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0" d="100"/>
          <a:sy n="80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l-PL">
              <a:cs typeface="+mn-cs"/>
            </a:endParaRPr>
          </a:p>
        </p:txBody>
      </p:sp>
      <p:pic>
        <p:nvPicPr>
          <p:cNvPr id="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noProof="0" smtClean="0"/>
              <a:t>Kliknij, aby edytować styl wzorca tytułu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pl-PL" noProof="0" smtClean="0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3874684755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Kliknij, aby edyt. styl wz. tyt.</a:t>
            </a:r>
            <a:endParaRPr lang="pl-PL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Kliknij, aby edytować style wzorca tekstu</a:t>
            </a:r>
          </a:p>
          <a:p>
            <a:pPr lvl="1"/>
            <a:r>
              <a:rPr lang="cs-CZ" smtClean="0"/>
              <a:t>Drugi poziom</a:t>
            </a:r>
          </a:p>
          <a:p>
            <a:pPr lvl="2"/>
            <a:r>
              <a:rPr lang="cs-CZ" smtClean="0"/>
              <a:t>Trzeci poziom</a:t>
            </a:r>
          </a:p>
          <a:p>
            <a:pPr lvl="3"/>
            <a:r>
              <a:rPr lang="cs-CZ" smtClean="0"/>
              <a:t>Czwarty poziom</a:t>
            </a:r>
          </a:p>
          <a:p>
            <a:pPr lvl="4"/>
            <a:r>
              <a:rPr lang="cs-CZ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050688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cs-CZ" smtClean="0"/>
              <a:t>Kliknij, aby edyt. styl wz. tyt.</a:t>
            </a:r>
            <a:endParaRPr lang="pl-PL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cs-CZ" smtClean="0"/>
              <a:t>Kliknij, aby edytować style wzorca tekstu</a:t>
            </a:r>
          </a:p>
          <a:p>
            <a:pPr lvl="1"/>
            <a:r>
              <a:rPr lang="cs-CZ" smtClean="0"/>
              <a:t>Drugi poziom</a:t>
            </a:r>
          </a:p>
          <a:p>
            <a:pPr lvl="2"/>
            <a:r>
              <a:rPr lang="cs-CZ" smtClean="0"/>
              <a:t>Trzeci poziom</a:t>
            </a:r>
          </a:p>
          <a:p>
            <a:pPr lvl="3"/>
            <a:r>
              <a:rPr lang="cs-CZ" smtClean="0"/>
              <a:t>Czwarty poziom</a:t>
            </a:r>
          </a:p>
          <a:p>
            <a:pPr lvl="4"/>
            <a:r>
              <a:rPr lang="cs-CZ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2470242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Kliknij, aby edytować style wzorca tekstu</a:t>
            </a:r>
          </a:p>
          <a:p>
            <a:pPr lvl="1"/>
            <a:r>
              <a:rPr lang="cs-CZ" smtClean="0"/>
              <a:t>Drugi poziom</a:t>
            </a:r>
          </a:p>
          <a:p>
            <a:pPr lvl="2"/>
            <a:r>
              <a:rPr lang="cs-CZ" smtClean="0"/>
              <a:t>Trzeci poziom</a:t>
            </a:r>
          </a:p>
          <a:p>
            <a:pPr lvl="3"/>
            <a:r>
              <a:rPr lang="cs-CZ" smtClean="0"/>
              <a:t>Czwarty poziom</a:t>
            </a:r>
          </a:p>
          <a:p>
            <a:pPr lvl="4"/>
            <a:r>
              <a:rPr lang="cs-CZ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9625462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088980683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Kliknij, aby edytować style wzorca tekstu</a:t>
            </a:r>
          </a:p>
          <a:p>
            <a:pPr lvl="1"/>
            <a:r>
              <a:rPr lang="cs-CZ" smtClean="0"/>
              <a:t>Drugi poziom</a:t>
            </a:r>
          </a:p>
          <a:p>
            <a:pPr lvl="2"/>
            <a:r>
              <a:rPr lang="cs-CZ" smtClean="0"/>
              <a:t>Trzeci poziom</a:t>
            </a:r>
          </a:p>
          <a:p>
            <a:pPr lvl="3"/>
            <a:r>
              <a:rPr lang="cs-CZ" smtClean="0"/>
              <a:t>Czwarty poziom</a:t>
            </a:r>
          </a:p>
          <a:p>
            <a:pPr lvl="4"/>
            <a:r>
              <a:rPr lang="cs-CZ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Kliknij, aby edytować style wzorca tekstu</a:t>
            </a:r>
          </a:p>
          <a:p>
            <a:pPr lvl="1"/>
            <a:r>
              <a:rPr lang="cs-CZ" smtClean="0"/>
              <a:t>Drugi poziom</a:t>
            </a:r>
          </a:p>
          <a:p>
            <a:pPr lvl="2"/>
            <a:r>
              <a:rPr lang="cs-CZ" smtClean="0"/>
              <a:t>Trzeci poziom</a:t>
            </a:r>
          </a:p>
          <a:p>
            <a:pPr lvl="3"/>
            <a:r>
              <a:rPr lang="cs-CZ" smtClean="0"/>
              <a:t>Czwarty poziom</a:t>
            </a:r>
          </a:p>
          <a:p>
            <a:pPr lvl="4"/>
            <a:r>
              <a:rPr lang="cs-CZ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6469043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Kliknij, aby edytować style wzorca tekstu</a:t>
            </a:r>
          </a:p>
          <a:p>
            <a:pPr lvl="1"/>
            <a:r>
              <a:rPr lang="cs-CZ" smtClean="0"/>
              <a:t>Drugi poziom</a:t>
            </a:r>
          </a:p>
          <a:p>
            <a:pPr lvl="2"/>
            <a:r>
              <a:rPr lang="cs-CZ" smtClean="0"/>
              <a:t>Trzeci poziom</a:t>
            </a:r>
          </a:p>
          <a:p>
            <a:pPr lvl="3"/>
            <a:r>
              <a:rPr lang="cs-CZ" smtClean="0"/>
              <a:t>Czwarty poziom</a:t>
            </a:r>
          </a:p>
          <a:p>
            <a:pPr lvl="4"/>
            <a:r>
              <a:rPr lang="cs-CZ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Kliknij, aby edytować style wzorca tekstu</a:t>
            </a:r>
          </a:p>
          <a:p>
            <a:pPr lvl="1"/>
            <a:r>
              <a:rPr lang="cs-CZ" smtClean="0"/>
              <a:t>Drugi poziom</a:t>
            </a:r>
          </a:p>
          <a:p>
            <a:pPr lvl="2"/>
            <a:r>
              <a:rPr lang="cs-CZ" smtClean="0"/>
              <a:t>Trzeci poziom</a:t>
            </a:r>
          </a:p>
          <a:p>
            <a:pPr lvl="3"/>
            <a:r>
              <a:rPr lang="cs-CZ" smtClean="0"/>
              <a:t>Czwarty poziom</a:t>
            </a:r>
          </a:p>
          <a:p>
            <a:pPr lvl="4"/>
            <a:r>
              <a:rPr lang="cs-CZ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5376323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Kliknij, aby edyt. styl wz. tyt.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0481493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630191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Kliknij, aby edytować style wzorca tekstu</a:t>
            </a:r>
          </a:p>
          <a:p>
            <a:pPr lvl="1"/>
            <a:r>
              <a:rPr lang="cs-CZ" smtClean="0"/>
              <a:t>Drugi poziom</a:t>
            </a:r>
          </a:p>
          <a:p>
            <a:pPr lvl="2"/>
            <a:r>
              <a:rPr lang="cs-CZ" smtClean="0"/>
              <a:t>Trzeci poziom</a:t>
            </a:r>
          </a:p>
          <a:p>
            <a:pPr lvl="3"/>
            <a:r>
              <a:rPr lang="cs-CZ" smtClean="0"/>
              <a:t>Czwarty poziom</a:t>
            </a:r>
          </a:p>
          <a:p>
            <a:pPr lvl="4"/>
            <a:r>
              <a:rPr lang="cs-CZ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8987074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Kliknij, aby edyt. styl wz. tyt.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81329024"/>
      </p:ext>
    </p:extLst>
  </p:cSld>
  <p:clrMapOvr>
    <a:masterClrMapping/>
  </p:clrMapOvr>
  <p:transition xmlns:p14="http://schemas.microsoft.com/office/powerpoint/2010/main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l-PL">
              <a:cs typeface="+mn-cs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l-PL">
              <a:cs typeface="+mn-cs"/>
            </a:endParaRPr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pic>
        <p:nvPicPr>
          <p:cNvPr id="1030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>
    <p:randomBar/>
  </p:transition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Arial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>
                <a:cs typeface="+mj-cs"/>
              </a:rPr>
              <a:t>Projekt prostego procesora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3250" y="3500438"/>
            <a:ext cx="7089775" cy="3097212"/>
          </a:xfrm>
        </p:spPr>
        <p:txBody>
          <a:bodyPr/>
          <a:lstStyle/>
          <a:p>
            <a:pPr>
              <a:defRPr/>
            </a:pPr>
            <a:endParaRPr kumimoji="0" lang="pl-PL" dirty="0" smtClean="0">
              <a:cs typeface="+mn-cs"/>
            </a:endParaRPr>
          </a:p>
          <a:p>
            <a:pPr>
              <a:defRPr/>
            </a:pPr>
            <a:r>
              <a:rPr kumimoji="0" lang="pl-PL" dirty="0" smtClean="0">
                <a:cs typeface="+mn-cs"/>
              </a:rPr>
              <a:t>Architektura komputerów 2</a:t>
            </a:r>
          </a:p>
          <a:p>
            <a:pPr>
              <a:defRPr/>
            </a:pPr>
            <a:endParaRPr kumimoji="0" lang="pl-PL" dirty="0">
              <a:cs typeface="+mn-cs"/>
            </a:endParaRPr>
          </a:p>
          <a:p>
            <a:pPr>
              <a:defRPr/>
            </a:pPr>
            <a:endParaRPr kumimoji="0" lang="pl-PL" dirty="0" smtClean="0">
              <a:cs typeface="+mn-cs"/>
            </a:endParaRPr>
          </a:p>
          <a:p>
            <a:pPr>
              <a:defRPr/>
            </a:pPr>
            <a:endParaRPr kumimoji="0" lang="pl-PL" dirty="0" smtClean="0">
              <a:cs typeface="+mn-cs"/>
            </a:endParaRPr>
          </a:p>
          <a:p>
            <a:pPr>
              <a:defRPr/>
            </a:pPr>
            <a:endParaRPr kumimoji="0" lang="pl-PL" dirty="0">
              <a:cs typeface="+mn-cs"/>
            </a:endParaRPr>
          </a:p>
          <a:p>
            <a:pPr>
              <a:defRPr/>
            </a:pPr>
            <a:endParaRPr kumimoji="0" lang="pl-PL" dirty="0" smtClean="0">
              <a:cs typeface="+mn-cs"/>
            </a:endParaRPr>
          </a:p>
          <a:p>
            <a:pPr>
              <a:defRPr/>
            </a:pPr>
            <a:r>
              <a:rPr kumimoji="0" lang="pl-PL" dirty="0" smtClean="0">
                <a:cs typeface="+mn-cs"/>
              </a:rPr>
              <a:t>Tymoteusz Bobrowski</a:t>
            </a:r>
          </a:p>
          <a:p>
            <a:pPr>
              <a:defRPr/>
            </a:pPr>
            <a:r>
              <a:rPr kumimoji="0" lang="pl-PL" dirty="0" smtClean="0">
                <a:cs typeface="+mn-cs"/>
              </a:rPr>
              <a:t>209769@student.pwr.edu.pl</a:t>
            </a: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>
                <a:cs typeface="+mj-cs"/>
              </a:rPr>
              <a:t>Założenia projektu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0" lang="pl-PL" sz="2400" dirty="0" smtClean="0">
                <a:cs typeface="+mn-cs"/>
              </a:rPr>
              <a:t>8 bitowy CPU (ISA, </a:t>
            </a:r>
            <a:r>
              <a:rPr kumimoji="0" lang="pl-PL" sz="2400" dirty="0" err="1" smtClean="0">
                <a:cs typeface="+mn-cs"/>
              </a:rPr>
              <a:t>mikroarchitektura</a:t>
            </a:r>
            <a:r>
              <a:rPr kumimoji="0" lang="pl-PL" sz="2400" dirty="0" smtClean="0">
                <a:cs typeface="+mn-cs"/>
              </a:rPr>
              <a:t>, implementacja)</a:t>
            </a:r>
          </a:p>
          <a:p>
            <a:pPr>
              <a:defRPr/>
            </a:pPr>
            <a:r>
              <a:rPr kumimoji="0" lang="pl-PL" sz="2400" dirty="0" smtClean="0">
                <a:cs typeface="+mn-cs"/>
              </a:rPr>
              <a:t>możliwość wykonania prostych algorytmów</a:t>
            </a:r>
          </a:p>
          <a:p>
            <a:pPr>
              <a:defRPr/>
            </a:pPr>
            <a:r>
              <a:rPr kumimoji="0" lang="pl-PL" sz="2400" dirty="0" smtClean="0">
                <a:cs typeface="+mn-cs"/>
              </a:rPr>
              <a:t>lista rozkazów na podstawie 8051</a:t>
            </a:r>
          </a:p>
          <a:p>
            <a:pPr>
              <a:defRPr/>
            </a:pPr>
            <a:r>
              <a:rPr kumimoji="0" lang="pl-PL" sz="2400" dirty="0" smtClean="0">
                <a:cs typeface="+mn-cs"/>
              </a:rPr>
              <a:t>operacje na liczbach całkowitych</a:t>
            </a:r>
          </a:p>
          <a:p>
            <a:pPr>
              <a:defRPr/>
            </a:pPr>
            <a:r>
              <a:rPr kumimoji="0" lang="pl-PL" sz="2400" dirty="0" smtClean="0">
                <a:cs typeface="+mn-cs"/>
              </a:rPr>
              <a:t>architektura harvardzka (rozdzielenie pamięci)</a:t>
            </a:r>
          </a:p>
          <a:p>
            <a:pPr>
              <a:defRPr/>
            </a:pPr>
            <a:r>
              <a:rPr kumimoji="0" lang="pl-PL" sz="2400" dirty="0" smtClean="0">
                <a:cs typeface="+mn-cs"/>
              </a:rPr>
              <a:t>kod w języku VHDL</a:t>
            </a:r>
          </a:p>
          <a:p>
            <a:pPr>
              <a:defRPr/>
            </a:pPr>
            <a:r>
              <a:rPr kumimoji="0" lang="pl-PL" sz="2400" dirty="0" smtClean="0">
                <a:cs typeface="+mn-cs"/>
              </a:rPr>
              <a:t>asembler (tłumaczenie </a:t>
            </a:r>
            <a:r>
              <a:rPr kumimoji="0" lang="pl-PL" sz="2400" dirty="0" err="1" smtClean="0">
                <a:cs typeface="+mn-cs"/>
              </a:rPr>
              <a:t>mnemoników</a:t>
            </a:r>
            <a:r>
              <a:rPr kumimoji="0" lang="pl-PL" sz="2400" dirty="0" smtClean="0">
                <a:cs typeface="+mn-cs"/>
              </a:rPr>
              <a:t> na kod maszynowy)</a:t>
            </a:r>
          </a:p>
          <a:p>
            <a:pPr>
              <a:defRPr/>
            </a:pPr>
            <a:r>
              <a:rPr kumimoji="0" lang="pl-PL" sz="2400" dirty="0" smtClean="0">
                <a:cs typeface="+mn-cs"/>
              </a:rPr>
              <a:t>5 stopniowa potokowość RISC</a:t>
            </a:r>
          </a:p>
          <a:p>
            <a:pPr>
              <a:defRPr/>
            </a:pPr>
            <a:r>
              <a:rPr kumimoji="0" lang="pl-PL" sz="2400" dirty="0" smtClean="0">
                <a:cs typeface="+mn-cs"/>
              </a:rPr>
              <a:t>implementacja projektu w układzie FPGA</a:t>
            </a:r>
          </a:p>
          <a:p>
            <a:pPr>
              <a:defRPr/>
            </a:pPr>
            <a:endParaRPr kumimoji="0" lang="pl-PL" sz="2400" dirty="0" smtClean="0">
              <a:cs typeface="+mn-cs"/>
            </a:endParaRPr>
          </a:p>
          <a:p>
            <a:pPr>
              <a:defRPr/>
            </a:pPr>
            <a:endParaRPr kumimoji="0" lang="pl-PL" sz="2400" dirty="0" smtClean="0">
              <a:cs typeface="+mn-cs"/>
            </a:endParaRPr>
          </a:p>
          <a:p>
            <a:pPr>
              <a:defRPr/>
            </a:pPr>
            <a:endParaRPr kumimoji="0" lang="pl-PL" sz="2400" dirty="0" smtClean="0">
              <a:cs typeface="+mn-cs"/>
            </a:endParaRPr>
          </a:p>
          <a:p>
            <a:pPr>
              <a:defRPr/>
            </a:pPr>
            <a:endParaRPr kumimoji="0" lang="pl-PL" sz="2400" dirty="0" smtClean="0"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>
                <a:cs typeface="+mj-cs"/>
              </a:rPr>
              <a:t>Realizacja oraz metody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188" y="1881188"/>
            <a:ext cx="3604280" cy="48609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kumimoji="0" lang="pl-PL" sz="2400" dirty="0" smtClean="0">
                <a:cs typeface="+mn-cs"/>
              </a:rPr>
              <a:t>układ tworzony z modułów w środowisku </a:t>
            </a:r>
            <a:r>
              <a:rPr kumimoji="0" lang="pl-PL" sz="2400" dirty="0" err="1" smtClean="0">
                <a:cs typeface="+mn-cs"/>
              </a:rPr>
              <a:t>Xilinx</a:t>
            </a:r>
            <a:r>
              <a:rPr kumimoji="0" lang="pl-PL" sz="2400" dirty="0" smtClean="0">
                <a:cs typeface="+mn-cs"/>
              </a:rPr>
              <a:t> ISE</a:t>
            </a:r>
          </a:p>
          <a:p>
            <a:pPr>
              <a:defRPr/>
            </a:pPr>
            <a:r>
              <a:rPr kumimoji="0" lang="pl-PL" sz="2400" dirty="0" smtClean="0">
                <a:cs typeface="+mn-cs"/>
              </a:rPr>
              <a:t>bramki logiczne &lt; </a:t>
            </a:r>
            <a:r>
              <a:rPr kumimoji="0" lang="pl-PL" sz="2400" b="1" dirty="0" err="1" smtClean="0">
                <a:cs typeface="+mn-cs"/>
              </a:rPr>
              <a:t>behavioral</a:t>
            </a:r>
            <a:r>
              <a:rPr kumimoji="0" lang="pl-PL" sz="2400" b="1" dirty="0" smtClean="0">
                <a:cs typeface="+mn-cs"/>
              </a:rPr>
              <a:t> </a:t>
            </a:r>
            <a:r>
              <a:rPr kumimoji="0" lang="pl-PL" sz="2400" b="1" dirty="0" err="1" smtClean="0">
                <a:cs typeface="+mn-cs"/>
              </a:rPr>
              <a:t>mode</a:t>
            </a:r>
            <a:r>
              <a:rPr kumimoji="0" lang="pl-PL" sz="2400" b="1" dirty="0" smtClean="0">
                <a:cs typeface="+mn-cs"/>
              </a:rPr>
              <a:t> </a:t>
            </a:r>
            <a:r>
              <a:rPr kumimoji="0" lang="pl-PL" sz="2400" dirty="0" smtClean="0">
                <a:cs typeface="+mn-cs"/>
              </a:rPr>
              <a:t>&lt; asembler</a:t>
            </a:r>
          </a:p>
          <a:p>
            <a:pPr>
              <a:defRPr/>
            </a:pPr>
            <a:r>
              <a:rPr kumimoji="0" lang="pl-PL" sz="2400" dirty="0" smtClean="0">
                <a:cs typeface="+mn-cs"/>
              </a:rPr>
              <a:t>8 bitowe ALU</a:t>
            </a:r>
          </a:p>
          <a:p>
            <a:pPr>
              <a:defRPr/>
            </a:pPr>
            <a:r>
              <a:rPr kumimoji="0" lang="pl-PL" sz="2400" dirty="0" smtClean="0">
                <a:cs typeface="+mn-cs"/>
              </a:rPr>
              <a:t>4 rejestry ogólnego przeznaczenia(4b) + rejestr flag (8b)</a:t>
            </a:r>
          </a:p>
          <a:p>
            <a:pPr>
              <a:defRPr/>
            </a:pPr>
            <a:r>
              <a:rPr kumimoji="0" lang="pl-PL" sz="2400" dirty="0" smtClean="0">
                <a:cs typeface="+mn-cs"/>
              </a:rPr>
              <a:t>pamięć RAM: 256 słów 8 bitowych</a:t>
            </a:r>
          </a:p>
          <a:p>
            <a:pPr>
              <a:defRPr/>
            </a:pPr>
            <a:r>
              <a:rPr kumimoji="0" lang="pl-PL" sz="2400" dirty="0" smtClean="0">
                <a:cs typeface="+mn-cs"/>
              </a:rPr>
              <a:t>pamięć instrukcji: 256 instrukcji 16 bitowych</a:t>
            </a:r>
          </a:p>
          <a:p>
            <a:pPr>
              <a:defRPr/>
            </a:pPr>
            <a:r>
              <a:rPr kumimoji="0" lang="pl-PL" sz="2400" dirty="0" smtClean="0">
                <a:cs typeface="+mn-cs"/>
              </a:rPr>
              <a:t>rozkaz: kod operacji + nr rejestru + adres pamięci/stała</a:t>
            </a:r>
          </a:p>
          <a:p>
            <a:pPr>
              <a:defRPr/>
            </a:pPr>
            <a:r>
              <a:rPr kumimoji="0" lang="pl-PL" sz="2400" dirty="0" smtClean="0">
                <a:cs typeface="+mn-cs"/>
              </a:rPr>
              <a:t>tłumacz </a:t>
            </a:r>
            <a:r>
              <a:rPr kumimoji="0" lang="pl-PL" sz="2400" dirty="0" err="1" smtClean="0">
                <a:cs typeface="+mn-cs"/>
              </a:rPr>
              <a:t>mnemoników</a:t>
            </a:r>
            <a:r>
              <a:rPr kumimoji="0" lang="pl-PL" sz="2400" dirty="0" smtClean="0">
                <a:cs typeface="+mn-cs"/>
              </a:rPr>
              <a:t> na kod maszynowy – </a:t>
            </a:r>
            <a:r>
              <a:rPr kumimoji="0" lang="pl-PL" sz="2400" dirty="0" err="1" smtClean="0">
                <a:cs typeface="+mn-cs"/>
              </a:rPr>
              <a:t>Python</a:t>
            </a:r>
            <a:endParaRPr kumimoji="0" lang="pl-PL" sz="2400" dirty="0" smtClean="0">
              <a:cs typeface="+mn-cs"/>
            </a:endParaRPr>
          </a:p>
          <a:p>
            <a:pPr>
              <a:defRPr/>
            </a:pPr>
            <a:r>
              <a:rPr kumimoji="0" lang="pl-PL" sz="2400" dirty="0" smtClean="0">
                <a:cs typeface="+mn-cs"/>
              </a:rPr>
              <a:t>zaimplementowane podstawowe operacje arytmetyczne i logiczne, porównania, skoki</a:t>
            </a:r>
          </a:p>
          <a:p>
            <a:pPr>
              <a:defRPr/>
            </a:pPr>
            <a:r>
              <a:rPr kumimoji="0" lang="pl-PL" sz="2400" dirty="0" smtClean="0">
                <a:cs typeface="+mn-cs"/>
              </a:rPr>
              <a:t>symulacja </a:t>
            </a:r>
            <a:r>
              <a:rPr kumimoji="0" lang="pl-PL" sz="2400" dirty="0" err="1" smtClean="0">
                <a:cs typeface="+mn-cs"/>
              </a:rPr>
              <a:t>iSim</a:t>
            </a:r>
            <a:endParaRPr kumimoji="0" lang="pl-PL" sz="2400" dirty="0" smtClean="0">
              <a:cs typeface="+mn-cs"/>
            </a:endParaRPr>
          </a:p>
          <a:p>
            <a:pPr>
              <a:defRPr/>
            </a:pPr>
            <a:r>
              <a:rPr kumimoji="0" lang="pl-PL" sz="2400" dirty="0" smtClean="0">
                <a:cs typeface="+mn-cs"/>
              </a:rPr>
              <a:t>testowanie: lista wyników dla każdej operacji, porównanie</a:t>
            </a:r>
          </a:p>
        </p:txBody>
      </p:sp>
      <p:pic>
        <p:nvPicPr>
          <p:cNvPr id="5" name="Obraz 4" descr="schemat prock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95" y="2384884"/>
            <a:ext cx="4820582" cy="332098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>
                <a:cs typeface="+mj-cs"/>
              </a:rPr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kumimoji="0" lang="pl-PL" sz="2200" dirty="0" smtClean="0">
                <a:cs typeface="+mn-cs"/>
              </a:rPr>
              <a:t>Niezrealizowane założenia:</a:t>
            </a:r>
          </a:p>
          <a:p>
            <a:pPr>
              <a:defRPr/>
            </a:pPr>
            <a:r>
              <a:rPr kumimoji="0" lang="pl-PL" sz="2200" dirty="0" smtClean="0">
                <a:cs typeface="+mn-cs"/>
              </a:rPr>
              <a:t>wywoływanie funkcji (</a:t>
            </a:r>
            <a:r>
              <a:rPr kumimoji="0" lang="pl-PL" sz="2200" dirty="0" err="1" smtClean="0">
                <a:cs typeface="+mn-cs"/>
              </a:rPr>
              <a:t>call</a:t>
            </a:r>
            <a:r>
              <a:rPr kumimoji="0" lang="pl-PL" sz="2200" dirty="0" smtClean="0">
                <a:cs typeface="+mn-cs"/>
              </a:rPr>
              <a:t>) - skoki</a:t>
            </a:r>
          </a:p>
          <a:p>
            <a:pPr>
              <a:defRPr/>
            </a:pPr>
            <a:r>
              <a:rPr kumimoji="0" lang="pl-PL" sz="2200" dirty="0" smtClean="0">
                <a:cs typeface="+mn-cs"/>
              </a:rPr>
              <a:t>5 stopniowa potokowość – sekwencja</a:t>
            </a:r>
          </a:p>
          <a:p>
            <a:pPr>
              <a:defRPr/>
            </a:pPr>
            <a:r>
              <a:rPr kumimoji="0" lang="pl-PL" sz="2200" dirty="0" smtClean="0">
                <a:cs typeface="+mn-cs"/>
              </a:rPr>
              <a:t>implementacja w FPGA - symulacja</a:t>
            </a:r>
          </a:p>
          <a:p>
            <a:pPr marL="0" indent="0">
              <a:buFontTx/>
              <a:buNone/>
              <a:defRPr/>
            </a:pPr>
            <a:r>
              <a:rPr kumimoji="0" lang="pl-PL" sz="2200" dirty="0" smtClean="0">
                <a:cs typeface="+mn-cs"/>
              </a:rPr>
              <a:t>Wyniki:</a:t>
            </a:r>
          </a:p>
          <a:p>
            <a:pPr>
              <a:defRPr/>
            </a:pPr>
            <a:r>
              <a:rPr kumimoji="0" lang="pl-PL" sz="2200" dirty="0" smtClean="0">
                <a:cs typeface="+mn-cs"/>
              </a:rPr>
              <a:t>działające operacje arytmetyczne i logiczne</a:t>
            </a:r>
          </a:p>
          <a:p>
            <a:pPr>
              <a:defRPr/>
            </a:pPr>
            <a:r>
              <a:rPr kumimoji="0" lang="pl-PL" sz="2200" dirty="0" smtClean="0">
                <a:cs typeface="+mn-cs"/>
              </a:rPr>
              <a:t>obsługa przeniesienia/pożyczki</a:t>
            </a:r>
          </a:p>
          <a:p>
            <a:pPr>
              <a:defRPr/>
            </a:pPr>
            <a:r>
              <a:rPr kumimoji="0" lang="pl-PL" sz="2200" dirty="0" smtClean="0">
                <a:cs typeface="+mn-cs"/>
              </a:rPr>
              <a:t>obsługa pamięci oraz rejestrów</a:t>
            </a:r>
          </a:p>
          <a:p>
            <a:pPr>
              <a:defRPr/>
            </a:pPr>
            <a:r>
              <a:rPr kumimoji="0" lang="pl-PL" sz="2200" dirty="0" smtClean="0">
                <a:cs typeface="+mn-cs"/>
              </a:rPr>
              <a:t>obsługa skoków bezwarunkowych</a:t>
            </a:r>
          </a:p>
          <a:p>
            <a:pPr>
              <a:defRPr/>
            </a:pPr>
            <a:r>
              <a:rPr kumimoji="0" lang="pl-PL" sz="2200" dirty="0" smtClean="0">
                <a:cs typeface="+mn-cs"/>
              </a:rPr>
              <a:t>skoki warunkowe wymagają dopracowania (synchronizacja odczytu flag z zegarem)</a:t>
            </a:r>
          </a:p>
          <a:p>
            <a:pPr marL="0" indent="0">
              <a:buFontTx/>
              <a:buNone/>
              <a:defRPr/>
            </a:pPr>
            <a:r>
              <a:rPr kumimoji="0" lang="pl-PL" sz="2200" dirty="0" smtClean="0">
                <a:cs typeface="+mn-cs"/>
              </a:rPr>
              <a:t>Szczegółowe informacje: dokumentacja techniczna (</a:t>
            </a:r>
            <a:r>
              <a:rPr kumimoji="0" lang="pl-PL" sz="2200" smtClean="0">
                <a:cs typeface="+mn-cs"/>
              </a:rPr>
              <a:t>do wglądu).</a:t>
            </a:r>
            <a:endParaRPr kumimoji="0" lang="pl-PL" sz="2200" dirty="0" smtClean="0">
              <a:cs typeface="+mn-cs"/>
            </a:endParaRPr>
          </a:p>
          <a:p>
            <a:pPr>
              <a:defRPr/>
            </a:pPr>
            <a:endParaRPr kumimoji="0" lang="pl-PL" sz="2200" dirty="0" smtClean="0">
              <a:cs typeface="+mn-cs"/>
            </a:endParaRPr>
          </a:p>
          <a:p>
            <a:pPr>
              <a:defRPr/>
            </a:pPr>
            <a:endParaRPr kumimoji="0" lang="pl-PL" sz="2200" dirty="0" smtClean="0"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Arial"/>
        <a:cs typeface=""/>
      </a:majorFont>
      <a:minorFont>
        <a:latin typeface="Trebuchet MS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lnDef>
  </a:objectDefaults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211</Words>
  <Application>Microsoft Macintosh PowerPoint</Application>
  <PresentationFormat>Pokaz na ekranie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1_Projekt domyślny</vt:lpstr>
      <vt:lpstr>Projekt prostego procesora</vt:lpstr>
      <vt:lpstr>Założenia projektu</vt:lpstr>
      <vt:lpstr>Realizacja oraz metody</vt:lpstr>
      <vt:lpstr>Podsumowanie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rumburak</dc:creator>
  <cp:lastModifiedBy>Tymoteusz Bobrowski</cp:lastModifiedBy>
  <cp:revision>41</cp:revision>
  <dcterms:created xsi:type="dcterms:W3CDTF">2004-06-16T08:22:15Z</dcterms:created>
  <dcterms:modified xsi:type="dcterms:W3CDTF">2015-06-09T08:18:56Z</dcterms:modified>
</cp:coreProperties>
</file>