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73" r:id="rId11"/>
    <p:sldId id="274" r:id="rId12"/>
    <p:sldId id="264" r:id="rId13"/>
    <p:sldId id="275" r:id="rId14"/>
    <p:sldId id="263" r:id="rId15"/>
    <p:sldId id="276" r:id="rId16"/>
    <p:sldId id="277" r:id="rId17"/>
    <p:sldId id="278" r:id="rId18"/>
    <p:sldId id="279" r:id="rId19"/>
    <p:sldId id="265" r:id="rId20"/>
    <p:sldId id="266" r:id="rId21"/>
    <p:sldId id="281" r:id="rId22"/>
    <p:sldId id="287" r:id="rId23"/>
    <p:sldId id="280" r:id="rId24"/>
    <p:sldId id="282" r:id="rId25"/>
    <p:sldId id="283" r:id="rId26"/>
    <p:sldId id="267" r:id="rId27"/>
    <p:sldId id="290" r:id="rId28"/>
    <p:sldId id="284" r:id="rId29"/>
    <p:sldId id="285" r:id="rId30"/>
    <p:sldId id="268" r:id="rId31"/>
    <p:sldId id="288" r:id="rId32"/>
    <p:sldId id="289" r:id="rId33"/>
    <p:sldId id="270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BA23E2"/>
    <a:srgbClr val="8E23E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C6CD-938D-0B4A-A5B3-FB13BF517F9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39D8D-8D44-FA4F-B06A-1F555BFE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4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C5B2-68E5-354B-9428-9A7EE5AE87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DABAF-C91C-6F42-A8E6-E1538B338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4B6-4252-B948-8AB4-B00928B45977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AAA-D202-4E4A-8538-7B7CC24601C2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680E-5FC6-3142-BAD8-D4E5E2C29660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A170-57DE-554E-93C6-03D087BF7E6E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B058-161A-6447-89C8-6FDD0D3BA3A1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24F1-CCAB-EA46-917A-8A29D67AAE7E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31C-0506-F246-A2BE-5C2A6E6C9654}" type="datetime1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C7E6-0905-9544-BD40-368B09EA77A1}" type="datetime1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8ED4-1262-4141-AC7A-87F3B56B97C4}" type="datetime1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44A-339D-5848-BC80-21BFEA086909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C2DB-E29C-E349-9305-3C4FB6E56E59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1B62-20DF-A24E-90A2-7FF6517B9D02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F7DB-D3D3-6A46-9AB8-2A8DF6B28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CME 102</a:t>
            </a:r>
            <a:br>
              <a:rPr lang="en-US" dirty="0" smtClean="0"/>
            </a:br>
            <a:r>
              <a:rPr lang="en-US" dirty="0" smtClean="0"/>
              <a:t>MATLAB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Anderson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</a:t>
            </a:fld>
            <a:r>
              <a:rPr lang="fr-FR" dirty="0" smtClean="0"/>
              <a:t>							  Tim  Anderson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x =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     1     4     5     8</a:t>
            </a:r>
          </a:p>
          <a:p>
            <a:pPr marL="0" indent="0">
              <a:buNone/>
            </a:pPr>
            <a:endParaRPr lang="fr-FR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y =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     2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    13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     9</a:t>
            </a:r>
          </a:p>
          <a:p>
            <a:pPr marL="0" indent="0">
              <a:buNone/>
            </a:pPr>
            <a:r>
              <a:rPr lang="fr-FR" sz="2400" dirty="0" smtClean="0">
                <a:latin typeface="Courier"/>
                <a:cs typeface="Courier"/>
              </a:rPr>
              <a:t>     4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10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9430" y="3475457"/>
            <a:ext cx="1292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z =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 1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16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10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3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78782" y="4978454"/>
            <a:ext cx="1012839" cy="342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1621" y="5320751"/>
            <a:ext cx="175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“Column vector”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053147" y="2505723"/>
            <a:ext cx="938472" cy="15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1619" y="2321057"/>
            <a:ext cx="14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“Row vector”</a:t>
            </a:r>
          </a:p>
        </p:txBody>
      </p:sp>
    </p:spTree>
    <p:extLst>
      <p:ext uri="{BB962C8B-B14F-4D97-AF65-F5344CB8AC3E}">
        <p14:creationId xmlns:p14="http://schemas.microsoft.com/office/powerpoint/2010/main" val="68381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Examples: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x = [1  4  5  8];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y = [2  13  9  4]’;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z = [1; 16; 10; 3];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11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5302893" y="3227238"/>
            <a:ext cx="938472" cy="15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365" y="3042572"/>
            <a:ext cx="14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“Row vector”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7750" y="4159115"/>
            <a:ext cx="627975" cy="97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23345" y="4842995"/>
            <a:ext cx="614019" cy="29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674" y="5136085"/>
            <a:ext cx="175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“Column vector”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753890" y="4996519"/>
            <a:ext cx="55820" cy="508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3537" y="5527651"/>
            <a:ext cx="285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Semicolons separate rows when entering data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302893" y="3904105"/>
            <a:ext cx="938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1366" y="3719306"/>
            <a:ext cx="2660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Apostrophe stands for “transpose” – flips from row to column vector or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2-D arrangement of data</a:t>
            </a:r>
          </a:p>
          <a:p>
            <a:pPr lvl="1"/>
            <a:r>
              <a:rPr lang="en-US" dirty="0" smtClean="0"/>
              <a:t>Ex: 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A = [1  4  5  8; 2  13  9  4; 1 16 10 3];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Gives 3 x 4 matrix A:</a:t>
            </a:r>
          </a:p>
          <a:p>
            <a:pPr marL="457200" lvl="1" indent="0">
              <a:buNone/>
            </a:pPr>
            <a:r>
              <a:rPr lang="en-US" sz="2000" dirty="0" smtClean="0">
                <a:cs typeface="Calibri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A =</a:t>
            </a: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    </a:t>
            </a:r>
            <a:r>
              <a:rPr lang="en-US" sz="2000" dirty="0">
                <a:latin typeface="Courier"/>
                <a:cs typeface="Courier"/>
              </a:rPr>
              <a:t>1     4     5     8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    </a:t>
            </a:r>
            <a:r>
              <a:rPr lang="en-US" sz="2000" dirty="0">
                <a:latin typeface="Courier"/>
                <a:cs typeface="Courier"/>
              </a:rPr>
              <a:t>2    13     9     4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    </a:t>
            </a:r>
            <a:r>
              <a:rPr lang="en-US" sz="2000" dirty="0">
                <a:latin typeface="Courier"/>
                <a:cs typeface="Courier"/>
              </a:rPr>
              <a:t>1    16    10     3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alibri"/>
                <a:cs typeface="Calibri"/>
              </a:rPr>
              <a:t>Matrix dimensions given as rows x columns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12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4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also be viewed as stacked row vectors: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Ex: </a:t>
            </a:r>
            <a:r>
              <a:rPr lang="en-US" dirty="0" smtClean="0">
                <a:latin typeface="Courier"/>
                <a:cs typeface="Courier"/>
              </a:rPr>
              <a:t>B = [x; y’; x];</a:t>
            </a:r>
            <a:endParaRPr lang="en-US" sz="1800" dirty="0" smtClean="0">
              <a:latin typeface="Courier"/>
              <a:cs typeface="Courier"/>
            </a:endParaRPr>
          </a:p>
          <a:p>
            <a:pPr marL="457200" lvl="1" indent="336550">
              <a:buNone/>
            </a:pPr>
            <a:r>
              <a:rPr lang="en-US" sz="1800" dirty="0" smtClean="0">
                <a:latin typeface="Courier"/>
                <a:cs typeface="Courier"/>
              </a:rPr>
              <a:t>B =</a:t>
            </a:r>
          </a:p>
          <a:p>
            <a:pPr marL="457200" lvl="1" indent="336550">
              <a:buNone/>
            </a:pPr>
            <a:r>
              <a:rPr lang="en-US" sz="1800" dirty="0" smtClean="0">
                <a:latin typeface="Courier"/>
                <a:cs typeface="Courier"/>
              </a:rPr>
              <a:t>     1     4     5     8</a:t>
            </a:r>
          </a:p>
          <a:p>
            <a:pPr marL="457200" lvl="1" indent="336550">
              <a:buNone/>
            </a:pPr>
            <a:r>
              <a:rPr lang="en-US" sz="1800" dirty="0" smtClean="0">
                <a:latin typeface="Courier"/>
                <a:cs typeface="Courier"/>
              </a:rPr>
              <a:t>     2    13     9     4</a:t>
            </a:r>
          </a:p>
          <a:p>
            <a:pPr marL="457200" lvl="1" indent="336550">
              <a:buNone/>
            </a:pPr>
            <a:r>
              <a:rPr lang="en-US" sz="1800" dirty="0" smtClean="0">
                <a:latin typeface="Courier"/>
                <a:cs typeface="Courier"/>
              </a:rPr>
              <a:t>     1     4     5     8</a:t>
            </a:r>
          </a:p>
          <a:p>
            <a:pPr marL="457200" lvl="1" indent="33655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r>
              <a:rPr lang="en-US" dirty="0" smtClean="0"/>
              <a:t>Or side-by-side column vectors:</a:t>
            </a:r>
          </a:p>
          <a:p>
            <a:pPr lvl="1"/>
            <a:r>
              <a:rPr lang="en-US" dirty="0">
                <a:cs typeface="Calibri"/>
              </a:rPr>
              <a:t>Ex: </a:t>
            </a:r>
            <a:r>
              <a:rPr lang="en-US" dirty="0" smtClean="0">
                <a:latin typeface="Courier"/>
                <a:cs typeface="Courier"/>
              </a:rPr>
              <a:t>B = [x’ y x’];</a:t>
            </a:r>
            <a:endParaRPr lang="en-US" sz="1900" dirty="0" smtClean="0">
              <a:latin typeface="Courier"/>
              <a:cs typeface="Courier"/>
            </a:endParaRPr>
          </a:p>
          <a:p>
            <a:pPr marL="457200" lvl="1" indent="336550">
              <a:buNone/>
            </a:pPr>
            <a:r>
              <a:rPr lang="en-US" sz="1900" dirty="0" smtClean="0">
                <a:latin typeface="Courier"/>
                <a:cs typeface="Courier"/>
              </a:rPr>
              <a:t>B =</a:t>
            </a:r>
          </a:p>
          <a:p>
            <a:pPr marL="457200" lvl="1" indent="336550">
              <a:buNone/>
            </a:pPr>
            <a:r>
              <a:rPr lang="en-US" sz="1900" dirty="0" smtClean="0">
                <a:latin typeface="Courier"/>
                <a:cs typeface="Courier"/>
              </a:rPr>
              <a:t>     1     2     1</a:t>
            </a:r>
          </a:p>
          <a:p>
            <a:pPr marL="457200" lvl="1" indent="336550">
              <a:buNone/>
            </a:pPr>
            <a:r>
              <a:rPr lang="en-US" sz="1900" dirty="0" smtClean="0">
                <a:latin typeface="Courier"/>
                <a:cs typeface="Courier"/>
              </a:rPr>
              <a:t>     4    13     4</a:t>
            </a:r>
          </a:p>
          <a:p>
            <a:pPr marL="457200" lvl="1" indent="336550">
              <a:buNone/>
            </a:pPr>
            <a:r>
              <a:rPr lang="en-US" sz="1900" dirty="0" smtClean="0">
                <a:latin typeface="Courier"/>
                <a:cs typeface="Courier"/>
              </a:rPr>
              <a:t>     5     9     5</a:t>
            </a:r>
          </a:p>
          <a:p>
            <a:pPr marL="457200" lvl="1" indent="336550">
              <a:buNone/>
            </a:pPr>
            <a:r>
              <a:rPr lang="en-US" sz="1900" dirty="0" smtClean="0">
                <a:latin typeface="Courier"/>
                <a:cs typeface="Courier"/>
              </a:rPr>
              <a:t>     8     4     8</a:t>
            </a:r>
          </a:p>
          <a:p>
            <a:pPr marL="457200" lvl="1" indent="33655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alibri"/>
                <a:cs typeface="Calibri"/>
              </a:rPr>
              <a:t>Putting vectors together like this is called </a:t>
            </a:r>
            <a:r>
              <a:rPr lang="en-US" b="1" u="sng" dirty="0" smtClean="0">
                <a:latin typeface="Calibri"/>
                <a:cs typeface="Calibri"/>
              </a:rPr>
              <a:t>concatenation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13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such as </a:t>
            </a:r>
            <a:r>
              <a:rPr lang="en-US" dirty="0" smtClean="0">
                <a:latin typeface="Courier"/>
                <a:cs typeface="Courier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/>
              <a:t>, etc. act on vectors </a:t>
            </a:r>
            <a:r>
              <a:rPr lang="en-US" b="1" dirty="0" smtClean="0"/>
              <a:t>element by element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exp</a:t>
            </a:r>
            <a:r>
              <a:rPr lang="en-US" sz="1800" dirty="0" smtClean="0">
                <a:latin typeface="Courier"/>
                <a:cs typeface="Courier"/>
              </a:rPr>
              <a:t>(x) = </a:t>
            </a:r>
          </a:p>
          <a:p>
            <a:pPr marL="914400" lvl="2" indent="0">
              <a:buNone/>
            </a:pPr>
            <a:r>
              <a:rPr lang="de-DE" sz="1800" dirty="0" smtClean="0">
                <a:latin typeface="Courier"/>
                <a:cs typeface="Courier"/>
              </a:rPr>
              <a:t>1.0e+03 *</a:t>
            </a:r>
          </a:p>
          <a:p>
            <a:pPr marL="914400" lvl="2" indent="0">
              <a:buNone/>
            </a:pPr>
            <a:r>
              <a:rPr lang="de-DE" sz="1800" dirty="0" smtClean="0">
                <a:latin typeface="Courier"/>
                <a:cs typeface="Courier"/>
              </a:rPr>
              <a:t>    0.0027    0.0546    0.1484    2.9810</a:t>
            </a:r>
          </a:p>
          <a:p>
            <a:r>
              <a:rPr lang="en-US" dirty="0" smtClean="0">
                <a:latin typeface="Calibri"/>
                <a:cs typeface="Calibri"/>
              </a:rPr>
              <a:t>Whatever type of vector (row or column) you put into an operator will come out of it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14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Operations between vectors must be done on vectors with the same dimension</a:t>
            </a:r>
          </a:p>
          <a:p>
            <a:r>
              <a:rPr lang="en-US" dirty="0" smtClean="0"/>
              <a:t>Addition and subtraction are done element-by-element (just like in CME100)</a:t>
            </a:r>
          </a:p>
          <a:p>
            <a:pPr lvl="1"/>
            <a:r>
              <a:rPr lang="en-US" sz="2400" dirty="0" smtClean="0"/>
              <a:t>Ex:  </a:t>
            </a:r>
            <a:r>
              <a:rPr lang="en-US" sz="2400" dirty="0" smtClean="0">
                <a:latin typeface="Courier"/>
                <a:cs typeface="Courier"/>
              </a:rPr>
              <a:t>x + y’ =</a:t>
            </a:r>
          </a:p>
          <a:p>
            <a:pPr marL="457200" lvl="1" indent="0">
              <a:buNone/>
            </a:pPr>
            <a:r>
              <a:rPr lang="en-US" sz="2400" dirty="0" smtClean="0"/>
              <a:t>	[</a:t>
            </a:r>
            <a:r>
              <a:rPr lang="en-US" sz="2400" dirty="0" smtClean="0">
                <a:latin typeface="Courier"/>
                <a:cs typeface="Courier"/>
              </a:rPr>
              <a:t>3  17  14  12]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15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Multiplication/division can be a vector operation (outer/inner product) or element-by-element operation</a:t>
            </a:r>
          </a:p>
          <a:p>
            <a:pPr lvl="1"/>
            <a:r>
              <a:rPr lang="en-US" sz="2400" dirty="0" smtClean="0"/>
              <a:t>Outer/inner products are from linear algebra and not needed for CME102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To do multiplication, division, and exponentiation element-by-element, you must write </a:t>
            </a:r>
            <a:r>
              <a:rPr lang="en-US" sz="2800" dirty="0" smtClean="0">
                <a:latin typeface="Courier"/>
                <a:cs typeface="Courier"/>
              </a:rPr>
              <a:t>.*</a:t>
            </a:r>
            <a:r>
              <a:rPr lang="en-US" sz="2800" dirty="0" smtClean="0"/>
              <a:t> ,  </a:t>
            </a:r>
            <a:r>
              <a:rPr lang="en-US" sz="2800" dirty="0" smtClean="0">
                <a:latin typeface="Courier"/>
                <a:cs typeface="Courier"/>
              </a:rPr>
              <a:t>./</a:t>
            </a:r>
            <a:r>
              <a:rPr lang="en-US" sz="2800" dirty="0" smtClean="0"/>
              <a:t> , or  </a:t>
            </a:r>
            <a:r>
              <a:rPr lang="en-US" sz="2800" dirty="0" smtClean="0">
                <a:latin typeface="Courier"/>
                <a:cs typeface="Courier"/>
              </a:rPr>
              <a:t>.^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The period tells MATLAB that it’s an element-by-element operation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16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607813" y="3723019"/>
            <a:ext cx="1067913" cy="2772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17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1670" y="2274839"/>
            <a:ext cx="150481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y.*z =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2</a:t>
            </a:r>
          </a:p>
          <a:p>
            <a:r>
              <a:rPr lang="en-US" dirty="0" smtClean="0">
                <a:latin typeface="Courier"/>
                <a:cs typeface="Courier"/>
              </a:rPr>
              <a:t>   208</a:t>
            </a:r>
          </a:p>
          <a:p>
            <a:r>
              <a:rPr lang="en-US" dirty="0" smtClean="0">
                <a:latin typeface="Courier"/>
                <a:cs typeface="Courier"/>
              </a:rPr>
              <a:t>    90</a:t>
            </a:r>
          </a:p>
          <a:p>
            <a:r>
              <a:rPr lang="en-US" dirty="0" smtClean="0">
                <a:latin typeface="Courier"/>
                <a:cs typeface="Courier"/>
              </a:rPr>
              <a:t>    12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9721" y="2274839"/>
            <a:ext cx="172588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y./z =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2.0000</a:t>
            </a:r>
          </a:p>
          <a:p>
            <a:r>
              <a:rPr lang="en-US" dirty="0" smtClean="0">
                <a:latin typeface="Courier"/>
                <a:cs typeface="Courier"/>
              </a:rPr>
              <a:t>    0.8125</a:t>
            </a:r>
          </a:p>
          <a:p>
            <a:r>
              <a:rPr lang="en-US" dirty="0" smtClean="0">
                <a:latin typeface="Courier"/>
                <a:cs typeface="Courier"/>
              </a:rPr>
              <a:t>    0.9000</a:t>
            </a:r>
          </a:p>
          <a:p>
            <a:r>
              <a:rPr lang="en-US" dirty="0" smtClean="0">
                <a:latin typeface="Courier"/>
                <a:cs typeface="Courier"/>
              </a:rPr>
              <a:t>    1.3333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7144" y="2274839"/>
            <a:ext cx="248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"/>
                <a:cs typeface="Courier"/>
              </a:rPr>
              <a:t>y</a:t>
            </a:r>
            <a:r>
              <a:rPr lang="de-DE" dirty="0" smtClean="0">
                <a:latin typeface="Courier"/>
                <a:cs typeface="Courier"/>
              </a:rPr>
              <a:t>.^</a:t>
            </a:r>
            <a:r>
              <a:rPr lang="de-DE" dirty="0" err="1" smtClean="0">
                <a:latin typeface="Courier"/>
                <a:cs typeface="Courier"/>
              </a:rPr>
              <a:t>z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= </a:t>
            </a:r>
          </a:p>
          <a:p>
            <a:endParaRPr lang="de-DE" dirty="0" smtClean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   1.0e+17 *</a:t>
            </a:r>
          </a:p>
          <a:p>
            <a:endParaRPr lang="de-DE" dirty="0" smtClean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    0.0000</a:t>
            </a:r>
          </a:p>
          <a:p>
            <a:r>
              <a:rPr lang="de-DE" dirty="0" smtClean="0">
                <a:latin typeface="Courier"/>
                <a:cs typeface="Courier"/>
              </a:rPr>
              <a:t>    6.6542</a:t>
            </a:r>
          </a:p>
          <a:p>
            <a:r>
              <a:rPr lang="de-DE" dirty="0" smtClean="0">
                <a:latin typeface="Courier"/>
                <a:cs typeface="Courier"/>
              </a:rPr>
              <a:t>    0.0000</a:t>
            </a:r>
          </a:p>
          <a:p>
            <a:r>
              <a:rPr lang="de-DE" dirty="0" smtClean="0">
                <a:latin typeface="Courier"/>
                <a:cs typeface="Courier"/>
              </a:rPr>
              <a:t>    0.0000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86421" y="4029166"/>
            <a:ext cx="274193" cy="9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72668" y="4029166"/>
            <a:ext cx="72157" cy="9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582" y="5024672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(4)*z(4)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5780" y="5007314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(4)/z(4)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5764" y="3723019"/>
            <a:ext cx="1067913" cy="2772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clear a single variable/vector/matrix: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clear </a:t>
            </a:r>
            <a:r>
              <a:rPr lang="en-US" dirty="0" smtClean="0">
                <a:solidFill>
                  <a:srgbClr val="BA23E2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 smtClean="0">
                <a:latin typeface="Calibri"/>
                <a:cs typeface="Calibri"/>
              </a:rPr>
              <a:t>Or you can clear everything: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lear </a:t>
            </a:r>
            <a:r>
              <a:rPr lang="en-US" dirty="0" smtClean="0">
                <a:solidFill>
                  <a:srgbClr val="BA23E2"/>
                </a:solidFill>
                <a:latin typeface="Courier"/>
                <a:cs typeface="Courier"/>
              </a:rPr>
              <a:t>all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18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Plot two vectors of equal length as: 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plot(</a:t>
            </a:r>
            <a:r>
              <a:rPr lang="en-US" sz="2400" dirty="0" err="1" smtClean="0">
                <a:latin typeface="Courier"/>
                <a:cs typeface="Courier"/>
              </a:rPr>
              <a:t>x,y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you need equally spaced data (you usually will for the x-axis variable), make it with either: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0:0.1:10;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Vector from 0 to 10 spaced by 0.1; 101 elements long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or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linspace</a:t>
            </a:r>
            <a:r>
              <a:rPr lang="en-US" sz="2400" dirty="0" smtClean="0">
                <a:latin typeface="Courier"/>
                <a:cs typeface="Courier"/>
              </a:rPr>
              <a:t>(0,10,100);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100 evenly-spaced points from 0 to 10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19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3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Math 51? Other math class at Stanford?</a:t>
            </a:r>
          </a:p>
          <a:p>
            <a:pPr lvl="1"/>
            <a:r>
              <a:rPr lang="en-US" dirty="0" smtClean="0"/>
              <a:t>Math class outside of Stanford?</a:t>
            </a:r>
          </a:p>
          <a:p>
            <a:r>
              <a:rPr lang="en-US" dirty="0" smtClean="0"/>
              <a:t>Programming background</a:t>
            </a:r>
          </a:p>
          <a:p>
            <a:pPr lvl="1"/>
            <a:r>
              <a:rPr lang="en-US" dirty="0" smtClean="0"/>
              <a:t>Java (CS106A)? Python? C++ (CS106B/X)? R?</a:t>
            </a:r>
          </a:p>
          <a:p>
            <a:r>
              <a:rPr lang="en-US" dirty="0" smtClean="0"/>
              <a:t>Forgot over break? Didn’t really learn in CME100?</a:t>
            </a:r>
          </a:p>
          <a:p>
            <a:r>
              <a:rPr lang="en-US" dirty="0" smtClean="0"/>
              <a:t>Just a bad relationship with MATLAB?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8" name="Picture 7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9" name="Picture 8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generate a y variable by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y = x.^2 + 1;</a:t>
            </a:r>
          </a:p>
          <a:p>
            <a:endParaRPr lang="en-US" dirty="0" smtClean="0"/>
          </a:p>
          <a:p>
            <a:r>
              <a:rPr lang="en-US" dirty="0" smtClean="0"/>
              <a:t>Then plot as: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lot(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20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pic>
        <p:nvPicPr>
          <p:cNvPr id="8" name="Picture 7" descr="matlab_tutorial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24" y="2312924"/>
            <a:ext cx="4893277" cy="36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plot using: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xlabel</a:t>
            </a:r>
            <a:r>
              <a:rPr lang="en-US" sz="2000" dirty="0" smtClean="0">
                <a:latin typeface="Courier"/>
                <a:cs typeface="Courier"/>
              </a:rPr>
              <a:t>(‘x’); </a:t>
            </a:r>
            <a:r>
              <a:rPr lang="en-US" sz="2000" dirty="0" err="1" smtClean="0">
                <a:latin typeface="Courier"/>
                <a:cs typeface="Courier"/>
              </a:rPr>
              <a:t>ylabel</a:t>
            </a:r>
            <a:r>
              <a:rPr lang="en-US" sz="2000" dirty="0" smtClean="0">
                <a:latin typeface="Courier"/>
                <a:cs typeface="Courier"/>
              </a:rPr>
              <a:t>(‘y’); title(‘CME Fun’)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21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pic>
        <p:nvPicPr>
          <p:cNvPr id="4" name="Picture 3" descr="matlab_tutorial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37" y="2721975"/>
            <a:ext cx="4847107" cy="36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4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new plot using “figure”</a:t>
            </a:r>
          </a:p>
          <a:p>
            <a:r>
              <a:rPr lang="en-US" sz="2800" dirty="0" smtClean="0"/>
              <a:t>Can plot multiple things with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hold </a:t>
            </a:r>
            <a:r>
              <a:rPr lang="en-US" sz="2400" dirty="0" smtClean="0">
                <a:solidFill>
                  <a:srgbClr val="BA23E2"/>
                </a:solidFill>
                <a:latin typeface="Courier"/>
                <a:cs typeface="Courier"/>
              </a:rPr>
              <a:t>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/>
              <a:t>or </a:t>
            </a:r>
            <a:r>
              <a:rPr lang="en-US" sz="2400" dirty="0" smtClean="0">
                <a:latin typeface="Courier"/>
                <a:cs typeface="Courier"/>
              </a:rPr>
              <a:t>hold </a:t>
            </a:r>
            <a:r>
              <a:rPr lang="en-US" sz="2400" dirty="0" smtClean="0">
                <a:solidFill>
                  <a:srgbClr val="BA23E2"/>
                </a:solidFill>
                <a:latin typeface="Courier"/>
                <a:cs typeface="Courier"/>
              </a:rPr>
              <a:t>all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“on” plots everything in the same color (default = blue), “all” plots each line with a different color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Can switch between plots with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figure(1)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figure(2)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Close plots with: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close </a:t>
            </a:r>
            <a:r>
              <a:rPr lang="en-US" sz="2400" dirty="0" smtClean="0">
                <a:solidFill>
                  <a:srgbClr val="BA23E2"/>
                </a:solidFill>
                <a:latin typeface="Courier"/>
                <a:cs typeface="Courier"/>
              </a:rPr>
              <a:t>all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” or “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close </a:t>
            </a:r>
            <a:r>
              <a:rPr lang="en-US" sz="2400" dirty="0" smtClean="0">
                <a:solidFill>
                  <a:srgbClr val="BA23E2"/>
                </a:solidFill>
                <a:latin typeface="Courier"/>
                <a:cs typeface="Courier"/>
              </a:rPr>
              <a:t>figure(1)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”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22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Loops used when you have to do something repeatedly</a:t>
            </a:r>
          </a:p>
          <a:p>
            <a:r>
              <a:rPr lang="en-US" dirty="0" smtClean="0">
                <a:latin typeface="Calibri"/>
                <a:cs typeface="Calibri"/>
              </a:rPr>
              <a:t>E.g. running a function for a changing parameter, getting something to converge below an error, etc.</a:t>
            </a:r>
          </a:p>
          <a:p>
            <a:r>
              <a:rPr lang="en-US" dirty="0" smtClean="0">
                <a:latin typeface="Calibri"/>
                <a:cs typeface="Calibri"/>
              </a:rPr>
              <a:t>MATLAB has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>
                <a:latin typeface="Calibri"/>
                <a:cs typeface="Calibri"/>
              </a:rPr>
              <a:t> loops and </a:t>
            </a:r>
            <a:r>
              <a:rPr lang="en-US" dirty="0" smtClean="0">
                <a:latin typeface="Courier"/>
                <a:cs typeface="Courier"/>
              </a:rPr>
              <a:t>while</a:t>
            </a:r>
            <a:r>
              <a:rPr lang="en-US" dirty="0" smtClean="0">
                <a:latin typeface="Calibri"/>
                <a:cs typeface="Calibri"/>
              </a:rPr>
              <a:t> loops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23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or</a:t>
            </a:r>
            <a:r>
              <a:rPr lang="en-US" dirty="0" smtClean="0">
                <a:latin typeface="Calibri"/>
                <a:cs typeface="Calibri"/>
              </a:rPr>
              <a:t> loop: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f</a:t>
            </a:r>
            <a:r>
              <a:rPr lang="en-US" sz="2000" dirty="0" smtClean="0">
                <a:latin typeface="Courier"/>
                <a:cs typeface="Courier"/>
              </a:rPr>
              <a:t>or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= 1:5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x = x + </a:t>
            </a:r>
            <a:r>
              <a:rPr lang="en-US" sz="2000" dirty="0">
                <a:latin typeface="Courier"/>
                <a:cs typeface="Courier"/>
              </a:rPr>
              <a:t>1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while</a:t>
            </a:r>
            <a:r>
              <a:rPr lang="en-US" dirty="0" smtClean="0">
                <a:latin typeface="Calibri"/>
                <a:cs typeface="Calibri"/>
              </a:rPr>
              <a:t> loop: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x</a:t>
            </a:r>
            <a:r>
              <a:rPr lang="en-US" sz="2000" dirty="0" smtClean="0">
                <a:latin typeface="Courier"/>
                <a:cs typeface="Courier"/>
              </a:rPr>
              <a:t> = 2;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while x &lt; 6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x = x + 1;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24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785231" y="2366569"/>
            <a:ext cx="1197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30731" y="3160236"/>
            <a:ext cx="115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2905" y="2144416"/>
            <a:ext cx="349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increments counter variable on each iteration over an interval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5742" y="2971372"/>
            <a:ext cx="279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MATLAB, must always terminate loops with “end”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8573" y="4957682"/>
            <a:ext cx="1197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664074" y="5751349"/>
            <a:ext cx="115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6248" y="4735528"/>
            <a:ext cx="41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continues until condition is met— “while true” condition gives infinite loop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9083" y="5562484"/>
            <a:ext cx="279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 loop with “end”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1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Can break out of loop prematurely using break statement with if statement: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= 1:5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x = x + 1;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if x &gt; 5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break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	end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25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915114" y="3607575"/>
            <a:ext cx="634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5656" y="3399851"/>
            <a:ext cx="349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inside if statement executes if and only if condition is met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84212" y="4155927"/>
            <a:ext cx="383301" cy="44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7512" y="4605664"/>
            <a:ext cx="349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“break” executes, it will </a:t>
            </a:r>
            <a:r>
              <a:rPr lang="en-US" u="sng" dirty="0" smtClean="0"/>
              <a:t>only</a:t>
            </a:r>
            <a:r>
              <a:rPr lang="en-US" dirty="0" smtClean="0"/>
              <a:t> break the loop it is in, </a:t>
            </a:r>
            <a:r>
              <a:rPr lang="en-US" u="sng" dirty="0" smtClean="0"/>
              <a:t>not</a:t>
            </a:r>
            <a:r>
              <a:rPr lang="en-US" dirty="0" smtClean="0"/>
              <a:t> all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02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MATLAB functions come in two flavors: “library/built-in functions” and “user-created functions”</a:t>
            </a:r>
          </a:p>
          <a:p>
            <a:pPr lvl="1"/>
            <a:r>
              <a:rPr lang="en-US" sz="2600" dirty="0" smtClean="0"/>
              <a:t>Built-in/library functions are things like plot(), </a:t>
            </a:r>
            <a:r>
              <a:rPr lang="en-US" sz="2600" dirty="0" err="1" smtClean="0"/>
              <a:t>exp</a:t>
            </a:r>
            <a:r>
              <a:rPr lang="en-US" sz="2600" dirty="0" smtClean="0"/>
              <a:t>(), log(), sum(), etc. </a:t>
            </a:r>
          </a:p>
          <a:p>
            <a:r>
              <a:rPr lang="en-US" sz="3000" dirty="0" smtClean="0"/>
              <a:t>Making your own function can sometimes be useful for solving some problems</a:t>
            </a:r>
          </a:p>
          <a:p>
            <a:r>
              <a:rPr lang="en-US" sz="3000" b="1" dirty="0" smtClean="0"/>
              <a:t>Numerically solving ODEs in MATLAB requires you to make your own functions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26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9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hand a functions some parameters and it will return a </a:t>
            </a:r>
            <a:r>
              <a:rPr lang="en-US" b="1" dirty="0" smtClean="0"/>
              <a:t>value</a:t>
            </a:r>
            <a:r>
              <a:rPr lang="en-US" dirty="0" smtClean="0"/>
              <a:t> or </a:t>
            </a:r>
            <a:r>
              <a:rPr lang="en-US" b="1" dirty="0" smtClean="0"/>
              <a:t>vector of values</a:t>
            </a: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unction m = </a:t>
            </a:r>
            <a:r>
              <a:rPr lang="en-US" sz="2400" dirty="0" err="1" smtClean="0">
                <a:latin typeface="Courier"/>
                <a:cs typeface="Courier"/>
              </a:rPr>
              <a:t>sum_it_up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a,b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m = a + b;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end</a:t>
            </a:r>
          </a:p>
          <a:p>
            <a:r>
              <a:rPr lang="en-US" dirty="0" smtClean="0">
                <a:latin typeface="Calibri"/>
                <a:cs typeface="Calibri"/>
              </a:rPr>
              <a:t>Use function as: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c = 1; d = 2;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x = </a:t>
            </a:r>
            <a:r>
              <a:rPr lang="en-US" sz="2400" dirty="0" err="1" smtClean="0">
                <a:latin typeface="Courier"/>
                <a:cs typeface="Courier"/>
              </a:rPr>
              <a:t>sum_it_up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c,d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alibri"/>
                <a:cs typeface="Calibri"/>
              </a:rPr>
              <a:t>Output:</a:t>
            </a:r>
            <a:r>
              <a:rPr lang="en-US" sz="35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x = 3 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27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28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3300" y="3481511"/>
            <a:ext cx="5983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function m = </a:t>
            </a:r>
            <a:r>
              <a:rPr lang="en-US" sz="2800" dirty="0" err="1" smtClean="0">
                <a:latin typeface="Courier"/>
                <a:cs typeface="Courier"/>
              </a:rPr>
              <a:t>sum_it_up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a,b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r>
              <a:rPr lang="en-US" sz="2800" dirty="0" smtClean="0">
                <a:latin typeface="Courier"/>
                <a:cs typeface="Courier"/>
              </a:rPr>
              <a:t>		m = a + b;</a:t>
            </a:r>
          </a:p>
          <a:p>
            <a:r>
              <a:rPr lang="en-US" sz="2800" dirty="0" smtClean="0">
                <a:latin typeface="Courier"/>
                <a:cs typeface="Courier"/>
              </a:rPr>
              <a:t>	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93302" y="3059214"/>
            <a:ext cx="340487" cy="42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09851" y="3160227"/>
            <a:ext cx="0" cy="44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34807" y="4866507"/>
            <a:ext cx="264047" cy="386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73688" y="4487816"/>
            <a:ext cx="187605" cy="537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89987" y="3059214"/>
            <a:ext cx="0" cy="54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56881" y="4040473"/>
            <a:ext cx="0" cy="360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1" y="2698457"/>
            <a:ext cx="211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03010" y="2170443"/>
            <a:ext cx="223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where you store whatever you want the function to return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61789" y="2666191"/>
            <a:ext cx="211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9709" y="5292506"/>
            <a:ext cx="27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Terminating end statement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03985" y="5107840"/>
            <a:ext cx="239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something to m, so then m is returned by the function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99573" y="4487815"/>
            <a:ext cx="252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 being passed to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In MATLAB, variables are </a:t>
            </a:r>
            <a:r>
              <a:rPr lang="en-US" sz="2800" b="1" u="sng" dirty="0" smtClean="0">
                <a:latin typeface="Calibri"/>
                <a:cs typeface="Calibri"/>
              </a:rPr>
              <a:t>not</a:t>
            </a:r>
            <a:r>
              <a:rPr lang="en-US" sz="2800" dirty="0" smtClean="0">
                <a:latin typeface="Calibri"/>
                <a:cs typeface="Calibri"/>
              </a:rPr>
              <a:t> global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Ex.: If you have variable “a” in your main script, using “a” in a function will not call up the same “a” as in the original script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E.g. problematic if your function evaluates a derivative of a function (something you’ll do a lot in this course) and you need to pass a parameter to the function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There are work-</a:t>
            </a:r>
            <a:r>
              <a:rPr lang="en-US" sz="2800" dirty="0" err="1" smtClean="0">
                <a:latin typeface="Calibri"/>
                <a:cs typeface="Calibri"/>
              </a:rPr>
              <a:t>arounds</a:t>
            </a:r>
            <a:r>
              <a:rPr lang="en-US" sz="2800" dirty="0" smtClean="0">
                <a:latin typeface="Calibri"/>
                <a:cs typeface="Calibri"/>
              </a:rPr>
              <a:t> for this issue, but we will cover them later when needed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29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for “matrix laboratory”</a:t>
            </a:r>
          </a:p>
          <a:p>
            <a:r>
              <a:rPr lang="en-US" dirty="0" smtClean="0"/>
              <a:t>Developed in mid-1980s</a:t>
            </a:r>
          </a:p>
          <a:p>
            <a:r>
              <a:rPr lang="en-US" dirty="0" smtClean="0"/>
              <a:t>Designed as easy environment for doing matrix computations</a:t>
            </a:r>
          </a:p>
          <a:p>
            <a:pPr lvl="1"/>
            <a:r>
              <a:rPr lang="en-US" dirty="0" smtClean="0"/>
              <a:t>Does calculus-related stuff very well too</a:t>
            </a:r>
          </a:p>
          <a:p>
            <a:r>
              <a:rPr lang="en-US" dirty="0" smtClean="0"/>
              <a:t>Used </a:t>
            </a:r>
            <a:r>
              <a:rPr lang="en-US" b="1" dirty="0" smtClean="0"/>
              <a:t>a lot </a:t>
            </a:r>
            <a:r>
              <a:rPr lang="en-US" dirty="0" smtClean="0"/>
              <a:t>in education and industry</a:t>
            </a:r>
          </a:p>
          <a:p>
            <a:pPr lvl="1"/>
            <a:r>
              <a:rPr lang="en-US" dirty="0" smtClean="0"/>
              <a:t>Jonathan Rosenberg (advisor to Larry Page): “If you want to work at Google, make sure you can use MATLAB”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3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7" name="Picture 6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8" name="Picture 7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0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Calling up other scripts within MATLAB is pretty easy (compared to doing other stuff)</a:t>
            </a:r>
          </a:p>
          <a:p>
            <a:r>
              <a:rPr lang="en-US" sz="2800" dirty="0" smtClean="0"/>
              <a:t>You save a MATLAB script as a .m file</a:t>
            </a:r>
          </a:p>
          <a:p>
            <a:r>
              <a:rPr lang="en-US" sz="2800" dirty="0" smtClean="0"/>
              <a:t>Call up a script in the command prompt or within another script by just writing the name of the script you want to call within the script you’re writing</a:t>
            </a:r>
          </a:p>
          <a:p>
            <a:pPr lvl="1"/>
            <a:r>
              <a:rPr lang="en-US" sz="2400" dirty="0" smtClean="0"/>
              <a:t>Can be useful for loading datasets or subroutines</a:t>
            </a:r>
          </a:p>
          <a:p>
            <a:r>
              <a:rPr lang="en-US" sz="2800" b="1" u="sng" dirty="0" smtClean="0"/>
              <a:t>Note:</a:t>
            </a:r>
            <a:r>
              <a:rPr lang="en-US" sz="2800" b="1" dirty="0" smtClean="0"/>
              <a:t> calling external scripts/datasets won’t be needed much (if at all) in CME102</a:t>
            </a:r>
            <a:endParaRPr lang="en-US" sz="2800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30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31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pic>
        <p:nvPicPr>
          <p:cNvPr id="8" name="Picture 7" descr="funny_math_cartoon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02" y="1587333"/>
            <a:ext cx="5455012" cy="4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This presentation owes credit to Dr. Eric </a:t>
            </a:r>
            <a:r>
              <a:rPr lang="en-US" sz="2600" dirty="0" err="1" smtClean="0"/>
              <a:t>Darve</a:t>
            </a:r>
            <a:r>
              <a:rPr lang="en-US" sz="2600" dirty="0" smtClean="0"/>
              <a:t> and Dr. Hung </a:t>
            </a:r>
            <a:r>
              <a:rPr lang="en-US" sz="2600" dirty="0" err="1" smtClean="0"/>
              <a:t>Lê</a:t>
            </a:r>
            <a:r>
              <a:rPr lang="en-US" sz="2600" dirty="0" smtClean="0"/>
              <a:t> for their development of CME102, and Dr. </a:t>
            </a:r>
            <a:r>
              <a:rPr lang="en-US" sz="2600" dirty="0" err="1" smtClean="0"/>
              <a:t>Vadim</a:t>
            </a:r>
            <a:r>
              <a:rPr lang="en-US" sz="2600" dirty="0" smtClean="0"/>
              <a:t> </a:t>
            </a:r>
            <a:r>
              <a:rPr lang="en-US" sz="2600" dirty="0" err="1" smtClean="0"/>
              <a:t>Khayms’s</a:t>
            </a:r>
            <a:r>
              <a:rPr lang="en-US" sz="2600" dirty="0" smtClean="0"/>
              <a:t> CME100 MATLAB workbook</a:t>
            </a:r>
          </a:p>
          <a:p>
            <a:r>
              <a:rPr lang="en-US" sz="2600" dirty="0" smtClean="0"/>
              <a:t>Contact:</a:t>
            </a:r>
            <a:r>
              <a:rPr lang="en-US" sz="2600" b="1" dirty="0" smtClean="0"/>
              <a:t> </a:t>
            </a:r>
            <a:r>
              <a:rPr lang="en-US" sz="2600" dirty="0" smtClean="0"/>
              <a:t>timmya@stanford.edu</a:t>
            </a:r>
          </a:p>
          <a:p>
            <a:r>
              <a:rPr lang="en-US" sz="2600" b="1" dirty="0" smtClean="0"/>
              <a:t>If you need to learn how to do something new or troubleshoot your code, </a:t>
            </a:r>
            <a:r>
              <a:rPr lang="en-US" sz="2600" b="1" dirty="0" smtClean="0">
                <a:hlinkClick r:id="rId2"/>
              </a:rPr>
              <a:t>www.mathworks.com</a:t>
            </a:r>
            <a:r>
              <a:rPr lang="en-US" sz="2600" b="1" dirty="0" smtClean="0"/>
              <a:t> is a tremendous resource</a:t>
            </a:r>
          </a:p>
          <a:p>
            <a:r>
              <a:rPr lang="en-US" sz="2600" dirty="0" smtClean="0"/>
              <a:t>MATLAB is a great skill, learn it early and it will help a </a:t>
            </a:r>
            <a:r>
              <a:rPr lang="en-US" sz="2600" smtClean="0"/>
              <a:t>ton in your </a:t>
            </a:r>
            <a:r>
              <a:rPr lang="en-US" sz="2600" dirty="0" smtClean="0"/>
              <a:t>future engineering classes.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32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511" y="-132298"/>
            <a:ext cx="10212179" cy="72102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Variables/Data types/Scope</a:t>
            </a:r>
          </a:p>
          <a:p>
            <a:r>
              <a:rPr lang="en-US" dirty="0" smtClean="0"/>
              <a:t>Mathematical operations</a:t>
            </a:r>
          </a:p>
          <a:p>
            <a:r>
              <a:rPr lang="en-US" dirty="0" smtClean="0"/>
              <a:t>Vectors </a:t>
            </a:r>
            <a:r>
              <a:rPr lang="en-US" sz="2000" dirty="0" smtClean="0"/>
              <a:t>(not exactly the same as in CME100)</a:t>
            </a:r>
          </a:p>
          <a:p>
            <a:pPr lvl="1"/>
            <a:r>
              <a:rPr lang="en-US" dirty="0" smtClean="0"/>
              <a:t>Matrices</a:t>
            </a:r>
          </a:p>
          <a:p>
            <a:r>
              <a:rPr lang="en-US" dirty="0" smtClean="0"/>
              <a:t>Vector operations</a:t>
            </a:r>
          </a:p>
          <a:p>
            <a:r>
              <a:rPr lang="en-US" dirty="0" smtClean="0"/>
              <a:t>Plotting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Functions/Scripts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CME 102 </a:t>
            </a:r>
            <a:r>
              <a:rPr lang="fr-FR" dirty="0" err="1" smtClean="0"/>
              <a:t>Spr</a:t>
            </a:r>
            <a:r>
              <a:rPr lang="fr-FR" dirty="0" smtClean="0"/>
              <a:t> '14-'15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Way to store and call up a value</a:t>
            </a:r>
          </a:p>
          <a:p>
            <a:pPr lvl="1"/>
            <a:r>
              <a:rPr lang="en-US" dirty="0" smtClean="0"/>
              <a:t>Declare variable “x” and assign value 5 as:</a:t>
            </a:r>
          </a:p>
          <a:p>
            <a:pPr marL="1371600" lvl="3" indent="0">
              <a:buNone/>
            </a:pPr>
            <a:r>
              <a:rPr lang="en-US" sz="2800" dirty="0" smtClean="0">
                <a:latin typeface="Courier"/>
                <a:cs typeface="Courier"/>
              </a:rPr>
              <a:t>x = 5;</a:t>
            </a:r>
          </a:p>
          <a:p>
            <a:pPr marL="1371600" lvl="3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r>
              <a:rPr lang="en-US" dirty="0" smtClean="0"/>
              <a:t>Omit semicolon if you want to output value:</a:t>
            </a:r>
          </a:p>
          <a:p>
            <a:pPr marL="1371600" lvl="6" indent="0">
              <a:buNone/>
            </a:pPr>
            <a:r>
              <a:rPr lang="en-US" sz="2800" dirty="0" smtClean="0">
                <a:latin typeface="Courier"/>
                <a:cs typeface="Courier"/>
              </a:rPr>
              <a:t>x = 5</a:t>
            </a:r>
          </a:p>
          <a:p>
            <a:pPr marL="1371600" lvl="6" indent="-631825">
              <a:buNone/>
            </a:pPr>
            <a:r>
              <a:rPr lang="en-US" sz="2800" dirty="0" smtClean="0">
                <a:latin typeface="Calibri"/>
                <a:cs typeface="Calibri"/>
              </a:rPr>
              <a:t>And this outputs:</a:t>
            </a:r>
          </a:p>
          <a:p>
            <a:pPr marL="1371600" lvl="6" indent="-60325">
              <a:buNone/>
            </a:pPr>
            <a:r>
              <a:rPr lang="fr-FR" sz="2800" dirty="0" smtClean="0">
                <a:latin typeface="Courier"/>
                <a:cs typeface="Courier"/>
              </a:rPr>
              <a:t>x =</a:t>
            </a:r>
            <a:endParaRPr lang="fr-FR" sz="2800" dirty="0">
              <a:latin typeface="Courier"/>
              <a:cs typeface="Courier"/>
            </a:endParaRPr>
          </a:p>
          <a:p>
            <a:pPr marL="1371600" lvl="6" indent="-60325">
              <a:buNone/>
            </a:pPr>
            <a:r>
              <a:rPr lang="fr-FR" sz="2800" dirty="0">
                <a:latin typeface="Courier"/>
                <a:cs typeface="Courier"/>
              </a:rPr>
              <a:t>     5</a:t>
            </a:r>
            <a:endParaRPr lang="en-US" sz="28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5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9" name="Picture 8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10" name="Picture 9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  <p:pic>
        <p:nvPicPr>
          <p:cNvPr id="11" name="Picture 10" descr="Screen Shot 2015-01-07 at 1.52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5" y="2685115"/>
            <a:ext cx="2438569" cy="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you call up the variable:</a:t>
            </a:r>
          </a:p>
          <a:p>
            <a:pPr marL="914400" lvl="2" indent="0">
              <a:buNone/>
            </a:pPr>
            <a:endParaRPr lang="fr-FR" sz="2200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fr-FR" sz="2200" dirty="0" smtClean="0">
                <a:latin typeface="Courier"/>
                <a:cs typeface="Courier"/>
              </a:rPr>
              <a:t>EDU&gt;&gt; x</a:t>
            </a:r>
          </a:p>
          <a:p>
            <a:pPr marL="914400" lvl="2" indent="0">
              <a:buNone/>
            </a:pPr>
            <a:r>
              <a:rPr lang="fr-FR" sz="2200" dirty="0" smtClean="0">
                <a:latin typeface="Courier"/>
                <a:cs typeface="Courier"/>
              </a:rPr>
              <a:t>x =</a:t>
            </a:r>
          </a:p>
          <a:p>
            <a:pPr marL="914400" lvl="2" indent="0">
              <a:buNone/>
            </a:pPr>
            <a:r>
              <a:rPr lang="fr-FR" sz="2200" dirty="0" smtClean="0">
                <a:latin typeface="Courier"/>
                <a:cs typeface="Courier"/>
              </a:rPr>
              <a:t>     5</a:t>
            </a:r>
          </a:p>
          <a:p>
            <a:pPr marL="342900" lvl="2" indent="-342900"/>
            <a:r>
              <a:rPr lang="en-US" sz="3200" dirty="0" smtClean="0">
                <a:latin typeface="Calibri"/>
                <a:cs typeface="Calibri"/>
              </a:rPr>
              <a:t>And you can reassign the value as-needed:</a:t>
            </a:r>
          </a:p>
          <a:p>
            <a:pPr marL="914400" lvl="4" indent="0">
              <a:buNone/>
            </a:pPr>
            <a:endParaRPr lang="fr-FR" sz="2200" dirty="0" smtClean="0">
              <a:latin typeface="Courier"/>
              <a:cs typeface="Courier"/>
            </a:endParaRPr>
          </a:p>
          <a:p>
            <a:pPr marL="914400" lvl="4" indent="0">
              <a:buNone/>
            </a:pPr>
            <a:r>
              <a:rPr lang="fr-FR" sz="2200" dirty="0" smtClean="0">
                <a:latin typeface="Courier"/>
                <a:cs typeface="Courier"/>
              </a:rPr>
              <a:t>EDU</a:t>
            </a:r>
            <a:r>
              <a:rPr lang="fr-FR" sz="2200" dirty="0">
                <a:latin typeface="Courier"/>
                <a:cs typeface="Courier"/>
              </a:rPr>
              <a:t>&gt;&gt; x = </a:t>
            </a:r>
            <a:r>
              <a:rPr lang="fr-FR" sz="2200" dirty="0" smtClean="0">
                <a:latin typeface="Courier"/>
                <a:cs typeface="Courier"/>
              </a:rPr>
              <a:t>4</a:t>
            </a:r>
            <a:endParaRPr lang="fr-FR" sz="2200" dirty="0">
              <a:latin typeface="Courier"/>
              <a:cs typeface="Courier"/>
            </a:endParaRPr>
          </a:p>
          <a:p>
            <a:pPr marL="914400" lvl="4" indent="0">
              <a:buNone/>
            </a:pPr>
            <a:r>
              <a:rPr lang="fr-FR" sz="2200" dirty="0">
                <a:latin typeface="Courier"/>
                <a:cs typeface="Courier"/>
              </a:rPr>
              <a:t>x </a:t>
            </a:r>
            <a:r>
              <a:rPr lang="fr-FR" sz="2200" dirty="0" smtClean="0">
                <a:latin typeface="Courier"/>
                <a:cs typeface="Courier"/>
              </a:rPr>
              <a:t>=</a:t>
            </a:r>
            <a:endParaRPr lang="fr-FR" sz="2200" dirty="0">
              <a:latin typeface="Courier"/>
              <a:cs typeface="Courier"/>
            </a:endParaRPr>
          </a:p>
          <a:p>
            <a:pPr marL="914400" lvl="4" indent="0">
              <a:buNone/>
            </a:pPr>
            <a:r>
              <a:rPr lang="fr-FR" sz="2200" dirty="0">
                <a:latin typeface="Courier"/>
                <a:cs typeface="Courier"/>
              </a:rPr>
              <a:t>     4</a:t>
            </a:r>
            <a:endParaRPr lang="en-US" sz="2200" dirty="0" smtClean="0">
              <a:latin typeface="Courier"/>
              <a:cs typeface="Courier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6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9" name="Picture 8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10" name="Picture 9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can perform mathematical operations on variables. Examples:</a:t>
            </a:r>
          </a:p>
          <a:p>
            <a:endParaRPr lang="en-US" sz="2400" dirty="0" smtClean="0"/>
          </a:p>
          <a:p>
            <a:pPr marL="914400" lvl="2" indent="0">
              <a:buNone/>
            </a:pPr>
            <a:r>
              <a:rPr lang="en-US" sz="1800" dirty="0" smtClean="0">
                <a:latin typeface="Courier"/>
                <a:cs typeface="Courier"/>
              </a:rPr>
              <a:t>EDU&gt;&gt; </a:t>
            </a:r>
            <a:r>
              <a:rPr lang="en-US" sz="1800" dirty="0" err="1" smtClean="0">
                <a:latin typeface="Courier"/>
                <a:cs typeface="Courier"/>
              </a:rPr>
              <a:t>exp</a:t>
            </a:r>
            <a:r>
              <a:rPr lang="en-US" sz="1800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ans</a:t>
            </a:r>
            <a:r>
              <a:rPr lang="en-US" sz="1800" dirty="0" smtClean="0">
                <a:latin typeface="Courier"/>
                <a:cs typeface="Courier"/>
              </a:rPr>
              <a:t> =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54.5982</a:t>
            </a:r>
          </a:p>
          <a:p>
            <a:pPr marL="914400" lvl="2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sz="1800" dirty="0" smtClean="0">
                <a:latin typeface="Courier"/>
                <a:cs typeface="Courier"/>
              </a:rPr>
              <a:t>EDU&gt;&gt; log(x)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ans</a:t>
            </a:r>
            <a:r>
              <a:rPr lang="en-US" sz="1800" dirty="0" smtClean="0">
                <a:latin typeface="Courier"/>
                <a:cs typeface="Courier"/>
              </a:rPr>
              <a:t> =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1.3863</a:t>
            </a:r>
          </a:p>
          <a:p>
            <a:pPr marL="914400" lvl="2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342900" lvl="2" indent="-342900"/>
            <a:r>
              <a:rPr lang="en-US" dirty="0" smtClean="0">
                <a:latin typeface="Calibri"/>
                <a:cs typeface="Calibri"/>
              </a:rPr>
              <a:t>Basically, MATLAB can work like a really good calculator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7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9" name="Picture 8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10" name="Picture 9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Not</a:t>
            </a:r>
            <a:r>
              <a:rPr lang="en-US" dirty="0" smtClean="0"/>
              <a:t> the same as in CME100</a:t>
            </a:r>
          </a:p>
          <a:p>
            <a:pPr lvl="1"/>
            <a:r>
              <a:rPr lang="en-US" dirty="0" smtClean="0"/>
              <a:t>CME100: Vector = quantity with direction and magnitude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: linear algebra version of vector</a:t>
            </a:r>
          </a:p>
          <a:p>
            <a:pPr lvl="1"/>
            <a:r>
              <a:rPr lang="en-US" dirty="0" smtClean="0"/>
              <a:t>Basically n-length array of numbers</a:t>
            </a:r>
          </a:p>
          <a:p>
            <a:pPr lvl="1"/>
            <a:r>
              <a:rPr lang="en-US" dirty="0" smtClean="0"/>
              <a:t>Good for storing series of numbers such as data values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8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Examples:</a:t>
            </a:r>
            <a:r>
              <a:rPr lang="en-US" dirty="0" smtClean="0"/>
              <a:t> Let’s create a couple vectors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Type (if you have MATLAB open on your laptop):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x = [1  4  5  8];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y = [2  13  9  4]’;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z = [1; 16; 10; 3];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/>
                <a:cs typeface="Calibri"/>
              </a:rPr>
              <a:t>Can index into the vector 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y(4) = 4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197" y="6356351"/>
            <a:ext cx="8704161" cy="365125"/>
          </a:xfrm>
        </p:spPr>
        <p:txBody>
          <a:bodyPr/>
          <a:lstStyle/>
          <a:p>
            <a:r>
              <a:rPr lang="fr-FR" dirty="0" smtClean="0"/>
              <a:t>CME 102  //  </a:t>
            </a:r>
            <a:r>
              <a:rPr lang="fr-FR" dirty="0" err="1" smtClean="0"/>
              <a:t>Spr</a:t>
            </a:r>
            <a:r>
              <a:rPr lang="fr-FR" dirty="0" smtClean="0"/>
              <a:t> '14-'15  //  Dr. Hung </a:t>
            </a:r>
            <a:r>
              <a:rPr lang="fr-FR" dirty="0" err="1" smtClean="0"/>
              <a:t>Lê</a:t>
            </a:r>
            <a:r>
              <a:rPr lang="fr-FR" dirty="0" smtClean="0"/>
              <a:t>				</a:t>
            </a:r>
            <a:fld id="{BFB80D18-DD15-7B4F-B918-592E4D6E0788}" type="slidenum">
              <a:rPr lang="fr-FR" smtClean="0"/>
              <a:t>9</a:t>
            </a:fld>
            <a:r>
              <a:rPr lang="fr-FR" dirty="0" smtClean="0"/>
              <a:t>							  Tim  Anderson</a:t>
            </a:r>
            <a:endParaRPr lang="en-US" dirty="0"/>
          </a:p>
        </p:txBody>
      </p:sp>
      <p:pic>
        <p:nvPicPr>
          <p:cNvPr id="6" name="Picture 5" descr="stanfo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1595"/>
            <a:ext cx="493951" cy="754099"/>
          </a:xfrm>
          <a:prstGeom prst="rect">
            <a:avLst/>
          </a:prstGeom>
        </p:spPr>
      </p:pic>
      <p:pic>
        <p:nvPicPr>
          <p:cNvPr id="7" name="Picture 6" descr="64848_wl_cc_logo_membrane_2002_w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4" y="274639"/>
            <a:ext cx="859687" cy="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6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1896</Words>
  <Application>Microsoft Macintosh PowerPoint</Application>
  <PresentationFormat>On-screen Show (4:3)</PresentationFormat>
  <Paragraphs>306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CME 102 MATLAB Review</vt:lpstr>
      <vt:lpstr>What is your background?</vt:lpstr>
      <vt:lpstr>What is MATLAB?</vt:lpstr>
      <vt:lpstr>Basics</vt:lpstr>
      <vt:lpstr>Variables</vt:lpstr>
      <vt:lpstr>Variables</vt:lpstr>
      <vt:lpstr>Mathematical Operations</vt:lpstr>
      <vt:lpstr>Vectors</vt:lpstr>
      <vt:lpstr>Vectors</vt:lpstr>
      <vt:lpstr>Vectors</vt:lpstr>
      <vt:lpstr>Vectors</vt:lpstr>
      <vt:lpstr>Matrices</vt:lpstr>
      <vt:lpstr>Matrices</vt:lpstr>
      <vt:lpstr>Vector Operations</vt:lpstr>
      <vt:lpstr>Vector Operations</vt:lpstr>
      <vt:lpstr>Vector Operations</vt:lpstr>
      <vt:lpstr>Vector Operations</vt:lpstr>
      <vt:lpstr>Clearing Data</vt:lpstr>
      <vt:lpstr>Plotting</vt:lpstr>
      <vt:lpstr>Plotting</vt:lpstr>
      <vt:lpstr>Plotting</vt:lpstr>
      <vt:lpstr>Plotting</vt:lpstr>
      <vt:lpstr>Loops</vt:lpstr>
      <vt:lpstr>Loops</vt:lpstr>
      <vt:lpstr>Loops with Conditionals</vt:lpstr>
      <vt:lpstr>Functions</vt:lpstr>
      <vt:lpstr>Functions</vt:lpstr>
      <vt:lpstr>Functions</vt:lpstr>
      <vt:lpstr>Functions and Scope</vt:lpstr>
      <vt:lpstr>Scripts</vt:lpstr>
      <vt:lpstr>Questions?</vt:lpstr>
      <vt:lpstr>Wrap-up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CME 102 MATLAB Review</dc:title>
  <dc:creator>Tim</dc:creator>
  <cp:lastModifiedBy>Tim</cp:lastModifiedBy>
  <cp:revision>113</cp:revision>
  <dcterms:created xsi:type="dcterms:W3CDTF">2015-01-06T22:42:54Z</dcterms:created>
  <dcterms:modified xsi:type="dcterms:W3CDTF">2016-10-18T19:46:35Z</dcterms:modified>
</cp:coreProperties>
</file>