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36FB21-C80F-8AFE-D8C9-5A624981B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Locality-Sensitive</a:t>
            </a:r>
            <a:r>
              <a:rPr lang="hu-HU" dirty="0"/>
              <a:t> </a:t>
            </a:r>
            <a:r>
              <a:rPr lang="hu-HU" dirty="0" err="1"/>
              <a:t>Hashing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DA1B72-C443-F623-8BCB-0E8E7C878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Bendegúz Timár</a:t>
            </a:r>
          </a:p>
        </p:txBody>
      </p:sp>
    </p:spTree>
    <p:extLst>
      <p:ext uri="{BB962C8B-B14F-4D97-AF65-F5344CB8AC3E}">
        <p14:creationId xmlns:p14="http://schemas.microsoft.com/office/powerpoint/2010/main" val="300817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ECD0A8-2F25-01E4-6448-F1E3E8CA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Shingling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E4BB77-CF18-A01E-7AC3-EBE454EDF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Shingle</a:t>
            </a:r>
            <a:r>
              <a:rPr lang="hu-HU" dirty="0"/>
              <a:t>: a </a:t>
            </a:r>
            <a:r>
              <a:rPr lang="hu-HU" dirty="0" err="1"/>
              <a:t>short</a:t>
            </a:r>
            <a:r>
              <a:rPr lang="hu-HU" dirty="0"/>
              <a:t> 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appear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document</a:t>
            </a:r>
            <a:endParaRPr lang="hu-HU" dirty="0"/>
          </a:p>
          <a:p>
            <a:r>
              <a:rPr lang="hu-HU" dirty="0"/>
              <a:t>k-</a:t>
            </a:r>
            <a:r>
              <a:rPr lang="hu-HU" dirty="0" err="1"/>
              <a:t>shingling</a:t>
            </a:r>
            <a:r>
              <a:rPr lang="hu-HU" dirty="0"/>
              <a:t>: </a:t>
            </a:r>
            <a:r>
              <a:rPr lang="hu-HU" dirty="0" err="1"/>
              <a:t>produce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k-</a:t>
            </a:r>
            <a:r>
              <a:rPr lang="hu-HU" dirty="0" err="1"/>
              <a:t>long</a:t>
            </a:r>
            <a:r>
              <a:rPr lang="hu-HU" dirty="0"/>
              <a:t> </a:t>
            </a:r>
            <a:r>
              <a:rPr lang="hu-HU" dirty="0" err="1"/>
              <a:t>shingles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document</a:t>
            </a:r>
            <a:endParaRPr lang="hu-HU" dirty="0"/>
          </a:p>
          <a:p>
            <a:pPr lvl="1"/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white</a:t>
            </a:r>
            <a:r>
              <a:rPr lang="hu-HU" dirty="0"/>
              <a:t> </a:t>
            </a:r>
            <a:r>
              <a:rPr lang="hu-HU" dirty="0" err="1"/>
              <a:t>spaces</a:t>
            </a:r>
            <a:r>
              <a:rPr lang="hu-HU" dirty="0"/>
              <a:t>?</a:t>
            </a:r>
          </a:p>
          <a:p>
            <a:pPr lvl="1"/>
            <a:r>
              <a:rPr lang="hu-HU" dirty="0" err="1"/>
              <a:t>Document</a:t>
            </a:r>
            <a:r>
              <a:rPr lang="hu-HU" dirty="0"/>
              <a:t>: „</a:t>
            </a:r>
            <a:r>
              <a:rPr lang="hu-HU" dirty="0" err="1"/>
              <a:t>Learning</a:t>
            </a:r>
            <a:r>
              <a:rPr lang="hu-HU" dirty="0"/>
              <a:t> Data Science is a </a:t>
            </a:r>
            <a:r>
              <a:rPr lang="hu-HU" dirty="0" err="1"/>
              <a:t>lifestyle</a:t>
            </a:r>
            <a:r>
              <a:rPr lang="hu-HU" dirty="0"/>
              <a:t>”</a:t>
            </a:r>
          </a:p>
          <a:p>
            <a:pPr lvl="1"/>
            <a:r>
              <a:rPr lang="hu-HU" dirty="0" err="1"/>
              <a:t>Use</a:t>
            </a:r>
            <a:r>
              <a:rPr lang="hu-HU" dirty="0"/>
              <a:t> 4-shingling</a:t>
            </a:r>
          </a:p>
          <a:p>
            <a:pPr lvl="1"/>
            <a:r>
              <a:rPr lang="hu-HU" dirty="0"/>
              <a:t>= {Lear, </a:t>
            </a:r>
            <a:r>
              <a:rPr lang="hu-HU" dirty="0" err="1"/>
              <a:t>earn</a:t>
            </a:r>
            <a:r>
              <a:rPr lang="hu-HU" dirty="0"/>
              <a:t>, </a:t>
            </a:r>
            <a:r>
              <a:rPr lang="hu-HU" dirty="0" err="1"/>
              <a:t>arni</a:t>
            </a:r>
            <a:r>
              <a:rPr lang="hu-HU" dirty="0"/>
              <a:t>, </a:t>
            </a:r>
            <a:r>
              <a:rPr lang="hu-HU" dirty="0" err="1"/>
              <a:t>rnin</a:t>
            </a:r>
            <a:r>
              <a:rPr lang="hu-HU" dirty="0"/>
              <a:t>, </a:t>
            </a:r>
            <a:r>
              <a:rPr lang="hu-HU" dirty="0" err="1"/>
              <a:t>ning</a:t>
            </a:r>
            <a:r>
              <a:rPr lang="hu-HU" dirty="0"/>
              <a:t>, ing_, </a:t>
            </a:r>
            <a:r>
              <a:rPr lang="hu-HU" dirty="0" err="1"/>
              <a:t>ng_D</a:t>
            </a:r>
            <a:r>
              <a:rPr lang="hu-HU" dirty="0"/>
              <a:t>, </a:t>
            </a:r>
            <a:r>
              <a:rPr lang="hu-HU" dirty="0" err="1"/>
              <a:t>g_Da</a:t>
            </a:r>
            <a:r>
              <a:rPr lang="hu-HU" dirty="0"/>
              <a:t>, _</a:t>
            </a:r>
            <a:r>
              <a:rPr lang="hu-HU" dirty="0" err="1"/>
              <a:t>Dat</a:t>
            </a:r>
            <a:r>
              <a:rPr lang="hu-HU" dirty="0"/>
              <a:t>, Data,…}</a:t>
            </a:r>
          </a:p>
          <a:p>
            <a:r>
              <a:rPr lang="hu-HU" dirty="0"/>
              <a:t>Word-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 err="1"/>
              <a:t>shingling</a:t>
            </a:r>
            <a:r>
              <a:rPr lang="hu-HU" dirty="0"/>
              <a:t>: </a:t>
            </a:r>
            <a:r>
              <a:rPr lang="hu-HU" dirty="0" err="1"/>
              <a:t>produce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shingles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contain</a:t>
            </a:r>
            <a:r>
              <a:rPr lang="hu-HU" dirty="0"/>
              <a:t> a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consecutive</a:t>
            </a:r>
            <a:r>
              <a:rPr lang="hu-HU" dirty="0"/>
              <a:t> </a:t>
            </a:r>
            <a:r>
              <a:rPr lang="hu-HU" dirty="0" err="1"/>
              <a:t>words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document</a:t>
            </a:r>
            <a:endParaRPr lang="hu-HU" dirty="0"/>
          </a:p>
          <a:p>
            <a:pPr lvl="1"/>
            <a:r>
              <a:rPr lang="hu-HU" dirty="0" err="1"/>
              <a:t>Document</a:t>
            </a:r>
            <a:r>
              <a:rPr lang="hu-HU" dirty="0"/>
              <a:t>: „</a:t>
            </a:r>
            <a:r>
              <a:rPr lang="hu-HU" dirty="0" err="1"/>
              <a:t>Learning</a:t>
            </a:r>
            <a:r>
              <a:rPr lang="hu-HU" dirty="0"/>
              <a:t> Data Science is a </a:t>
            </a:r>
            <a:r>
              <a:rPr lang="hu-HU" dirty="0" err="1"/>
              <a:t>lifestyle</a:t>
            </a:r>
            <a:r>
              <a:rPr lang="hu-HU" dirty="0"/>
              <a:t>”</a:t>
            </a:r>
          </a:p>
          <a:p>
            <a:pPr lvl="1"/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word-level</a:t>
            </a:r>
            <a:r>
              <a:rPr lang="hu-HU" dirty="0"/>
              <a:t> </a:t>
            </a:r>
            <a:r>
              <a:rPr lang="hu-HU" dirty="0" err="1"/>
              <a:t>shingling</a:t>
            </a:r>
            <a:r>
              <a:rPr lang="hu-HU" dirty="0"/>
              <a:t>, </a:t>
            </a:r>
            <a:r>
              <a:rPr lang="hu-HU" dirty="0" err="1"/>
              <a:t>shingle-size</a:t>
            </a:r>
            <a:r>
              <a:rPr lang="hu-HU" dirty="0"/>
              <a:t> 2</a:t>
            </a:r>
          </a:p>
          <a:p>
            <a:pPr lvl="1"/>
            <a:r>
              <a:rPr lang="hu-HU" dirty="0"/>
              <a:t>= {</a:t>
            </a:r>
            <a:r>
              <a:rPr lang="hu-HU" dirty="0" err="1"/>
              <a:t>Learning</a:t>
            </a:r>
            <a:r>
              <a:rPr lang="hu-HU" dirty="0"/>
              <a:t> Data, Data Science, Science is, is a, a </a:t>
            </a:r>
            <a:r>
              <a:rPr lang="hu-HU" dirty="0" err="1"/>
              <a:t>lifestyle</a:t>
            </a:r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876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8B0FED-6E42-94AA-37D8-17EE8002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Locality-sensitive</a:t>
            </a:r>
            <a:r>
              <a:rPr lang="hu-HU" dirty="0"/>
              <a:t> </a:t>
            </a:r>
            <a:r>
              <a:rPr lang="hu-HU" dirty="0" err="1"/>
              <a:t>hashing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Jaccard</a:t>
            </a:r>
            <a:r>
              <a:rPr lang="hu-HU" dirty="0"/>
              <a:t> </a:t>
            </a:r>
            <a:r>
              <a:rPr lang="hu-HU" dirty="0" err="1"/>
              <a:t>similarty</a:t>
            </a:r>
            <a:r>
              <a:rPr lang="hu-HU" dirty="0"/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0C81B8-DA5D-B6F9-F66D-96BA7209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502283"/>
            <a:ext cx="7315200" cy="1002792"/>
          </a:xfrm>
        </p:spPr>
        <p:txBody>
          <a:bodyPr>
            <a:normAutofit/>
          </a:bodyPr>
          <a:lstStyle/>
          <a:p>
            <a:r>
              <a:rPr lang="hu-HU" dirty="0"/>
              <a:t>The </a:t>
            </a:r>
            <a:r>
              <a:rPr lang="hu-HU" dirty="0" err="1"/>
              <a:t>Jaccard</a:t>
            </a:r>
            <a:r>
              <a:rPr lang="hu-HU" dirty="0"/>
              <a:t> </a:t>
            </a:r>
            <a:r>
              <a:rPr lang="hu-HU" dirty="0" err="1"/>
              <a:t>similarity</a:t>
            </a:r>
            <a:r>
              <a:rPr lang="hu-HU" dirty="0"/>
              <a:t> </a:t>
            </a:r>
            <a:r>
              <a:rPr lang="en-US" dirty="0"/>
              <a:t>between two sets is the relative number of elements these sets have in common: J(A, B) = |A ∩ B| / |A ∪ B| </a:t>
            </a:r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BFB633-6420-90A2-A9FE-01B4FE27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518" y="2601579"/>
            <a:ext cx="4076700" cy="2828925"/>
          </a:xfrm>
          <a:prstGeom prst="rect">
            <a:avLst/>
          </a:prstGeom>
        </p:spPr>
      </p:pic>
      <p:sp>
        <p:nvSpPr>
          <p:cNvPr id="7" name="Tartalom helye 2">
            <a:extLst>
              <a:ext uri="{FF2B5EF4-FFF2-40B4-BE49-F238E27FC236}">
                <a16:creationId xmlns:a16="http://schemas.microsoft.com/office/drawing/2014/main" id="{9B373A62-89AD-D242-8564-18233397468D}"/>
              </a:ext>
            </a:extLst>
          </p:cNvPr>
          <p:cNvSpPr txBox="1">
            <a:spLocks/>
          </p:cNvSpPr>
          <p:nvPr/>
        </p:nvSpPr>
        <p:spPr>
          <a:xfrm>
            <a:off x="3869268" y="676789"/>
            <a:ext cx="7315200" cy="54952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 err="1"/>
              <a:t>Algorithm</a:t>
            </a:r>
            <a:endParaRPr lang="hu-HU" dirty="0"/>
          </a:p>
          <a:p>
            <a:pPr marL="0" indent="0" algn="ctr">
              <a:buNone/>
            </a:pPr>
            <a:r>
              <a:rPr lang="hu-HU" dirty="0" err="1"/>
              <a:t>Shingle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document</a:t>
            </a:r>
            <a:r>
              <a:rPr lang="hu-HU" dirty="0"/>
              <a:t> =&gt; </a:t>
            </a:r>
            <a:r>
              <a:rPr lang="hu-HU" dirty="0" err="1"/>
              <a:t>get</a:t>
            </a:r>
            <a:r>
              <a:rPr lang="hu-HU" dirty="0"/>
              <a:t> </a:t>
            </a:r>
            <a:r>
              <a:rPr lang="hu-HU" dirty="0" err="1"/>
              <a:t>set-representation</a:t>
            </a:r>
            <a:endParaRPr lang="hu-HU" dirty="0"/>
          </a:p>
          <a:p>
            <a:pPr marL="0" indent="0" algn="ctr">
              <a:buNone/>
            </a:pPr>
            <a:r>
              <a:rPr lang="en-US" dirty="0"/>
              <a:t> </a:t>
            </a:r>
            <a:endParaRPr lang="hu-HU" dirty="0"/>
          </a:p>
          <a:p>
            <a:endParaRPr lang="hu-HU" dirty="0"/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176F4E75-8A2D-206B-A98A-05590E4C5B79}"/>
              </a:ext>
            </a:extLst>
          </p:cNvPr>
          <p:cNvSpPr txBox="1">
            <a:spLocks/>
          </p:cNvSpPr>
          <p:nvPr/>
        </p:nvSpPr>
        <p:spPr>
          <a:xfrm>
            <a:off x="4993835" y="2003679"/>
            <a:ext cx="5066065" cy="188058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 err="1"/>
              <a:t>Compare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pair</a:t>
            </a:r>
            <a:r>
              <a:rPr lang="hu-HU" dirty="0"/>
              <a:t> of </a:t>
            </a:r>
            <a:r>
              <a:rPr lang="hu-HU" dirty="0" err="1"/>
              <a:t>sets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exact</a:t>
            </a:r>
            <a:r>
              <a:rPr lang="hu-HU" dirty="0"/>
              <a:t> </a:t>
            </a:r>
            <a:r>
              <a:rPr lang="hu-HU" dirty="0" err="1"/>
              <a:t>Jaccard-similarity</a:t>
            </a:r>
            <a:r>
              <a:rPr lang="en-US" dirty="0"/>
              <a:t> </a:t>
            </a:r>
            <a:endParaRPr lang="hu-HU" dirty="0"/>
          </a:p>
          <a:p>
            <a:pPr algn="ctr"/>
            <a:r>
              <a:rPr lang="hu-HU" dirty="0" err="1"/>
              <a:t>Takes</a:t>
            </a:r>
            <a:r>
              <a:rPr lang="hu-HU" dirty="0"/>
              <a:t> a </a:t>
            </a:r>
            <a:r>
              <a:rPr lang="hu-HU" dirty="0" err="1"/>
              <a:t>lot</a:t>
            </a:r>
            <a:r>
              <a:rPr lang="hu-HU" dirty="0"/>
              <a:t> of </a:t>
            </a:r>
            <a:r>
              <a:rPr lang="hu-HU" dirty="0" err="1"/>
              <a:t>time</a:t>
            </a:r>
            <a:r>
              <a:rPr lang="hu-HU" dirty="0"/>
              <a:t> and </a:t>
            </a:r>
            <a:r>
              <a:rPr lang="hu-HU" dirty="0" err="1"/>
              <a:t>memory</a:t>
            </a:r>
            <a:endParaRPr lang="hu-HU" dirty="0"/>
          </a:p>
          <a:p>
            <a:pPr algn="ctr"/>
            <a:r>
              <a:rPr lang="hu-HU" dirty="0" err="1"/>
              <a:t>Usually</a:t>
            </a:r>
            <a:r>
              <a:rPr lang="hu-HU" dirty="0"/>
              <a:t> an </a:t>
            </a:r>
            <a:r>
              <a:rPr lang="hu-HU" dirty="0" err="1"/>
              <a:t>estimate</a:t>
            </a:r>
            <a:r>
              <a:rPr lang="hu-HU" dirty="0"/>
              <a:t> is </a:t>
            </a:r>
            <a:r>
              <a:rPr lang="hu-HU" dirty="0" err="1"/>
              <a:t>good</a:t>
            </a:r>
            <a:r>
              <a:rPr lang="hu-HU" dirty="0"/>
              <a:t> </a:t>
            </a:r>
            <a:r>
              <a:rPr lang="hu-HU" dirty="0" err="1"/>
              <a:t>enough</a:t>
            </a:r>
            <a:endParaRPr lang="hu-HU" dirty="0"/>
          </a:p>
          <a:p>
            <a:endParaRPr lang="hu-HU" dirty="0"/>
          </a:p>
        </p:txBody>
      </p:sp>
      <p:sp>
        <p:nvSpPr>
          <p:cNvPr id="12" name="Tartalom helye 2">
            <a:extLst>
              <a:ext uri="{FF2B5EF4-FFF2-40B4-BE49-F238E27FC236}">
                <a16:creationId xmlns:a16="http://schemas.microsoft.com/office/drawing/2014/main" id="{58925525-943D-3913-0BDC-7E8780C797DE}"/>
              </a:ext>
            </a:extLst>
          </p:cNvPr>
          <p:cNvSpPr txBox="1">
            <a:spLocks/>
          </p:cNvSpPr>
          <p:nvPr/>
        </p:nvSpPr>
        <p:spPr>
          <a:xfrm>
            <a:off x="3637749" y="1569136"/>
            <a:ext cx="7778235" cy="41839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hu-HU" dirty="0" err="1"/>
              <a:t>Generate</a:t>
            </a:r>
            <a:r>
              <a:rPr lang="hu-HU" dirty="0"/>
              <a:t> </a:t>
            </a:r>
            <a:r>
              <a:rPr lang="hu-HU" dirty="0" err="1"/>
              <a:t>Characteristic</a:t>
            </a:r>
            <a:r>
              <a:rPr lang="hu-HU" dirty="0"/>
              <a:t> </a:t>
            </a:r>
            <a:r>
              <a:rPr lang="hu-HU" dirty="0" err="1"/>
              <a:t>Matrix</a:t>
            </a:r>
            <a:endParaRPr lang="hu-HU" dirty="0"/>
          </a:p>
          <a:p>
            <a:pPr marL="457200" indent="-457200">
              <a:buFont typeface="+mj-lt"/>
              <a:buAutoNum type="arabicPeriod"/>
            </a:pPr>
            <a:endParaRPr lang="hu-HU" dirty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/>
              <a:t>Sets</a:t>
            </a:r>
            <a:r>
              <a:rPr lang="hu-HU" dirty="0"/>
              <a:t>: {a, d}; {c}; {b, d, e}; {a, c, d}</a:t>
            </a:r>
          </a:p>
          <a:p>
            <a:pPr marL="457200" indent="-457200">
              <a:buFont typeface="+mj-lt"/>
              <a:buAutoNum type="arabicPeriod" startAt="2"/>
            </a:pPr>
            <a:endParaRPr lang="hu-HU" dirty="0"/>
          </a:p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hu-HU" dirty="0" err="1"/>
              <a:t>Generate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signature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MinHash</a:t>
            </a:r>
            <a:endParaRPr lang="hu-HU" dirty="0"/>
          </a:p>
          <a:p>
            <a:pPr lvl="1"/>
            <a:r>
              <a:rPr lang="hu-HU" dirty="0" err="1"/>
              <a:t>MinHash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: </a:t>
            </a:r>
            <a:r>
              <a:rPr lang="hu-HU" dirty="0" err="1"/>
              <a:t>the</a:t>
            </a:r>
            <a:r>
              <a:rPr lang="hu-HU" dirty="0"/>
              <a:t> index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row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 of 1</a:t>
            </a:r>
          </a:p>
          <a:p>
            <a:pPr lvl="1"/>
            <a:r>
              <a:rPr lang="hu-HU" dirty="0" err="1"/>
              <a:t>Signature</a:t>
            </a:r>
            <a:r>
              <a:rPr lang="hu-HU" dirty="0"/>
              <a:t>: a </a:t>
            </a:r>
            <a:r>
              <a:rPr lang="hu-HU" dirty="0" err="1"/>
              <a:t>vector</a:t>
            </a:r>
            <a:r>
              <a:rPr lang="hu-HU" dirty="0"/>
              <a:t> of </a:t>
            </a:r>
            <a:r>
              <a:rPr lang="hu-HU" dirty="0" err="1"/>
              <a:t>MinHash</a:t>
            </a:r>
            <a:r>
              <a:rPr lang="hu-HU" dirty="0"/>
              <a:t> </a:t>
            </a:r>
            <a:r>
              <a:rPr lang="hu-HU" dirty="0" err="1"/>
              <a:t>values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permutations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universal</a:t>
            </a:r>
            <a:r>
              <a:rPr lang="hu-HU" dirty="0"/>
              <a:t> </a:t>
            </a:r>
            <a:r>
              <a:rPr lang="hu-HU" dirty="0" err="1"/>
              <a:t>set</a:t>
            </a:r>
            <a:endParaRPr lang="hu-HU" dirty="0"/>
          </a:p>
          <a:p>
            <a:pPr marL="0" indent="0">
              <a:buNone/>
            </a:pPr>
            <a:r>
              <a:rPr lang="hu-HU" sz="1600" dirty="0"/>
              <a:t>-- here </a:t>
            </a:r>
            <a:r>
              <a:rPr lang="hu-HU" sz="1600" dirty="0" err="1"/>
              <a:t>starts</a:t>
            </a:r>
            <a:r>
              <a:rPr lang="hu-HU" sz="1600" dirty="0"/>
              <a:t> LSH --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hu-HU" dirty="0"/>
              <a:t>Group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signature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bands</a:t>
            </a:r>
            <a:endParaRPr lang="hu-HU" dirty="0"/>
          </a:p>
          <a:p>
            <a:pPr marL="457200" indent="-457200">
              <a:buFont typeface="+mj-lt"/>
              <a:buAutoNum type="arabicPeriod" startAt="3"/>
            </a:pPr>
            <a:r>
              <a:rPr lang="hu-HU" dirty="0" err="1"/>
              <a:t>Hash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band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 </a:t>
            </a:r>
            <a:r>
              <a:rPr lang="hu-HU" dirty="0" err="1"/>
              <a:t>bucket</a:t>
            </a:r>
            <a:endParaRPr lang="hu-HU" dirty="0"/>
          </a:p>
          <a:p>
            <a:pPr marL="502920" lvl="1" indent="0">
              <a:buNone/>
            </a:pPr>
            <a:r>
              <a:rPr lang="hu-HU" sz="1600" dirty="0" err="1"/>
              <a:t>Similar</a:t>
            </a:r>
            <a:r>
              <a:rPr lang="hu-HU" sz="1600" dirty="0"/>
              <a:t> </a:t>
            </a:r>
            <a:r>
              <a:rPr lang="hu-HU" sz="1600" dirty="0" err="1"/>
              <a:t>bands</a:t>
            </a:r>
            <a:r>
              <a:rPr lang="hu-HU" sz="1600" dirty="0"/>
              <a:t> </a:t>
            </a:r>
            <a:r>
              <a:rPr lang="hu-HU" sz="1600" dirty="0" err="1"/>
              <a:t>hash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same</a:t>
            </a:r>
            <a:r>
              <a:rPr lang="hu-HU" sz="1600" dirty="0"/>
              <a:t> </a:t>
            </a:r>
            <a:r>
              <a:rPr lang="hu-HU" sz="1600" dirty="0" err="1"/>
              <a:t>bucket</a:t>
            </a:r>
            <a:endParaRPr lang="hu-HU" sz="1600" dirty="0"/>
          </a:p>
          <a:p>
            <a:pPr marL="0" indent="0" algn="ctr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F0B3046F-FD8A-7BE6-2119-8F0F988ED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017" y="1681087"/>
            <a:ext cx="29527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  <p:bldP spid="9" grpId="1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E5E5AD-196B-259F-BC1C-932348E8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dataset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DD0DBA-B560-A831-53C3-3F2A415F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medical-nlp</a:t>
            </a:r>
            <a:r>
              <a:rPr lang="hu-HU" dirty="0"/>
              <a:t> </a:t>
            </a:r>
            <a:r>
              <a:rPr lang="hu-HU" dirty="0" err="1"/>
              <a:t>dataset</a:t>
            </a:r>
            <a:endParaRPr lang="hu-HU" dirty="0"/>
          </a:p>
          <a:p>
            <a:pPr lvl="1"/>
            <a:r>
              <a:rPr lang="hu-HU" dirty="0"/>
              <a:t>Corpus of </a:t>
            </a:r>
            <a:r>
              <a:rPr lang="hu-HU" dirty="0" err="1"/>
              <a:t>medical</a:t>
            </a:r>
            <a:r>
              <a:rPr lang="hu-HU" dirty="0"/>
              <a:t> </a:t>
            </a:r>
            <a:r>
              <a:rPr lang="hu-HU" dirty="0" err="1"/>
              <a:t>transcriptions</a:t>
            </a:r>
            <a:endParaRPr lang="hu-HU" dirty="0"/>
          </a:p>
          <a:p>
            <a:pPr lvl="1"/>
            <a:r>
              <a:rPr lang="hu-HU" dirty="0"/>
              <a:t>Has almost 5000 </a:t>
            </a:r>
            <a:r>
              <a:rPr lang="hu-HU" dirty="0" err="1"/>
              <a:t>entries</a:t>
            </a:r>
            <a:r>
              <a:rPr lang="hu-HU" dirty="0"/>
              <a:t> (</a:t>
            </a:r>
            <a:r>
              <a:rPr lang="hu-HU" dirty="0" err="1"/>
              <a:t>documents</a:t>
            </a:r>
            <a:r>
              <a:rPr lang="hu-HU" dirty="0"/>
              <a:t>), </a:t>
            </a:r>
            <a:r>
              <a:rPr lang="hu-HU" dirty="0" err="1"/>
              <a:t>the</a:t>
            </a:r>
            <a:r>
              <a:rPr lang="hu-HU" dirty="0"/>
              <a:t> app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uses</a:t>
            </a:r>
            <a:r>
              <a:rPr lang="hu-HU" dirty="0"/>
              <a:t> 400</a:t>
            </a:r>
          </a:p>
          <a:p>
            <a:r>
              <a:rPr lang="en-US" dirty="0"/>
              <a:t>https://github.com/socd06/medical-nlp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254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97A9DFBB-C414-627F-3042-D86A1C265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164"/>
            <a:ext cx="12192000" cy="608767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0102808-C4E3-D8B0-823E-5BA9BEC7F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53" y="0"/>
            <a:ext cx="10448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9C1600-6BC9-D03A-F0E2-E9342D46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210718" cy="4601183"/>
          </a:xfrm>
        </p:spPr>
        <p:txBody>
          <a:bodyPr/>
          <a:lstStyle/>
          <a:p>
            <a:r>
              <a:rPr lang="hu-HU" dirty="0"/>
              <a:t>Public </a:t>
            </a:r>
            <a:r>
              <a:rPr lang="hu-HU" dirty="0" err="1"/>
              <a:t>implementation</a:t>
            </a:r>
            <a:r>
              <a:rPr lang="hu-HU" dirty="0"/>
              <a:t> of LSH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543588-101B-74DB-14E4-853B25D7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https://github.com/tdebatty/java-LSH</a:t>
            </a:r>
            <a:endParaRPr lang="hu-HU" dirty="0"/>
          </a:p>
          <a:p>
            <a:r>
              <a:rPr lang="hu-HU" dirty="0" err="1"/>
              <a:t>Uses</a:t>
            </a:r>
            <a:r>
              <a:rPr lang="hu-HU" dirty="0"/>
              <a:t> standard </a:t>
            </a:r>
            <a:r>
              <a:rPr lang="hu-HU" dirty="0" err="1"/>
              <a:t>logic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Jaccard</a:t>
            </a:r>
            <a:r>
              <a:rPr lang="hu-HU" dirty="0"/>
              <a:t> </a:t>
            </a:r>
            <a:r>
              <a:rPr lang="hu-HU" dirty="0" err="1"/>
              <a:t>similarities</a:t>
            </a:r>
            <a:endParaRPr lang="hu-HU" dirty="0"/>
          </a:p>
          <a:p>
            <a:r>
              <a:rPr lang="hu-HU" dirty="0"/>
              <a:t>P</a:t>
            </a:r>
            <a:r>
              <a:rPr lang="en-US" dirty="0" err="1"/>
              <a:t>arameters</a:t>
            </a:r>
            <a:r>
              <a:rPr lang="en-US" dirty="0"/>
              <a:t> of the hashing function initialized</a:t>
            </a:r>
            <a:endParaRPr lang="hu-HU" dirty="0"/>
          </a:p>
          <a:p>
            <a:pPr lvl="1"/>
            <a:r>
              <a:rPr lang="en-US" dirty="0"/>
              <a:t>two LSH objects </a:t>
            </a:r>
            <a:r>
              <a:rPr lang="hu-HU" dirty="0"/>
              <a:t>=&gt; </a:t>
            </a:r>
            <a:r>
              <a:rPr lang="en-US" dirty="0"/>
              <a:t>different hashes and signatures for the same input vector</a:t>
            </a:r>
          </a:p>
          <a:p>
            <a:pPr lvl="1"/>
            <a:r>
              <a:rPr lang="en-US" dirty="0"/>
              <a:t>two executions of your program </a:t>
            </a:r>
            <a:r>
              <a:rPr lang="hu-HU" dirty="0"/>
              <a:t>=&gt; </a:t>
            </a:r>
            <a:r>
              <a:rPr lang="en-US" dirty="0"/>
              <a:t>different hashes and signatures for the same input vector</a:t>
            </a:r>
          </a:p>
          <a:p>
            <a:pPr lvl="1"/>
            <a:r>
              <a:rPr lang="en-US" dirty="0"/>
              <a:t>the signatures produced by two different LSH objects can</a:t>
            </a:r>
            <a:r>
              <a:rPr lang="hu-HU" dirty="0"/>
              <a:t>’</a:t>
            </a:r>
            <a:r>
              <a:rPr lang="en-US" dirty="0"/>
              <a:t>t be used to estimate similarity between vectors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1028" name="Picture 4" descr="alt tag">
            <a:extLst>
              <a:ext uri="{FF2B5EF4-FFF2-40B4-BE49-F238E27FC236}">
                <a16:creationId xmlns:a16="http://schemas.microsoft.com/office/drawing/2014/main" id="{851F3C3E-079A-3ED0-030F-3E56AC6FC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366606"/>
            <a:ext cx="7133350" cy="619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D78BB0F6-193E-9405-6907-2528560A781F}"/>
              </a:ext>
            </a:extLst>
          </p:cNvPr>
          <p:cNvSpPr txBox="1"/>
          <p:nvPr/>
        </p:nvSpPr>
        <p:spPr>
          <a:xfrm>
            <a:off x="3869268" y="729673"/>
            <a:ext cx="7315200" cy="56323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7059D9F5-F567-7094-8615-7702D01AE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705" y="729673"/>
            <a:ext cx="56483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3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9626310F-FCF0-2BF0-0544-B326D1C53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3" t="6377" r="10163" b="13478"/>
          <a:stretch/>
        </p:blipFill>
        <p:spPr>
          <a:xfrm>
            <a:off x="-69574" y="0"/>
            <a:ext cx="12261573" cy="685800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21D34426-E73B-3AAC-0C76-7F5C067BD9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36" t="6522" r="10326" b="13768"/>
          <a:stretch/>
        </p:blipFill>
        <p:spPr>
          <a:xfrm>
            <a:off x="-69575" y="0"/>
            <a:ext cx="12261575" cy="68580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26ABFBD-BE2F-7D58-991E-5B08CA028B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2" r="22392" b="20145"/>
          <a:stretch/>
        </p:blipFill>
        <p:spPr>
          <a:xfrm>
            <a:off x="-69576" y="0"/>
            <a:ext cx="12261572" cy="6858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769AFBAC-504C-4538-186A-67762D1C12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2" r="22676" b="19565"/>
          <a:stretch/>
        </p:blipFill>
        <p:spPr>
          <a:xfrm>
            <a:off x="-69575" y="0"/>
            <a:ext cx="12261576" cy="68580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1EE241B1-0A92-5D4D-C963-E76B6D1BB0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4" r="22310" b="19710"/>
          <a:stretch/>
        </p:blipFill>
        <p:spPr>
          <a:xfrm>
            <a:off x="-69579" y="0"/>
            <a:ext cx="12261572" cy="68580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3AA25B95-2182-299B-1277-EEA9356764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34" r="22228" b="19420"/>
          <a:stretch/>
        </p:blipFill>
        <p:spPr>
          <a:xfrm>
            <a:off x="-69582" y="0"/>
            <a:ext cx="12261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eret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TM03457475[[fn=Keret]]</Template>
  <TotalTime>94</TotalTime>
  <Words>377</Words>
  <Application>Microsoft Office PowerPoint</Application>
  <PresentationFormat>Szélesvásznú</PresentationFormat>
  <Paragraphs>63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 2</vt:lpstr>
      <vt:lpstr>Keret</vt:lpstr>
      <vt:lpstr>Locality-Sensitive Hashing</vt:lpstr>
      <vt:lpstr>Shingling</vt:lpstr>
      <vt:lpstr>Locality-sensitive hashing for the Jaccard similarty </vt:lpstr>
      <vt:lpstr>The dataset</vt:lpstr>
      <vt:lpstr>PowerPoint-bemutató</vt:lpstr>
      <vt:lpstr>Public implementation of LSH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Locality Sensitive Hashing</dc:title>
  <dc:creator>Timár Bendegúz</dc:creator>
  <cp:lastModifiedBy>Timár Bendegúz</cp:lastModifiedBy>
  <cp:revision>9</cp:revision>
  <dcterms:created xsi:type="dcterms:W3CDTF">2022-07-10T16:47:28Z</dcterms:created>
  <dcterms:modified xsi:type="dcterms:W3CDTF">2022-07-10T18:21:56Z</dcterms:modified>
</cp:coreProperties>
</file>