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36FB21-C80F-8AFE-D8C9-5A624981B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Locality-Sensitive</a:t>
            </a:r>
            <a:r>
              <a:rPr lang="hu-HU" dirty="0"/>
              <a:t> </a:t>
            </a:r>
            <a:r>
              <a:rPr lang="hu-HU" dirty="0" err="1"/>
              <a:t>Hashing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DA1B72-C443-F623-8BCB-0E8E7C87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Bendegúz Timár</a:t>
            </a:r>
          </a:p>
        </p:txBody>
      </p:sp>
    </p:spTree>
    <p:extLst>
      <p:ext uri="{BB962C8B-B14F-4D97-AF65-F5344CB8AC3E}">
        <p14:creationId xmlns:p14="http://schemas.microsoft.com/office/powerpoint/2010/main" val="30081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CD0A8-2F25-01E4-6448-F1E3E8CA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Shingling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E4BB77-CF18-A01E-7AC3-EBE454ED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Shingle</a:t>
            </a:r>
            <a:r>
              <a:rPr lang="hu-HU" dirty="0"/>
              <a:t>: a </a:t>
            </a:r>
            <a:r>
              <a:rPr lang="hu-HU" dirty="0" err="1"/>
              <a:t>short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appear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r>
              <a:rPr lang="hu-HU" dirty="0"/>
              <a:t>k-</a:t>
            </a:r>
            <a:r>
              <a:rPr lang="hu-HU" dirty="0" err="1"/>
              <a:t>shingling</a:t>
            </a:r>
            <a:r>
              <a:rPr lang="hu-HU" dirty="0"/>
              <a:t>: </a:t>
            </a:r>
            <a:r>
              <a:rPr lang="hu-HU" dirty="0" err="1"/>
              <a:t>produce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k-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shingles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pPr lvl="1"/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white</a:t>
            </a:r>
            <a:r>
              <a:rPr lang="hu-HU" dirty="0"/>
              <a:t> </a:t>
            </a:r>
            <a:r>
              <a:rPr lang="hu-HU" dirty="0" err="1"/>
              <a:t>spaces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Document</a:t>
            </a:r>
            <a:r>
              <a:rPr lang="hu-HU" dirty="0"/>
              <a:t>: „</a:t>
            </a:r>
            <a:r>
              <a:rPr lang="hu-HU" dirty="0" err="1"/>
              <a:t>Learning</a:t>
            </a:r>
            <a:r>
              <a:rPr lang="hu-HU" dirty="0"/>
              <a:t> Data Science is a </a:t>
            </a:r>
            <a:r>
              <a:rPr lang="hu-HU" dirty="0" err="1"/>
              <a:t>lifestyle</a:t>
            </a:r>
            <a:r>
              <a:rPr lang="hu-HU" dirty="0"/>
              <a:t>”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4-shingling</a:t>
            </a:r>
          </a:p>
          <a:p>
            <a:pPr lvl="1"/>
            <a:r>
              <a:rPr lang="hu-HU" dirty="0"/>
              <a:t>= {Lear, </a:t>
            </a:r>
            <a:r>
              <a:rPr lang="hu-HU" dirty="0" err="1"/>
              <a:t>earn</a:t>
            </a:r>
            <a:r>
              <a:rPr lang="hu-HU" dirty="0"/>
              <a:t>, </a:t>
            </a:r>
            <a:r>
              <a:rPr lang="hu-HU" dirty="0" err="1"/>
              <a:t>arni</a:t>
            </a:r>
            <a:r>
              <a:rPr lang="hu-HU" dirty="0"/>
              <a:t>, </a:t>
            </a:r>
            <a:r>
              <a:rPr lang="hu-HU" dirty="0" err="1"/>
              <a:t>rnin</a:t>
            </a:r>
            <a:r>
              <a:rPr lang="hu-HU" dirty="0"/>
              <a:t>, </a:t>
            </a:r>
            <a:r>
              <a:rPr lang="hu-HU" dirty="0" err="1"/>
              <a:t>ning</a:t>
            </a:r>
            <a:r>
              <a:rPr lang="hu-HU" dirty="0"/>
              <a:t>, ing_, </a:t>
            </a:r>
            <a:r>
              <a:rPr lang="hu-HU" dirty="0" err="1"/>
              <a:t>ng_D</a:t>
            </a:r>
            <a:r>
              <a:rPr lang="hu-HU" dirty="0"/>
              <a:t>, </a:t>
            </a:r>
            <a:r>
              <a:rPr lang="hu-HU" dirty="0" err="1"/>
              <a:t>g_Da</a:t>
            </a:r>
            <a:r>
              <a:rPr lang="hu-HU" dirty="0"/>
              <a:t>, _</a:t>
            </a:r>
            <a:r>
              <a:rPr lang="hu-HU" dirty="0" err="1"/>
              <a:t>Dat</a:t>
            </a:r>
            <a:r>
              <a:rPr lang="hu-HU" dirty="0"/>
              <a:t>, Data,…}</a:t>
            </a:r>
          </a:p>
          <a:p>
            <a:r>
              <a:rPr lang="hu-HU" dirty="0"/>
              <a:t>Word-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shingling</a:t>
            </a:r>
            <a:r>
              <a:rPr lang="hu-HU" dirty="0"/>
              <a:t>: </a:t>
            </a:r>
            <a:r>
              <a:rPr lang="hu-HU" dirty="0" err="1"/>
              <a:t>produce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shingles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contain</a:t>
            </a:r>
            <a:r>
              <a:rPr lang="hu-HU" dirty="0"/>
              <a:t> a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consecutive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pPr lvl="1"/>
            <a:r>
              <a:rPr lang="hu-HU" dirty="0" err="1"/>
              <a:t>Document</a:t>
            </a:r>
            <a:r>
              <a:rPr lang="hu-HU" dirty="0"/>
              <a:t>: „</a:t>
            </a:r>
            <a:r>
              <a:rPr lang="hu-HU" dirty="0" err="1"/>
              <a:t>Learning</a:t>
            </a:r>
            <a:r>
              <a:rPr lang="hu-HU" dirty="0"/>
              <a:t> Data Science is a </a:t>
            </a:r>
            <a:r>
              <a:rPr lang="hu-HU" dirty="0" err="1"/>
              <a:t>lifestyle</a:t>
            </a:r>
            <a:r>
              <a:rPr lang="hu-HU" dirty="0"/>
              <a:t>”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word-level</a:t>
            </a:r>
            <a:r>
              <a:rPr lang="hu-HU" dirty="0"/>
              <a:t> </a:t>
            </a:r>
            <a:r>
              <a:rPr lang="hu-HU" dirty="0" err="1"/>
              <a:t>shingling</a:t>
            </a:r>
            <a:r>
              <a:rPr lang="hu-HU" dirty="0"/>
              <a:t>, </a:t>
            </a:r>
            <a:r>
              <a:rPr lang="hu-HU" dirty="0" err="1"/>
              <a:t>shingle-size</a:t>
            </a:r>
            <a:r>
              <a:rPr lang="hu-HU" dirty="0"/>
              <a:t> 2</a:t>
            </a:r>
          </a:p>
          <a:p>
            <a:pPr lvl="1"/>
            <a:r>
              <a:rPr lang="hu-HU" dirty="0"/>
              <a:t>= {</a:t>
            </a:r>
            <a:r>
              <a:rPr lang="hu-HU" dirty="0" err="1"/>
              <a:t>Learning</a:t>
            </a:r>
            <a:r>
              <a:rPr lang="hu-HU" dirty="0"/>
              <a:t> Data, Data Science, Science is, is a, a </a:t>
            </a:r>
            <a:r>
              <a:rPr lang="hu-HU" dirty="0" err="1"/>
              <a:t>lifestyle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76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8B0FED-6E42-94AA-37D8-17EE8002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Locality-sensitive</a:t>
            </a:r>
            <a:r>
              <a:rPr lang="hu-HU" dirty="0"/>
              <a:t> </a:t>
            </a:r>
            <a:r>
              <a:rPr lang="hu-HU" dirty="0" err="1"/>
              <a:t>hashing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Jaccard</a:t>
            </a:r>
            <a:r>
              <a:rPr lang="hu-HU" dirty="0"/>
              <a:t> </a:t>
            </a:r>
            <a:r>
              <a:rPr lang="hu-HU" dirty="0" err="1"/>
              <a:t>similarty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0C81B8-DA5D-B6F9-F66D-96BA7209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502283"/>
            <a:ext cx="7315200" cy="1002792"/>
          </a:xfrm>
        </p:spPr>
        <p:txBody>
          <a:bodyPr>
            <a:normAutofit/>
          </a:bodyPr>
          <a:lstStyle/>
          <a:p>
            <a:r>
              <a:rPr lang="hu-HU" dirty="0"/>
              <a:t>The </a:t>
            </a:r>
            <a:r>
              <a:rPr lang="hu-HU" dirty="0" err="1"/>
              <a:t>Jaccard</a:t>
            </a:r>
            <a:r>
              <a:rPr lang="hu-HU" dirty="0"/>
              <a:t> </a:t>
            </a:r>
            <a:r>
              <a:rPr lang="hu-HU" dirty="0" err="1"/>
              <a:t>similarity</a:t>
            </a:r>
            <a:r>
              <a:rPr lang="hu-HU" dirty="0"/>
              <a:t> </a:t>
            </a:r>
            <a:r>
              <a:rPr lang="en-US" dirty="0"/>
              <a:t>between two sets is the relative number of elements these sets have in common: J(A, B) = |A ∩ B| / |A ∪ B| 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FB633-6420-90A2-A9FE-01B4FE27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18" y="2601579"/>
            <a:ext cx="4076700" cy="2828925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9B373A62-89AD-D242-8564-18233397468D}"/>
              </a:ext>
            </a:extLst>
          </p:cNvPr>
          <p:cNvSpPr txBox="1">
            <a:spLocks/>
          </p:cNvSpPr>
          <p:nvPr/>
        </p:nvSpPr>
        <p:spPr>
          <a:xfrm>
            <a:off x="3869268" y="676789"/>
            <a:ext cx="7315200" cy="54952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Algorithm</a:t>
            </a:r>
            <a:endParaRPr lang="hu-HU" dirty="0"/>
          </a:p>
          <a:p>
            <a:pPr marL="0" indent="0" algn="ctr">
              <a:buNone/>
            </a:pPr>
            <a:r>
              <a:rPr lang="hu-HU" dirty="0" err="1"/>
              <a:t>Shingle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 =&gt;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set-representation</a:t>
            </a:r>
            <a:endParaRPr lang="hu-HU" dirty="0"/>
          </a:p>
          <a:p>
            <a:pPr marL="0" indent="0" algn="ctr">
              <a:buNone/>
            </a:pPr>
            <a:r>
              <a:rPr lang="en-US" dirty="0"/>
              <a:t> </a:t>
            </a:r>
            <a:endParaRPr lang="hu-HU" dirty="0"/>
          </a:p>
          <a:p>
            <a:endParaRPr lang="hu-HU" dirty="0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176F4E75-8A2D-206B-A98A-05590E4C5B79}"/>
              </a:ext>
            </a:extLst>
          </p:cNvPr>
          <p:cNvSpPr txBox="1">
            <a:spLocks/>
          </p:cNvSpPr>
          <p:nvPr/>
        </p:nvSpPr>
        <p:spPr>
          <a:xfrm>
            <a:off x="4993835" y="2003679"/>
            <a:ext cx="5066065" cy="18805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Compare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pair</a:t>
            </a:r>
            <a:r>
              <a:rPr lang="hu-HU" dirty="0"/>
              <a:t> of </a:t>
            </a:r>
            <a:r>
              <a:rPr lang="hu-HU" dirty="0" err="1"/>
              <a:t>sets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Jaccard-similarity</a:t>
            </a:r>
            <a:r>
              <a:rPr lang="en-US" dirty="0"/>
              <a:t> </a:t>
            </a:r>
            <a:endParaRPr lang="hu-HU" dirty="0"/>
          </a:p>
          <a:p>
            <a:pPr algn="ctr"/>
            <a:r>
              <a:rPr lang="hu-HU" dirty="0" err="1"/>
              <a:t>Takes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time</a:t>
            </a:r>
            <a:r>
              <a:rPr lang="hu-HU" dirty="0"/>
              <a:t> and </a:t>
            </a:r>
            <a:r>
              <a:rPr lang="hu-HU" dirty="0" err="1"/>
              <a:t>memory</a:t>
            </a:r>
            <a:endParaRPr lang="hu-HU" dirty="0"/>
          </a:p>
          <a:p>
            <a:pPr algn="ctr"/>
            <a:r>
              <a:rPr lang="hu-HU" dirty="0" err="1"/>
              <a:t>Usually</a:t>
            </a:r>
            <a:r>
              <a:rPr lang="hu-HU" dirty="0"/>
              <a:t> an </a:t>
            </a:r>
            <a:r>
              <a:rPr lang="hu-HU" dirty="0" err="1"/>
              <a:t>estimate</a:t>
            </a:r>
            <a:r>
              <a:rPr lang="hu-HU" dirty="0"/>
              <a:t> is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enough</a:t>
            </a:r>
            <a:endParaRPr lang="hu-HU" dirty="0"/>
          </a:p>
          <a:p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58925525-943D-3913-0BDC-7E8780C797DE}"/>
              </a:ext>
            </a:extLst>
          </p:cNvPr>
          <p:cNvSpPr txBox="1">
            <a:spLocks/>
          </p:cNvSpPr>
          <p:nvPr/>
        </p:nvSpPr>
        <p:spPr>
          <a:xfrm>
            <a:off x="3637749" y="1569136"/>
            <a:ext cx="7778235" cy="41839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Characteristic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Sets</a:t>
            </a:r>
            <a:r>
              <a:rPr lang="hu-HU" dirty="0"/>
              <a:t>: {a, d}; {c}; {b, d, e}; {a, c, d}</a:t>
            </a:r>
          </a:p>
          <a:p>
            <a:pPr marL="457200" indent="-457200">
              <a:buFont typeface="+mj-lt"/>
              <a:buAutoNum type="arabicPeriod" startAt="2"/>
            </a:pPr>
            <a:endParaRPr lang="hu-HU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signature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MinHash</a:t>
            </a:r>
            <a:endParaRPr lang="hu-HU" dirty="0"/>
          </a:p>
          <a:p>
            <a:pPr lvl="1"/>
            <a:r>
              <a:rPr lang="hu-HU" dirty="0" err="1"/>
              <a:t>MinHash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: </a:t>
            </a:r>
            <a:r>
              <a:rPr lang="hu-HU" dirty="0" err="1"/>
              <a:t>the</a:t>
            </a:r>
            <a:r>
              <a:rPr lang="hu-HU" dirty="0"/>
              <a:t> index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row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of 1</a:t>
            </a:r>
          </a:p>
          <a:p>
            <a:pPr lvl="1"/>
            <a:r>
              <a:rPr lang="hu-HU" dirty="0" err="1"/>
              <a:t>Signature</a:t>
            </a:r>
            <a:r>
              <a:rPr lang="hu-HU" dirty="0"/>
              <a:t>: a </a:t>
            </a:r>
            <a:r>
              <a:rPr lang="hu-HU" dirty="0" err="1"/>
              <a:t>vector</a:t>
            </a:r>
            <a:r>
              <a:rPr lang="hu-HU" dirty="0"/>
              <a:t> of </a:t>
            </a:r>
            <a:r>
              <a:rPr lang="hu-HU" dirty="0" err="1"/>
              <a:t>MinHash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permutations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universal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hu-HU" dirty="0"/>
          </a:p>
          <a:p>
            <a:pPr marL="0" indent="0">
              <a:buNone/>
            </a:pPr>
            <a:r>
              <a:rPr lang="hu-HU" sz="1600" dirty="0"/>
              <a:t>-- here </a:t>
            </a:r>
            <a:r>
              <a:rPr lang="hu-HU" sz="1600" dirty="0" err="1"/>
              <a:t>starts</a:t>
            </a:r>
            <a:r>
              <a:rPr lang="hu-HU" sz="1600" dirty="0"/>
              <a:t> LSH --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hu-HU" dirty="0"/>
              <a:t>Group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signature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bands</a:t>
            </a:r>
            <a:endParaRPr lang="hu-HU" dirty="0"/>
          </a:p>
          <a:p>
            <a:pPr marL="457200" indent="-457200">
              <a:buFont typeface="+mj-lt"/>
              <a:buAutoNum type="arabicPeriod" startAt="3"/>
            </a:pPr>
            <a:r>
              <a:rPr lang="hu-HU" dirty="0" err="1"/>
              <a:t>Hash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band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bucket</a:t>
            </a:r>
            <a:endParaRPr lang="hu-HU" dirty="0"/>
          </a:p>
          <a:p>
            <a:pPr marL="502920" lvl="1" indent="0">
              <a:buNone/>
            </a:pPr>
            <a:r>
              <a:rPr lang="hu-HU" sz="1600" dirty="0" err="1"/>
              <a:t>Similar</a:t>
            </a:r>
            <a:r>
              <a:rPr lang="hu-HU" sz="1600" dirty="0"/>
              <a:t> </a:t>
            </a:r>
            <a:r>
              <a:rPr lang="hu-HU" sz="1600" dirty="0" err="1"/>
              <a:t>bands</a:t>
            </a:r>
            <a:r>
              <a:rPr lang="hu-HU" sz="1600" dirty="0"/>
              <a:t> </a:t>
            </a:r>
            <a:r>
              <a:rPr lang="hu-HU" sz="1600" dirty="0" err="1"/>
              <a:t>hash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same</a:t>
            </a:r>
            <a:r>
              <a:rPr lang="hu-HU" sz="1600" dirty="0"/>
              <a:t> </a:t>
            </a:r>
            <a:r>
              <a:rPr lang="hu-HU" sz="1600" dirty="0" err="1"/>
              <a:t>bucket</a:t>
            </a:r>
            <a:endParaRPr lang="hu-HU" sz="1600" dirty="0"/>
          </a:p>
          <a:p>
            <a:pPr marL="0" indent="0" algn="ctr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F0B3046F-FD8A-7BE6-2119-8F0F988E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17" y="1681087"/>
            <a:ext cx="2952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9" grpId="1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5E5AD-196B-259F-BC1C-932348E8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DD0DBA-B560-A831-53C3-3F2A415F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medical-nlp</a:t>
            </a:r>
            <a:r>
              <a:rPr lang="hu-HU" dirty="0"/>
              <a:t> </a:t>
            </a:r>
            <a:r>
              <a:rPr lang="hu-HU" dirty="0" err="1"/>
              <a:t>dataset</a:t>
            </a:r>
            <a:endParaRPr lang="hu-HU" dirty="0"/>
          </a:p>
          <a:p>
            <a:pPr lvl="1"/>
            <a:r>
              <a:rPr lang="hu-HU" dirty="0"/>
              <a:t>Corpus of </a:t>
            </a:r>
            <a:r>
              <a:rPr lang="hu-HU" dirty="0" err="1"/>
              <a:t>medical</a:t>
            </a:r>
            <a:r>
              <a:rPr lang="hu-HU" dirty="0"/>
              <a:t> </a:t>
            </a:r>
            <a:r>
              <a:rPr lang="hu-HU" dirty="0" err="1"/>
              <a:t>transcriptions</a:t>
            </a:r>
            <a:endParaRPr lang="hu-HU" dirty="0"/>
          </a:p>
          <a:p>
            <a:pPr lvl="1"/>
            <a:r>
              <a:rPr lang="hu-HU" dirty="0"/>
              <a:t>Has almost 5000 </a:t>
            </a:r>
            <a:r>
              <a:rPr lang="hu-HU" dirty="0" err="1"/>
              <a:t>entries</a:t>
            </a:r>
            <a:r>
              <a:rPr lang="hu-HU" dirty="0"/>
              <a:t> (</a:t>
            </a:r>
            <a:r>
              <a:rPr lang="hu-HU" dirty="0" err="1"/>
              <a:t>documents</a:t>
            </a:r>
            <a:r>
              <a:rPr lang="hu-HU" dirty="0"/>
              <a:t>), </a:t>
            </a:r>
            <a:r>
              <a:rPr lang="hu-HU" dirty="0" err="1"/>
              <a:t>the</a:t>
            </a:r>
            <a:r>
              <a:rPr lang="hu-HU" dirty="0"/>
              <a:t> app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uses</a:t>
            </a:r>
            <a:r>
              <a:rPr lang="hu-HU" dirty="0"/>
              <a:t> 400</a:t>
            </a:r>
          </a:p>
          <a:p>
            <a:r>
              <a:rPr lang="en-US" dirty="0"/>
              <a:t>https://github.com/socd06/medical-nlp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254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7A9DFBB-C414-627F-3042-D86A1C26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164"/>
            <a:ext cx="12192000" cy="608767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0102808-C4E3-D8B0-823E-5BA9BEC7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53" y="0"/>
            <a:ext cx="10448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9C1600-6BC9-D03A-F0E2-E9342D46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10718" cy="4601183"/>
          </a:xfrm>
        </p:spPr>
        <p:txBody>
          <a:bodyPr/>
          <a:lstStyle/>
          <a:p>
            <a:r>
              <a:rPr lang="hu-HU" dirty="0"/>
              <a:t>Public </a:t>
            </a:r>
            <a:r>
              <a:rPr lang="hu-HU" dirty="0" err="1"/>
              <a:t>implementation</a:t>
            </a:r>
            <a:r>
              <a:rPr lang="hu-HU" dirty="0"/>
              <a:t> of LSH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543588-101B-74DB-14E4-853B25D7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https://github.com/tdebatty/java-LSH</a:t>
            </a:r>
            <a:endParaRPr lang="hu-HU" dirty="0"/>
          </a:p>
          <a:p>
            <a:r>
              <a:rPr lang="hu-HU" dirty="0" err="1"/>
              <a:t>Uses</a:t>
            </a:r>
            <a:r>
              <a:rPr lang="hu-HU" dirty="0"/>
              <a:t> standard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Jaccard</a:t>
            </a:r>
            <a:r>
              <a:rPr lang="hu-HU" dirty="0"/>
              <a:t> </a:t>
            </a:r>
            <a:r>
              <a:rPr lang="hu-HU" dirty="0" err="1"/>
              <a:t>similarities</a:t>
            </a:r>
            <a:endParaRPr lang="hu-HU" dirty="0"/>
          </a:p>
          <a:p>
            <a:r>
              <a:rPr lang="hu-HU" dirty="0"/>
              <a:t>P</a:t>
            </a:r>
            <a:r>
              <a:rPr lang="en-US" dirty="0" err="1"/>
              <a:t>arameters</a:t>
            </a:r>
            <a:r>
              <a:rPr lang="en-US" dirty="0"/>
              <a:t> of the hashing function initialized</a:t>
            </a:r>
            <a:endParaRPr lang="hu-HU" dirty="0"/>
          </a:p>
          <a:p>
            <a:pPr lvl="1"/>
            <a:r>
              <a:rPr lang="en-US" dirty="0"/>
              <a:t>two LSH objects </a:t>
            </a:r>
            <a:r>
              <a:rPr lang="hu-HU" dirty="0"/>
              <a:t>=&gt; </a:t>
            </a:r>
            <a:r>
              <a:rPr lang="en-US" dirty="0"/>
              <a:t>different hashes and signatures for the same input vector</a:t>
            </a:r>
          </a:p>
          <a:p>
            <a:pPr lvl="1"/>
            <a:r>
              <a:rPr lang="en-US" dirty="0"/>
              <a:t>two executions of your program </a:t>
            </a:r>
            <a:r>
              <a:rPr lang="hu-HU" dirty="0"/>
              <a:t>=&gt; </a:t>
            </a:r>
            <a:r>
              <a:rPr lang="en-US" dirty="0"/>
              <a:t>different hashes and signatures for the same input vector</a:t>
            </a:r>
          </a:p>
          <a:p>
            <a:pPr lvl="1"/>
            <a:r>
              <a:rPr lang="en-US" dirty="0"/>
              <a:t>the signatures produced by two different LSH objects can</a:t>
            </a:r>
            <a:r>
              <a:rPr lang="hu-HU" dirty="0"/>
              <a:t>’</a:t>
            </a:r>
            <a:r>
              <a:rPr lang="en-US" dirty="0"/>
              <a:t>t be used to estimate similarity between vectors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851F3C3E-079A-3ED0-030F-3E56AC6F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66606"/>
            <a:ext cx="7133350" cy="61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78BB0F6-193E-9405-6907-2528560A781F}"/>
              </a:ext>
            </a:extLst>
          </p:cNvPr>
          <p:cNvSpPr txBox="1"/>
          <p:nvPr/>
        </p:nvSpPr>
        <p:spPr>
          <a:xfrm>
            <a:off x="3869268" y="729673"/>
            <a:ext cx="7315200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059D9F5-F567-7094-8615-7702D01A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05" y="729673"/>
            <a:ext cx="56483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9626310F-FCF0-2BF0-0544-B326D1C53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3" t="6377" r="10163" b="13478"/>
          <a:stretch/>
        </p:blipFill>
        <p:spPr>
          <a:xfrm>
            <a:off x="-69574" y="0"/>
            <a:ext cx="12261573" cy="68580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1D34426-E73B-3AAC-0C76-7F5C067BD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6" t="6522" r="10326" b="13768"/>
          <a:stretch/>
        </p:blipFill>
        <p:spPr>
          <a:xfrm>
            <a:off x="-69575" y="0"/>
            <a:ext cx="12261575" cy="6858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26ABFBD-BE2F-7D58-991E-5B08CA028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" r="22392" b="20145"/>
          <a:stretch/>
        </p:blipFill>
        <p:spPr>
          <a:xfrm>
            <a:off x="-69576" y="0"/>
            <a:ext cx="12261572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69AFBAC-504C-4538-186A-67762D1C12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2" r="22676" b="19565"/>
          <a:stretch/>
        </p:blipFill>
        <p:spPr>
          <a:xfrm>
            <a:off x="-69575" y="0"/>
            <a:ext cx="12261576" cy="6858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EE241B1-0A92-5D4D-C963-E76B6D1BB0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4" r="22310" b="19710"/>
          <a:stretch/>
        </p:blipFill>
        <p:spPr>
          <a:xfrm>
            <a:off x="-69579" y="0"/>
            <a:ext cx="12261572" cy="6858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AA25B95-2182-299B-1277-EEA9356764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4" r="22228" b="19420"/>
          <a:stretch/>
        </p:blipFill>
        <p:spPr>
          <a:xfrm>
            <a:off x="-69582" y="0"/>
            <a:ext cx="12261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E9A39-6638-C8C1-4991-8CA996F8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8D3206-33DA-DC86-5798-4A5DDAE4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https://github.com/timarbende/DataScienceHW.git</a:t>
            </a:r>
          </a:p>
          <a:p>
            <a:r>
              <a:rPr lang="hu-HU" dirty="0" err="1"/>
              <a:t>Jeffrey</a:t>
            </a:r>
            <a:r>
              <a:rPr lang="hu-HU" dirty="0"/>
              <a:t> D. </a:t>
            </a:r>
            <a:r>
              <a:rPr lang="hu-HU" dirty="0" err="1"/>
              <a:t>Ullman</a:t>
            </a:r>
            <a:r>
              <a:rPr lang="hu-HU" dirty="0"/>
              <a:t> – Mining of </a:t>
            </a:r>
            <a:r>
              <a:rPr lang="hu-HU" dirty="0" err="1"/>
              <a:t>Massive</a:t>
            </a:r>
            <a:r>
              <a:rPr lang="hu-HU" dirty="0"/>
              <a:t> </a:t>
            </a:r>
            <a:r>
              <a:rPr lang="hu-HU" dirty="0" err="1"/>
              <a:t>Datasets</a:t>
            </a:r>
            <a:r>
              <a:rPr lang="hu-HU"/>
              <a:t>, 2014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073071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TM03457475[[fn=Keret]]</Template>
  <TotalTime>98</TotalTime>
  <Words>404</Words>
  <Application>Microsoft Office PowerPoint</Application>
  <PresentationFormat>Szélesvásznú</PresentationFormat>
  <Paragraphs>66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Keret</vt:lpstr>
      <vt:lpstr>Locality-Sensitive Hashing</vt:lpstr>
      <vt:lpstr>Shingling</vt:lpstr>
      <vt:lpstr>Locality-sensitive hashing for the Jaccard similarty </vt:lpstr>
      <vt:lpstr>The dataset</vt:lpstr>
      <vt:lpstr>PowerPoint-bemutató</vt:lpstr>
      <vt:lpstr>Public implementation of LSH</vt:lpstr>
      <vt:lpstr>PowerPoint-bemutató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Locality Sensitive Hashing</dc:title>
  <dc:creator>Timár Bendegúz</dc:creator>
  <cp:lastModifiedBy>Timár Bendegúz</cp:lastModifiedBy>
  <cp:revision>10</cp:revision>
  <dcterms:created xsi:type="dcterms:W3CDTF">2022-07-10T16:47:28Z</dcterms:created>
  <dcterms:modified xsi:type="dcterms:W3CDTF">2022-07-10T18:31:33Z</dcterms:modified>
</cp:coreProperties>
</file>