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012" autoAdjust="0"/>
  </p:normalViewPr>
  <p:slideViewPr>
    <p:cSldViewPr snapToGrid="0">
      <p:cViewPr varScale="1">
        <p:scale>
          <a:sx n="76" d="100"/>
          <a:sy n="76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E3A9-A17F-458D-B798-7194E99629A2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BD0A0-C172-4A23-9F6E-ACA485324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7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525236"/>
            <a:ext cx="5486400" cy="360045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SDH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преимущества технологии SDH:</a:t>
            </a:r>
            <a:endParaRPr lang="ru-RU" b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простая т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ехнология мультиплексирования/демультиплексирования;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к низкоскоростным сигналам </a:t>
            </a: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необходимости мультиплексирования/демультиплексирования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 высокоскоростного канала. Это позволяет достаточно просто осуществлять подключение клиентского оборудования 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</a:t>
            </a: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механизмов резервирования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случай отказов каналов связи или оборудования;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</a:t>
            </a: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наращивания решения;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совместимость оборудования от различных производителей;</a:t>
            </a:r>
          </a:p>
          <a:p>
            <a:pPr rtl="0"/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технологии SDH:</a:t>
            </a:r>
            <a:endParaRPr lang="ru-RU" b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</a:t>
            </a: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одного из каналов полностью под служебный трафик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неэффективное использование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пропускной способности каналов связи. Сюда относятся как необходимость </a:t>
            </a:r>
            <a:r>
              <a:rPr lang="ru-RU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резервирования полосы на случай отказов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а также отсутствие механизмов приоритезации трафика;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необходимость использовать дополнительное оборудование (зачастую от других производителей), чтобы обеспечить передачу различных типов трафика (данные, голос) по опорной сети.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9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Общие термины</a:t>
            </a:r>
            <a:endParaRPr lang="ru-R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Поток </a:t>
            </a:r>
            <a:r>
              <a:rPr lang="en-US" b="1" dirty="0"/>
              <a:t>E1 </a:t>
            </a:r>
            <a:r>
              <a:rPr lang="ru-RU" dirty="0"/>
              <a:t>– стандарт цифровой передачи данных, состоящий из 32 цифровых каналов со скоростью каждого 64 Кбит/с.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скорость выбрана не случайно.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кбит/сек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как раз достаточно для передачи одного телефонного разговора,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продискритизированного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частотой 4 кГц и проквантованного по 256 уровням. Общепризнано, что этого вполне достаточно для однозначного восприятия произнесенных слов и идентификации говорящего.</a:t>
            </a:r>
            <a:r>
              <a:rPr lang="ru-RU" dirty="0"/>
              <a:t> 30 для голоса и данных. 1 для сигнализации и 1 для синхронизации. Мы опираемся на стандарт </a:t>
            </a:r>
            <a:r>
              <a:rPr lang="en-US" dirty="0"/>
              <a:t>E1</a:t>
            </a:r>
            <a:r>
              <a:rPr lang="ru-RU" dirty="0"/>
              <a:t>, потому что кроме него в России в</a:t>
            </a:r>
            <a:r>
              <a:rPr lang="en-US" dirty="0"/>
              <a:t> PDH </a:t>
            </a:r>
            <a:r>
              <a:rPr lang="ru-RU" dirty="0"/>
              <a:t>встретить что-то крайне сложно.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PDH/ SDH </a:t>
            </a:r>
            <a:r>
              <a:rPr lang="en-US" dirty="0"/>
              <a:t>–</a:t>
            </a:r>
            <a:r>
              <a:rPr lang="ru-RU" dirty="0"/>
              <a:t> технологии для создания первичных сетей.</a:t>
            </a:r>
            <a:r>
              <a:rPr lang="en-US" dirty="0"/>
              <a:t>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Первичные сети </a:t>
            </a:r>
            <a:r>
              <a:rPr lang="ru-RU" dirty="0"/>
              <a:t>– это телекоммуникационные сети особого вида, предназначенные для создания высокоскоростных каналов, которые затем используются для построения других сетей.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14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753836"/>
            <a:ext cx="5486400" cy="3600450"/>
          </a:xfrm>
        </p:spPr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Постараемся объяснить устройство технологии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PDH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простом примере.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представить систему передачи как некий конвейер, на который на одном конце один рабочий ставит коробки с книгами, а на другом конце второй рабочий эти коробки снимает. То для того что бы не было ни заторов ни простоев эти рабочие должны работать синхронно, то есть снимать и ставить коробки с одинаковой скоростью, и это требование в системах PDH выполняется. Но начальство решило увеличить производительность конвейера и увеличило его скорость в четыре раза, на работу этих двух рабочих это ни как не влияет, так как коробки с конвейера надо снимать с той же скоростью, с которой их туда ставят, но теперь на конвейере освободилось место. И начальство ставит еще трех рабочих в начале конвейера и трех в конце. Каждый из четырех рабочих на погрузке должен работать синхронно со своим партнером на выгрузке, и опять же с этим проблем нет. Но кроме этого рабочие при погрузке не должны мешать друг другу, они должны ставить коробки с одинаковой скоростью, то есть синхронно и вот с этим в системах PDH проблема. Решается эта проблема за счет выделения на конвейере дополнительного места, конвейер движется чуть быстрее, чем надо и у каждого рабочего на погрузке есть возможность работать, не сильно подстраиваясь под остальных рабочих выставляющих коробки на конвейер.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следствие выхватить в середине конвейера одну книгу из коробки или поставить книгу в коробку на определенное место невозможно, так как где это место в конкретный момент времени определить невозможно, надо ставить еще восемь рабочих, чтобы они снимали коробки, извлекали из одной из них книгу или ставили эту книгу на свободное место, а потом возвращали коробки на место.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проблемой систем PDH являлась не совместимость иерархий разработанных в США, Японии и Европе (несмотря на одинаковые принципы, в их системах использовались различные коэффициенты мультиплексирования на разных уровнях иерархий), а так же невыполнение требований отказоустойчивости и недостаточная производительность на верхних уровнях иерархии. Но при разработке систем следующего поколения (SDH) от этих недостатков удалось избавиться.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0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мультиплексирование в </a:t>
            </a:r>
            <a:r>
              <a:rPr lang="en-US" dirty="0"/>
              <a:t>PDH </a:t>
            </a:r>
            <a:r>
              <a:rPr lang="ru-RU" dirty="0"/>
              <a:t>состоит в следующем:</a:t>
            </a:r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объединяемые цифровые данные, имеющие различные тактовые интервалы (в известных нормативных пределах), должны быть синхронизированы, т.е. согласованы по фазе и частоте тактов;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синхронизации объединяемых данных должен быть применен буфер памяти;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и фаза записи данных в параллельные буферы может различаться, но скорость считывания этих данных из буферов одинакова;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записи данных в буфер и считывании могут образоваться в случайные моменты времени состояния неопределенности: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период записи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периода считывания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cч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этом случае буфер может дважды считаться, т.е. произойдет ложная двоичная единица;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период записи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периода считывания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cч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этом случае буфер может оказаться на момент считывания "пустым", т.е. произойдет ложная двоичная единица.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проблемы будут решены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PDH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это способ организации цифровых сетей передачи, использующий в качестве синхронизации узлов вышеописанный алгоритм.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38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проблемам технологии </a:t>
            </a:r>
            <a:r>
              <a:rPr lang="en-US" dirty="0"/>
              <a:t>PDH </a:t>
            </a:r>
            <a:r>
              <a:rPr lang="ru-RU" dirty="0"/>
              <a:t>была создана технология </a:t>
            </a:r>
            <a:r>
              <a:rPr lang="en-US" dirty="0"/>
              <a:t>SDH</a:t>
            </a:r>
            <a:r>
              <a:rPr lang="ru-RU" dirty="0"/>
              <a:t>.</a:t>
            </a:r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Технология </a:t>
            </a:r>
            <a:r>
              <a:rPr lang="ru-RU" b="1" dirty="0"/>
              <a:t>SDH (</a:t>
            </a:r>
            <a:r>
              <a:rPr lang="ru-RU" b="1" dirty="0" err="1"/>
              <a:t>Synchronous</a:t>
            </a:r>
            <a:r>
              <a:rPr lang="ru-RU" b="1" dirty="0"/>
              <a:t> </a:t>
            </a:r>
            <a:r>
              <a:rPr lang="ru-RU" b="1" dirty="0" err="1"/>
              <a:t>Digital</a:t>
            </a:r>
            <a:r>
              <a:rPr lang="ru-RU" b="1" dirty="0"/>
              <a:t> </a:t>
            </a:r>
            <a:r>
              <a:rPr lang="ru-RU" b="1" dirty="0" err="1"/>
              <a:t>Hierarchy</a:t>
            </a:r>
            <a:r>
              <a:rPr lang="ru-RU" b="1" dirty="0"/>
              <a:t>)</a:t>
            </a:r>
            <a:r>
              <a:rPr lang="ru-RU" dirty="0"/>
              <a:t>  это система передачи данных, основанная на синхронизации по времени передающего и принимающего устройств.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Мультиплексирование</a:t>
            </a:r>
            <a:r>
              <a:rPr lang="ru-RU" dirty="0"/>
              <a:t> — это процесс уплотнения канала связи, другими словами, передача нескольких потоков данных с меньшей скоростью по одному каналу связи, с использованием специального устройства, называемого мультиплексором.</a:t>
            </a:r>
            <a:endParaRPr lang="ru-RU" b="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Мультиплексор </a:t>
            </a:r>
            <a:r>
              <a:rPr lang="ru-RU" dirty="0"/>
              <a:t>— устройство, обеспечивающее передачу в желаемом порядке цифровой информации, поступающей по нескольким входам на один выход. Может быть реализован как </a:t>
            </a:r>
            <a:r>
              <a:rPr lang="ru-RU" dirty="0" err="1"/>
              <a:t>аппаратно</a:t>
            </a:r>
            <a:r>
              <a:rPr lang="ru-RU" dirty="0"/>
              <a:t> так и </a:t>
            </a:r>
            <a:r>
              <a:rPr lang="ru-RU" dirty="0" err="1"/>
              <a:t>программно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Мультиплексоры </a:t>
            </a:r>
            <a:r>
              <a:rPr lang="en-US" dirty="0"/>
              <a:t>SDH</a:t>
            </a:r>
            <a:r>
              <a:rPr lang="ru-RU" dirty="0"/>
              <a:t> требуют для своей работы очень точной взаимной</a:t>
            </a:r>
            <a:r>
              <a:rPr lang="en-US" dirty="0"/>
              <a:t> </a:t>
            </a:r>
            <a:r>
              <a:rPr lang="ru-RU" dirty="0"/>
              <a:t>синхронизации (важность этого свойства видно из названия технологии).</a:t>
            </a:r>
          </a:p>
          <a:p>
            <a:r>
              <a:rPr lang="ru-RU" dirty="0"/>
              <a:t>Такая синхронизация обеспечивается одним или несколькими внешними</a:t>
            </a:r>
            <a:r>
              <a:rPr lang="en-US" dirty="0"/>
              <a:t> </a:t>
            </a:r>
            <a:r>
              <a:rPr lang="ru-RU" dirty="0"/>
              <a:t>эталонными атомными часами, снабжающими своими синхроимпульсами</a:t>
            </a:r>
            <a:r>
              <a:rPr lang="en-US" dirty="0"/>
              <a:t> </a:t>
            </a:r>
            <a:r>
              <a:rPr lang="ru-RU" dirty="0"/>
              <a:t>магистральные мультиплексоры сети </a:t>
            </a:r>
            <a:r>
              <a:rPr lang="en-US" dirty="0"/>
              <a:t>SDH</a:t>
            </a:r>
            <a:r>
              <a:rPr lang="ru-RU" dirty="0"/>
              <a:t>. Мультиплексоры </a:t>
            </a:r>
            <a:r>
              <a:rPr lang="en-US" dirty="0"/>
              <a:t>SDH</a:t>
            </a:r>
            <a:r>
              <a:rPr lang="ru-RU" dirty="0"/>
              <a:t> более</a:t>
            </a:r>
          </a:p>
          <a:p>
            <a:r>
              <a:rPr lang="ru-RU" dirty="0"/>
              <a:t>низких уровней иерархии синхронизируются другим способом — они извлекают синхросигналы из заголовков кадров, поступающих от магистральных</a:t>
            </a:r>
            <a:r>
              <a:rPr lang="en-US" dirty="0"/>
              <a:t> </a:t>
            </a:r>
            <a:r>
              <a:rPr lang="ru-RU" dirty="0"/>
              <a:t>мультиплексоров. В целом сеть синхронизации является важным элементом</a:t>
            </a:r>
          </a:p>
          <a:p>
            <a:r>
              <a:rPr lang="ru-RU" dirty="0"/>
              <a:t>сети </a:t>
            </a:r>
            <a:r>
              <a:rPr lang="en-US" dirty="0"/>
              <a:t>SDH</a:t>
            </a:r>
            <a:r>
              <a:rPr lang="ru-RU" dirty="0"/>
              <a:t>, требующим особого внимания проектировщика сети.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4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начать с небольшой предыстории.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Передачу сигналов в SDH можно сравнить с передачей контейнеров на ленте конвейера. Полезная информация транспортируется в контейнерах определенного размера, а так как полезная информация может быть разных объемов, то существуют контейнеры различной вместимости.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переноса информации контейнеру необходима метка. Метка - это поле данных, обрабатываемое приемником, которое включает в себя информацию о содержимом контейнера, данных мониторинга и т.д.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Конвейерная лента разделяется на циклы одинакового размера, которые используются для транспортировки контейнеров, затем, уже сформированные контейнеры, выкладываются на конвейерную ленту.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Расположение контейнеров внутри циклов произвольно, т.е. начало контейнера не обязательно должно находится в начале цикла, он может располагаться в двух соседних циклах.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Таким образом, если система PDH генерирует трафик, который нужно передать по системе SDH, то данные PDH так и SDH сначала структурируются в контейнеры, а затем к контейнеру добавляется заголовок и указатели, в результате образуется синхронный транспортный модуль STM-1. По сети контейнеры STM-1 передаются в системе SDH разных уровней (STM-n), но во всех случаях раз сформированный STM-1 может только складываться с другим транспортным модулем, т.е. имеет место мультиплексирование транспортных модулей.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7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 информации содержащейся в контейнере не важен для его транспортировки, поэтому выравнивающая информация может быть добавлена в него, под видом полезной нагрузки. Перед транспортировкой, несколько мелких контейнеров могут быть объединены в группу контейнеров, которая затем помещается в контейнер большей величины. Каждый из таких контейнеров включает в себя метку, которая обрабатывается приемником.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Конкретные контейнеры жестко связаны с определенной позицией внутри группы, номер позиции определяет начало соответствующего контейнера.</a:t>
            </a: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Изложенное только что, было основано на предположении, что размер необходимой для передачи информации меньше размера контейнера, если это условие не выполняется, то может быть произведено слияние нескольких контейнеров.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образуются цепочка контейнеров, в этом случае нагрузка будет распределена по всем контейнерам в этой цепи.</a:t>
            </a:r>
            <a:endParaRPr lang="en-US" dirty="0"/>
          </a:p>
          <a:p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Пусть имеется исходный сигнал 599,04 Мбит/c (широкополосный ISDN). Так как максимальный по размеру контейнер может нести только 140 Мбит/c, то необходимо слияние четырех таких контейнеров. 	Месторасположение контейнерной связки на ленте конвейера, задается только для первого контейнера, положение остальных 2, 3 и 4, определяется по смещению относительно первого.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транспортного цикла должен быть выбран таким образом, чтобы размер связки контейнеров не превышал размера цикла. В то же время группа контейнеров может располагаться в любом месте внутри цикла, и даже может быть распределена по двум соседним циклам.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3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представляет собой некую среду – сигнал определенной структуры с помощью которого передаются контейнеры. Он имеет блочную структуру подобную той, что представляет собой контейнер, т.е. состоит из N столбцов и M строк, поэтому для разных объемов информации определены различные размеры циклов.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В частности, поскольку мы рассматриваем </a:t>
            </a:r>
            <a:r>
              <a:rPr lang="en-US" dirty="0"/>
              <a:t>SDH</a:t>
            </a:r>
            <a:r>
              <a:rPr lang="ru-RU" dirty="0"/>
              <a:t>, в котором информация передается за счет</a:t>
            </a:r>
            <a:r>
              <a:rPr lang="en-US" dirty="0"/>
              <a:t> STM </a:t>
            </a:r>
            <a:r>
              <a:rPr lang="ru-RU" dirty="0"/>
              <a:t>(синхронных транспортных модулей). Базовым модулем </a:t>
            </a:r>
            <a:r>
              <a:rPr lang="en-US" dirty="0"/>
              <a:t>STM-1</a:t>
            </a:r>
            <a:r>
              <a:rPr lang="ru-RU" dirty="0"/>
              <a:t>. Остальные получаются путем увеличения уровней иерархии (увеличения числа столбцов в контейнере).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Синхронный Транспортный Модуль, как мультиплексированный сигнал низшего уровня иерархии SDH, имеющий скорость передачи 155,520 Мбит/c. Покажем откуда берется эта скорость.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Транспортный цикл 1го уровня иерархии STM-1.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состоит из 270 столбцов и 9 строк. Первые 9 столбцов зарезервированы для специальных функций транспортировки – служебной информации, эта транспортная емкость, называемая заголовком STM-1, состоит из: 9 столбцов*9 строк*8 бит*8000 циклов в секунду = 5,184 Мбит/c, оставшийся 261 столбец используются для переноса полезной информации, со скоростью 261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столбец*9 строк*8 бит*8000 циклов в секунду = 150,336 Мбит/c. В секунду передаются 8000 циклов, что соответствует длительности цикла 125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мкс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Структура полезной нагрузки произвольна, заголовок же передается даже в том случае, когда трафик отсутствует. 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Цифровые скорости более высоких уровней определяются умножением скорости потока STM-1, соответственно, на 4, 16, 64 и т. д.: 622 Мбит/с (STM-4), 2,5 Гбит/с (STM-16), 10 Гбит/с (STM-64) и 40 Гбит/с (STM-256).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BD0A0-C172-4A23-9F6E-ACA4853246F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E8472-4BE1-4BD9-ABBF-3F11F75C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D9257-B9AD-4304-B638-D0AC0D36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EE7C8-299A-41C2-98C7-3CE4A6F5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AC1AE-4B9E-4BE6-A43C-2D5F56EB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81112-8F9B-470C-A875-63D9449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0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ADE9B-4245-4415-9E6E-3C37448E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BD5383-3E88-4C63-8F5C-9E11AAF6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F8D01-BAFC-40E5-AA4D-DC6A44BE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F8D6E-BE35-4123-BECE-D5F83575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4AA7A-3805-4B8E-803C-D020A30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204853-8623-4E6B-807E-2C40DA0C6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2305B-CF54-4440-A3CF-9FE735866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25D90-4195-4E4E-86B4-DA5D1F47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E293E-B345-4512-81F6-DFC5DB8B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ABB9F-E94E-49F8-AB72-F0D3CA90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3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0CD08-1040-4F8C-8CCB-D196AA8C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8CD9D-BFB0-4658-8437-6D3D6381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0A613-0FC0-4ED9-ACF5-4E148EEB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D54EA-C70B-4CD1-A50D-8C085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BBD0A-5F8B-48CA-8BD0-5F3D3BE2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6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C7F33-9995-4110-9050-AC63AEF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767E74-36E8-4B21-8CAE-9785BED6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22674-5993-493A-A80B-08BB069D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B88AF-AE66-4F34-B26F-9C4D6302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AFF5A-AC7E-4CE7-90B5-E239BBD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7E6B-05EC-49FB-A825-831064E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13BF3-C23E-49A6-B93D-3AB3A2AD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A368F9-F7F4-4370-86B7-1020D589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37B6C-F2D6-4F41-8870-4B2F26DB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ED91E-607A-4B7E-AC8E-69B5B00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593554-DFB7-4029-8E41-030E1AC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D6553-3F62-4137-95CC-BCFF039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788EE-133B-481A-A593-F1B3C91E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F962F4-57F0-48FD-B935-AD364A42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76E077-ADD7-4142-AFA6-EA21E9CCF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D177CF-1439-4D12-AA69-C2D99DCDE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C12774-7AA7-46B6-934B-D0F5BC59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1A16B2-4E68-4CD1-9195-90424935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6E8CF2-2139-4169-9452-709DAC3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54E94-24C9-4DFD-A953-CCB2EC59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143A2B-D6FC-4F65-9927-7FFC120D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F46D57-9249-482A-A597-6DEED57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666A6-1E37-4623-98F0-EEAA756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1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6224E8-D72A-462E-98B1-731A0320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55304D-401C-4654-82F7-A4FFB53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4A14CB-EA77-4693-B58D-B3E2FA0B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3AB01-2A08-404B-B829-D335FE3A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4E078-5289-4851-879F-4EF32911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D1A495-1039-4CAE-8328-C4053D23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F5D6D9-059C-42A3-B451-D05653B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6AF045-7E68-427B-88E2-CE98FF8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B65FD-6379-4C82-BE26-1B507566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5779-80BE-404E-B6DA-ADDC5602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1644C9-3845-4B4F-A574-E1D294F6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3466E-3D90-4723-8173-9062A5C4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B3F8C-82CB-46BB-8869-C9EAE935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24E02D-E4A7-4022-A34C-BF7463F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C0494-6AA7-4252-B025-247964F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BF45D-C3E8-4316-B19D-66C13F59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10BF32-3993-4F54-8C74-F7C85E94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C7F68-36A4-4103-829B-15D6AC48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AF95E4-31AD-4130-A5C7-F442BBB1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E87A2-0E04-4DDE-86AA-46F02C4DF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7AE2-E331-4E97-9EB6-2C486D6E6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2566-059D-480A-BF78-85FFB9539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SDH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9BA06-84E1-4701-8833-A0EF1502D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ru-RU" b="1" dirty="0"/>
              <a:t>Синхронная цифровая иерархия</a:t>
            </a:r>
            <a:r>
              <a:rPr lang="ru-RU" dirty="0"/>
              <a:t>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603B0F-9B35-4942-A41F-C4132F378B25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A20578F2-567A-4D93-B5B2-4C43AD1B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7E0B43-1EF4-47CA-AB55-06330BE0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D917473-2B1A-43BA-AFB5-BC2C942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4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52D4E-D16C-48C0-8ED9-F825F722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Производители оборудования </a:t>
            </a:r>
            <a:r>
              <a:rPr lang="en-US" dirty="0"/>
              <a:t>SDH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0D1CD-9760-433F-A57A-E16D645A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Alcatel-Lucent</a:t>
            </a:r>
          </a:p>
          <a:p>
            <a:pPr fontAlgn="base"/>
            <a:r>
              <a:rPr lang="en-US" dirty="0"/>
              <a:t>Cisco</a:t>
            </a:r>
          </a:p>
          <a:p>
            <a:pPr fontAlgn="base"/>
            <a:r>
              <a:rPr lang="en-US" dirty="0"/>
              <a:t>D-Link</a:t>
            </a:r>
          </a:p>
          <a:p>
            <a:pPr fontAlgn="base"/>
            <a:r>
              <a:rPr lang="en-US" dirty="0" err="1"/>
              <a:t>Lofis</a:t>
            </a:r>
            <a:endParaRPr lang="en-US" dirty="0"/>
          </a:p>
          <a:p>
            <a:pPr fontAlgn="base"/>
            <a:r>
              <a:rPr lang="en-US" dirty="0"/>
              <a:t>QTECH</a:t>
            </a:r>
          </a:p>
          <a:p>
            <a:pPr fontAlgn="base"/>
            <a:r>
              <a:rPr lang="en-US" dirty="0"/>
              <a:t>RAD Data Communications</a:t>
            </a:r>
          </a:p>
          <a:p>
            <a:pPr fontAlgn="base"/>
            <a:r>
              <a:rPr lang="en-US" dirty="0" err="1"/>
              <a:t>Zelax</a:t>
            </a:r>
            <a:endParaRPr lang="en-US" dirty="0"/>
          </a:p>
          <a:p>
            <a:pPr fontAlgn="base"/>
            <a:r>
              <a:rPr lang="ru-RU" dirty="0"/>
              <a:t>Морион</a:t>
            </a:r>
          </a:p>
          <a:p>
            <a:pPr fontAlgn="base"/>
            <a:r>
              <a:rPr lang="ru-RU" dirty="0"/>
              <a:t>НПП Полигон</a:t>
            </a:r>
          </a:p>
          <a:p>
            <a:pPr fontAlgn="base"/>
            <a:r>
              <a:rPr lang="ru-RU" dirty="0"/>
              <a:t>Т8 ООО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E5DE174-1A5A-432A-8F4E-3135FD88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92F8C4F-C186-4497-863A-91CB961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0DCA7C8-FE7F-4613-9481-7714766D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10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CB5237-99F2-4165-AC96-401FA51E904A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17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30697-3A72-41C5-B46D-1D4030C2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38B4C-C89C-4DED-85C4-33422227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indent="-171450" fontAlgn="base"/>
            <a:r>
              <a:rPr lang="ru-RU" i="1" u="sng" dirty="0"/>
              <a:t>простая</a:t>
            </a:r>
            <a:r>
              <a:rPr lang="ru-RU" i="1" dirty="0"/>
              <a:t> т</a:t>
            </a:r>
            <a:r>
              <a:rPr lang="ru-RU" dirty="0"/>
              <a:t>ехнология мультиплексирования/демультиплексирования;</a:t>
            </a:r>
          </a:p>
          <a:p>
            <a:pPr marL="171450" indent="-171450" fontAlgn="base"/>
            <a:r>
              <a:rPr lang="ru-RU" dirty="0"/>
              <a:t>доступ к низкоскоростным сигналам </a:t>
            </a:r>
            <a:r>
              <a:rPr lang="ru-RU" i="1" u="sng" dirty="0"/>
              <a:t>без необходимости мультиплексирования/демультиплексирования</a:t>
            </a:r>
            <a:r>
              <a:rPr lang="ru-RU" dirty="0"/>
              <a:t> всего высокоскоростного канала. Это позволяет достаточно просто осуществлять подключение клиентского оборудования </a:t>
            </a:r>
          </a:p>
          <a:p>
            <a:pPr marL="171450" indent="-171450" fontAlgn="base"/>
            <a:r>
              <a:rPr lang="ru-RU" dirty="0"/>
              <a:t>наличие </a:t>
            </a:r>
            <a:r>
              <a:rPr lang="ru-RU" i="1" u="sng" dirty="0"/>
              <a:t>механизмов резервирования</a:t>
            </a:r>
            <a:r>
              <a:rPr lang="ru-RU" dirty="0"/>
              <a:t> на случай отказов каналов связи или оборудования;</a:t>
            </a:r>
          </a:p>
          <a:p>
            <a:pPr marL="171450" indent="-171450" fontAlgn="base"/>
            <a:r>
              <a:rPr lang="ru-RU" dirty="0"/>
              <a:t>возможность </a:t>
            </a:r>
            <a:r>
              <a:rPr lang="ru-RU" i="1" u="sng" dirty="0"/>
              <a:t>наращивания решения;</a:t>
            </a:r>
            <a:endParaRPr lang="ru-RU" dirty="0"/>
          </a:p>
          <a:p>
            <a:pPr marL="171450" indent="-171450" fontAlgn="base"/>
            <a:r>
              <a:rPr lang="ru-RU" dirty="0"/>
              <a:t>совместимость оборудования от различных производителей;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9C893-C9D7-44F2-97CE-61FADDB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42E75-0BE6-4EBC-B088-F91B49F3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7624B-6D90-4E09-8135-3C0C43A8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8F9AF5-D53A-4D0D-8308-B851F27F1C9B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1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E527-5C44-444A-B4E5-76DC838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314B8-367D-4CFE-A803-42F5DBBF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Поток </a:t>
            </a:r>
            <a:r>
              <a:rPr lang="en-US" b="1" dirty="0"/>
              <a:t>E1 </a:t>
            </a:r>
            <a:r>
              <a:rPr lang="ru-RU" dirty="0"/>
              <a:t>– стандарт цифровой передачи данных, состоящий из 32 цифровых каналов со скоростью каждого 64 Кбит/с. 30 для голоса и данных. 1 для сигнализации и 1 для синхронизации. Мы опираемся на стандарт </a:t>
            </a:r>
            <a:r>
              <a:rPr lang="en-US" dirty="0"/>
              <a:t>E1</a:t>
            </a:r>
            <a:r>
              <a:rPr lang="ru-RU" dirty="0"/>
              <a:t>, потому что кроме него в России в</a:t>
            </a:r>
            <a:r>
              <a:rPr lang="en-US" dirty="0"/>
              <a:t> PDH </a:t>
            </a:r>
            <a:r>
              <a:rPr lang="ru-RU" dirty="0"/>
              <a:t>встретить что-то крайне сложно.</a:t>
            </a:r>
            <a:endParaRPr lang="en-US" dirty="0"/>
          </a:p>
          <a:p>
            <a:r>
              <a:rPr lang="en-US" b="1" dirty="0"/>
              <a:t>PDH/ SDH </a:t>
            </a:r>
            <a:r>
              <a:rPr lang="en-US" dirty="0"/>
              <a:t>–</a:t>
            </a:r>
            <a:r>
              <a:rPr lang="ru-RU" dirty="0"/>
              <a:t> технологии для создания первичных сетей.</a:t>
            </a:r>
            <a:r>
              <a:rPr lang="en-US" dirty="0"/>
              <a:t> </a:t>
            </a:r>
            <a:endParaRPr lang="ru-RU" dirty="0"/>
          </a:p>
          <a:p>
            <a:r>
              <a:rPr lang="ru-RU" b="1" dirty="0"/>
              <a:t>Первичные сети </a:t>
            </a:r>
            <a:r>
              <a:rPr lang="ru-RU" dirty="0"/>
              <a:t>– это телекоммуникационные сети особого вида, предназначенные для создания высокоскоростных каналов, которые затем используются для построения других сетей.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2162D676-E832-4F05-9E27-0DFF358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7BF05B9-F268-4CD9-96CE-8776C70E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D911FC0-560A-488C-A5E3-A3C0A510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2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6110D1-FA66-4C4A-8BC8-667D55AF6BCF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5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E527-5C44-444A-B4E5-76DC838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PDH</a:t>
            </a:r>
            <a:endParaRPr lang="ru-RU" dirty="0"/>
          </a:p>
        </p:txBody>
      </p:sp>
      <p:pic>
        <p:nvPicPr>
          <p:cNvPr id="1028" name="Picture 4" descr="https://studfile.net/html/3029/248/html__6xL4vgweY.mEds/img-DMwGB9.png">
            <a:extLst>
              <a:ext uri="{FF2B5EF4-FFF2-40B4-BE49-F238E27FC236}">
                <a16:creationId xmlns:a16="http://schemas.microsoft.com/office/drawing/2014/main" id="{C1ABE1DE-588C-4E7A-8B71-B9903568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690688"/>
            <a:ext cx="7515225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EFC7378-547C-4DB4-A044-97D0C30C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2EB21-ADA0-48A1-8CB7-25293051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64E907B-EF23-4D4C-98DB-C4656FBB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3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0985B1-C6EB-43A5-A288-30FC1EB8A66F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40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648B8-6B71-481C-9E8C-B3075FF1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PDH</a:t>
            </a:r>
            <a:endParaRPr lang="ru-RU" dirty="0"/>
          </a:p>
        </p:txBody>
      </p:sp>
      <p:pic>
        <p:nvPicPr>
          <p:cNvPr id="2050" name="Picture 2" descr="Рисунок 2.4. Иерархическая схема мультиплексирования PDH">
            <a:extLst>
              <a:ext uri="{FF2B5EF4-FFF2-40B4-BE49-F238E27FC236}">
                <a16:creationId xmlns:a16="http://schemas.microsoft.com/office/drawing/2014/main" id="{C2B62B28-B14C-4681-9C0C-CB9DC0D0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97" y="1690688"/>
            <a:ext cx="6564405" cy="432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1DD1A31-72E9-4620-97D7-6D0DB6F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A2ADB8-E0DC-4F46-ABC3-13B0DD6E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9ADF844-3412-4258-A3F9-A5D1FA9E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4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CA6D06-ED7C-4BAA-B1C5-6904DC76AA06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29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42A5-5C67-4BA3-9D00-85C1B739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E9AF7-6E60-45BE-B61F-847BE59E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Технология </a:t>
            </a:r>
            <a:r>
              <a:rPr lang="ru-RU" b="1" dirty="0"/>
              <a:t>SDH (</a:t>
            </a:r>
            <a:r>
              <a:rPr lang="ru-RU" b="1" dirty="0" err="1"/>
              <a:t>Synchronous</a:t>
            </a:r>
            <a:r>
              <a:rPr lang="ru-RU" b="1" dirty="0"/>
              <a:t> </a:t>
            </a:r>
            <a:r>
              <a:rPr lang="ru-RU" b="1" dirty="0" err="1"/>
              <a:t>Digital</a:t>
            </a:r>
            <a:r>
              <a:rPr lang="ru-RU" b="1" dirty="0"/>
              <a:t> </a:t>
            </a:r>
            <a:r>
              <a:rPr lang="ru-RU" b="1" dirty="0" err="1"/>
              <a:t>Hierarchy</a:t>
            </a:r>
            <a:r>
              <a:rPr lang="ru-RU" b="1" dirty="0"/>
              <a:t>)</a:t>
            </a:r>
            <a:r>
              <a:rPr lang="ru-RU" dirty="0"/>
              <a:t>  это система передачи данных, основанная на синхронизации по времени передающего и принимающего устройств.</a:t>
            </a:r>
          </a:p>
          <a:p>
            <a:r>
              <a:rPr lang="ru-RU" b="1" dirty="0"/>
              <a:t>Мультиплексирование</a:t>
            </a:r>
            <a:r>
              <a:rPr lang="ru-RU" dirty="0"/>
              <a:t> — это процесс уплотнения канала связи, другими словами, передача нескольких потоков данных с меньшей скоростью по одному каналу связи, с использованием специального устройства, называемого мультиплексором.</a:t>
            </a:r>
            <a:endParaRPr lang="ru-RU" b="0" dirty="0">
              <a:effectLst/>
            </a:endParaRPr>
          </a:p>
          <a:p>
            <a:r>
              <a:rPr lang="ru-RU" b="1" dirty="0"/>
              <a:t>Мультиплексор </a:t>
            </a:r>
            <a:r>
              <a:rPr lang="ru-RU" dirty="0"/>
              <a:t>— устройство, обеспечивающее передачу в желаемом порядке цифровой информации, поступающей по нескольким входам на один выход. Может быть реализован как </a:t>
            </a:r>
            <a:r>
              <a:rPr lang="ru-RU" dirty="0" err="1"/>
              <a:t>аппаратно</a:t>
            </a:r>
            <a:r>
              <a:rPr lang="ru-RU" dirty="0"/>
              <a:t> так и </a:t>
            </a:r>
            <a:r>
              <a:rPr lang="ru-RU" dirty="0" err="1"/>
              <a:t>программно</a:t>
            </a:r>
            <a:r>
              <a:rPr lang="ru-RU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F1778-1280-4284-A325-FF558857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0461A-7968-49C9-8214-6659803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F1C8B-4CE9-4EE6-A660-F5D22DFD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80535C-0170-43FD-A25F-E3F89FE45863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09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D757F-365C-4992-8E56-5FEC2A1B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F491F8-820C-4DC5-BFD4-6A0D6736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741"/>
            <a:ext cx="3056373" cy="19352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C4D93F-984F-49D8-ACD5-01E6CD66B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429000"/>
            <a:ext cx="5772956" cy="25244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82DA8-61CF-4DC9-A97B-6DE84C5F2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11" y="2747867"/>
            <a:ext cx="3686689" cy="1943371"/>
          </a:xfrm>
          <a:prstGeom prst="rect">
            <a:avLst/>
          </a:prstGeom>
        </p:spPr>
      </p:pic>
      <p:sp>
        <p:nvSpPr>
          <p:cNvPr id="7" name="Дата 6">
            <a:extLst>
              <a:ext uri="{FF2B5EF4-FFF2-40B4-BE49-F238E27FC236}">
                <a16:creationId xmlns:a16="http://schemas.microsoft.com/office/drawing/2014/main" id="{54DA27C0-7A45-40DD-9AE5-D50ED7C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B14566-4818-46D5-812D-546F4424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4E279F-8F26-426F-A3FB-0F38477D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6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DE3D3E-BAAC-414F-A475-35F069420764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7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D35A4-8346-44B0-B773-5F0C0F1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SDH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CDD81F-36DC-4994-9167-4247D1EC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90" y="1350724"/>
            <a:ext cx="6789019" cy="4669076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A72A37F-4EB2-409A-A61A-56B87A5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7C1C0-ECF9-47D8-8AC4-5FCFCBDD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9A814-D6CF-4E93-80A6-976C9C7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933442-9B01-491B-ACB9-D35907FE2CD2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92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A274F-DB15-4DB4-9C6A-B4C0FC9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SDH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7A881-22CE-4997-ADAD-5217508B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18" y="1762049"/>
            <a:ext cx="9124364" cy="3333902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40BAB14-40F8-42EA-82AE-41B17C1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442DE-F2C6-42D3-B436-866EE513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FD478-3611-4998-A88F-D05A606B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C52CA9-3D24-4806-86E5-10F1222394AB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7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F4D66-506F-4E72-8120-C1814AE0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SDH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774604-2D83-4F03-B6DD-794E4FB8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92" y="1385243"/>
            <a:ext cx="6840215" cy="3858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483C8-C6C5-488A-ADD9-003225756221}"/>
              </a:ext>
            </a:extLst>
          </p:cNvPr>
          <p:cNvSpPr txBox="1"/>
          <p:nvPr/>
        </p:nvSpPr>
        <p:spPr>
          <a:xfrm>
            <a:off x="838200" y="5369064"/>
            <a:ext cx="1112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 столбцов * 9 строк * 8 бит * 8000 циклов/сек + 261 столбец * 9 строк * 8 бит * 8000 циклов/сек = </a:t>
            </a:r>
          </a:p>
          <a:p>
            <a:r>
              <a:rPr lang="ru-RU" sz="2000" b="1" dirty="0"/>
              <a:t>	= 5,184 Мбит/с + 150,336 Мбит/с = 155,52 Мбит/с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1FDABC-98BE-48CE-AFDC-1999176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ноябрь 22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A33F9-D601-413B-8191-F539F3E4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1A8FB3-246C-4968-9340-B9E69757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AE2-E331-4E97-9EB6-2C486D6E6066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7D5BB4-645B-4A22-A171-7FE14DDBA9D7}"/>
              </a:ext>
            </a:extLst>
          </p:cNvPr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358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1251</Words>
  <Application>Microsoft Office PowerPoint</Application>
  <PresentationFormat>Широкоэкранный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Тема Office</vt:lpstr>
      <vt:lpstr>SDH</vt:lpstr>
      <vt:lpstr>Общие термины</vt:lpstr>
      <vt:lpstr>PDH</vt:lpstr>
      <vt:lpstr>PDH</vt:lpstr>
      <vt:lpstr>SDH</vt:lpstr>
      <vt:lpstr>SDH</vt:lpstr>
      <vt:lpstr>SDH</vt:lpstr>
      <vt:lpstr>SDH</vt:lpstr>
      <vt:lpstr>SDH</vt:lpstr>
      <vt:lpstr>Производители оборудования SDH</vt:lpstr>
      <vt:lpstr>Преимущества и 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</dc:title>
  <dc:creator>teterin</dc:creator>
  <cp:lastModifiedBy>teterin</cp:lastModifiedBy>
  <cp:revision>15</cp:revision>
  <dcterms:created xsi:type="dcterms:W3CDTF">2022-11-02T14:21:39Z</dcterms:created>
  <dcterms:modified xsi:type="dcterms:W3CDTF">2022-11-02T21:34:24Z</dcterms:modified>
</cp:coreProperties>
</file>