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922" r:id="rId3"/>
    <p:sldId id="924" r:id="rId4"/>
    <p:sldId id="947" r:id="rId5"/>
    <p:sldId id="925" r:id="rId6"/>
    <p:sldId id="929" r:id="rId7"/>
    <p:sldId id="930" r:id="rId8"/>
    <p:sldId id="923" r:id="rId9"/>
    <p:sldId id="926" r:id="rId10"/>
    <p:sldId id="927" r:id="rId11"/>
    <p:sldId id="928" r:id="rId12"/>
    <p:sldId id="931" r:id="rId13"/>
    <p:sldId id="932" r:id="rId14"/>
    <p:sldId id="959" r:id="rId15"/>
    <p:sldId id="933" r:id="rId16"/>
    <p:sldId id="938" r:id="rId17"/>
    <p:sldId id="939" r:id="rId18"/>
    <p:sldId id="934" r:id="rId19"/>
    <p:sldId id="935" r:id="rId20"/>
    <p:sldId id="940" r:id="rId21"/>
    <p:sldId id="950" r:id="rId22"/>
    <p:sldId id="937" r:id="rId23"/>
    <p:sldId id="941" r:id="rId24"/>
    <p:sldId id="942" r:id="rId25"/>
    <p:sldId id="943" r:id="rId26"/>
    <p:sldId id="944" r:id="rId27"/>
    <p:sldId id="945" r:id="rId28"/>
    <p:sldId id="936" r:id="rId29"/>
    <p:sldId id="948" r:id="rId30"/>
    <p:sldId id="949" r:id="rId31"/>
    <p:sldId id="951" r:id="rId32"/>
    <p:sldId id="952" r:id="rId33"/>
    <p:sldId id="953" r:id="rId34"/>
    <p:sldId id="954" r:id="rId35"/>
    <p:sldId id="955" r:id="rId36"/>
    <p:sldId id="956" r:id="rId37"/>
    <p:sldId id="957" r:id="rId38"/>
    <p:sldId id="958" r:id="rId39"/>
    <p:sldId id="96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Cecchetti" initials="A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  <a:srgbClr val="FFAB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42" autoAdjust="0"/>
    <p:restoredTop sz="89646" autoAdjust="0"/>
  </p:normalViewPr>
  <p:slideViewPr>
    <p:cSldViewPr>
      <p:cViewPr varScale="1">
        <p:scale>
          <a:sx n="82" d="100"/>
          <a:sy n="82" d="100"/>
        </p:scale>
        <p:origin x="-8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51-D3F0-414F-B58A-0F804B703DAE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A87A-CC6E-4150-9A14-EAE3B5579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25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Déjà vu Security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DejaVu_Logo_Fin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4600" y="1752600"/>
            <a:ext cx="3636378" cy="1004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Déjà vu Security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DejaVu_Logo_Fina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6172200"/>
            <a:ext cx="1981200" cy="54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Peach Fuzzing : </a:t>
            </a:r>
            <a:r>
              <a:rPr lang="en-US" dirty="0" smtClean="0"/>
              <a:t>EXTENDING PEACH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Fuzz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Monitor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Repeat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if property name is “ref”?</a:t>
            </a:r>
          </a:p>
          <a:p>
            <a:r>
              <a:rPr lang="en-US" dirty="0" smtClean="0"/>
              <a:t>Prefix the C# property with underscore!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cs typeface="Consolas" pitchFamily="49" charset="0"/>
              </a:rPr>
              <a:t>[</a:t>
            </a:r>
            <a:r>
              <a:rPr lang="en-US" sz="2400" dirty="0" smtClean="0">
                <a:solidFill>
                  <a:srgbClr val="00B0F0"/>
                </a:solidFill>
                <a:cs typeface="Consolas" pitchFamily="49" charset="0"/>
              </a:rPr>
              <a:t>Parameter</a:t>
            </a:r>
            <a:r>
              <a:rPr lang="en-US" sz="2400" dirty="0" smtClean="0"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cs typeface="Consolas" pitchFamily="49" charset="0"/>
              </a:rPr>
              <a:t>"ref"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cs typeface="Consolas" pitchFamily="49" charset="0"/>
              </a:rPr>
              <a:t>typeof</a:t>
            </a:r>
            <a:r>
              <a:rPr lang="en-US" sz="2400" dirty="0" smtClean="0"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cs typeface="Consolas" pitchFamily="49" charset="0"/>
              </a:rPr>
              <a:t>string</a:t>
            </a:r>
            <a:r>
              <a:rPr lang="en-US" sz="2400" dirty="0" smtClean="0">
                <a:cs typeface="Consolas" pitchFamily="49" charset="0"/>
              </a:rPr>
              <a:t>), </a:t>
            </a:r>
            <a:r>
              <a:rPr lang="en-US" sz="2400" dirty="0" smtClean="0">
                <a:solidFill>
                  <a:srgbClr val="FF0000"/>
                </a:solidFill>
                <a:cs typeface="Consolas" pitchFamily="49" charset="0"/>
              </a:rPr>
              <a:t>“Reference Name"</a:t>
            </a:r>
            <a:r>
              <a:rPr lang="en-US" sz="2400" dirty="0" smtClean="0"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cs typeface="Consolas" pitchFamily="49" charset="0"/>
              </a:rPr>
              <a:t>public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cs typeface="Consolas" pitchFamily="49" charset="0"/>
              </a:rPr>
              <a:t>class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MyPlugin</a:t>
            </a:r>
            <a:endParaRPr lang="en-US" sz="24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nsolas" pitchFamily="49" charset="0"/>
              </a:rPr>
              <a:t>{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public string </a:t>
            </a:r>
            <a:r>
              <a:rPr lang="en-US" sz="2400" dirty="0" smtClean="0"/>
              <a:t>_ref { </a:t>
            </a:r>
            <a:r>
              <a:rPr lang="en-US" sz="2400" dirty="0" smtClean="0">
                <a:solidFill>
                  <a:srgbClr val="0070C0"/>
                </a:solidFill>
              </a:rPr>
              <a:t>get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set</a:t>
            </a:r>
            <a:r>
              <a:rPr lang="en-US" sz="2400" dirty="0" smtClean="0"/>
              <a:t>;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ParameterParser</a:t>
            </a:r>
            <a:r>
              <a:rPr lang="en-US" dirty="0" smtClean="0"/>
              <a:t> class and it should “just work”</a:t>
            </a:r>
          </a:p>
          <a:p>
            <a:r>
              <a:rPr lang="en-US" dirty="0" smtClean="0"/>
              <a:t>Uses reflection to:</a:t>
            </a:r>
            <a:endParaRPr lang="en-US" dirty="0" smtClean="0"/>
          </a:p>
          <a:p>
            <a:pPr lvl="1"/>
            <a:r>
              <a:rPr lang="en-US" dirty="0" smtClean="0"/>
              <a:t>Enforce missing required parameters</a:t>
            </a:r>
          </a:p>
          <a:p>
            <a:pPr lvl="1"/>
            <a:r>
              <a:rPr lang="en-US" dirty="0" smtClean="0"/>
              <a:t>Initialize optional parameters from default value</a:t>
            </a:r>
          </a:p>
          <a:p>
            <a:r>
              <a:rPr lang="en-US" dirty="0" smtClean="0"/>
              <a:t>Type conversion from string to concrete type</a:t>
            </a:r>
          </a:p>
          <a:p>
            <a:r>
              <a:rPr lang="en-US" dirty="0" smtClean="0"/>
              <a:t>Validation on all type conversion</a:t>
            </a:r>
          </a:p>
          <a:p>
            <a:pPr lvl="1"/>
            <a:r>
              <a:rPr lang="en-US" dirty="0" smtClean="0"/>
              <a:t>“-100” is valid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“-100” is not a valid byte</a:t>
            </a:r>
          </a:p>
          <a:p>
            <a:r>
              <a:rPr lang="en-US" dirty="0" smtClean="0"/>
              <a:t>Automatically called on publishers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type is </a:t>
            </a:r>
            <a:r>
              <a:rPr lang="en-US" dirty="0" err="1" smtClean="0"/>
              <a:t>enum</a:t>
            </a:r>
            <a:r>
              <a:rPr lang="en-US" dirty="0" smtClean="0"/>
              <a:t>, uses </a:t>
            </a:r>
            <a:r>
              <a:rPr lang="en-US" dirty="0" err="1" smtClean="0"/>
              <a:t>Enum.Parse</a:t>
            </a:r>
            <a:endParaRPr lang="en-US" dirty="0" smtClean="0"/>
          </a:p>
          <a:p>
            <a:r>
              <a:rPr lang="en-US" dirty="0" smtClean="0"/>
              <a:t>Else, attempt </a:t>
            </a:r>
            <a:r>
              <a:rPr lang="en-US" dirty="0" err="1" smtClean="0"/>
              <a:t>Convert.ChangeType</a:t>
            </a:r>
            <a:endParaRPr lang="en-US" dirty="0" smtClean="0"/>
          </a:p>
          <a:p>
            <a:r>
              <a:rPr lang="en-US" dirty="0" smtClean="0"/>
              <a:t>Finally, reflect for custom convert function</a:t>
            </a:r>
          </a:p>
          <a:p>
            <a:endParaRPr lang="en-US" dirty="0" smtClean="0"/>
          </a:p>
          <a:p>
            <a:r>
              <a:rPr lang="en-US" dirty="0" smtClean="0"/>
              <a:t>Find conversion function signature for "</a:t>
            </a:r>
            <a:r>
              <a:rPr lang="en-US" dirty="0" err="1" smtClean="0"/>
              <a:t>destType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static </a:t>
            </a:r>
            <a:r>
              <a:rPr lang="en-US" dirty="0" smtClean="0">
                <a:solidFill>
                  <a:srgbClr val="0070C0"/>
                </a:solidFill>
              </a:rPr>
              <a:t>void </a:t>
            </a:r>
            <a:r>
              <a:rPr lang="en-US" dirty="0" smtClean="0"/>
              <a:t>Parse(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destType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destType</a:t>
            </a:r>
            <a:r>
              <a:rPr lang="en-US" dirty="0" smtClean="0"/>
              <a:t> Parse(</a:t>
            </a:r>
            <a:r>
              <a:rPr lang="en-US" dirty="0" smtClean="0">
                <a:solidFill>
                  <a:srgbClr val="0070C0"/>
                </a:solidFill>
              </a:rPr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F0"/>
                </a:solidFill>
              </a:rPr>
              <a:t>Transformer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"Aes128"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F0"/>
                </a:solidFill>
              </a:rPr>
              <a:t>Parameter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"Key"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typeof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FF0000"/>
                </a:solidFill>
              </a:rPr>
              <a:t>"Secret Key"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F0"/>
                </a:solidFill>
              </a:rPr>
              <a:t>Parameter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"IV"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typeof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FF0000"/>
                </a:solidFill>
              </a:rPr>
              <a:t>"Initialization Vector"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/>
              <a:t>Aes128 : </a:t>
            </a:r>
            <a:r>
              <a:rPr lang="en-US" dirty="0" smtClean="0">
                <a:solidFill>
                  <a:srgbClr val="00B0F0"/>
                </a:solidFill>
              </a:rPr>
              <a:t>Transformer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r>
              <a:rPr lang="en-US" dirty="0" smtClean="0"/>
              <a:t> Key { </a:t>
            </a:r>
            <a:r>
              <a:rPr lang="en-US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r>
              <a:rPr lang="en-US" dirty="0" smtClean="0"/>
              <a:t> IV { </a:t>
            </a:r>
            <a:r>
              <a:rPr lang="en-US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/>
              <a:t>Aes128(</a:t>
            </a:r>
            <a:r>
              <a:rPr lang="en-US" dirty="0" smtClean="0">
                <a:solidFill>
                  <a:srgbClr val="00B0F0"/>
                </a:solidFill>
              </a:rPr>
              <a:t>Dictionary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Variant</a:t>
            </a:r>
            <a:r>
              <a:rPr lang="en-US" dirty="0" smtClean="0"/>
              <a:t>&gt;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: </a:t>
            </a:r>
            <a:r>
              <a:rPr lang="en-US" dirty="0" smtClean="0">
                <a:solidFill>
                  <a:srgbClr val="0070C0"/>
                </a:solidFill>
              </a:rPr>
              <a:t>base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ParameterParser</a:t>
            </a:r>
            <a:r>
              <a:rPr lang="en-US" dirty="0" err="1" smtClean="0"/>
              <a:t>.Parse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this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HexString</a:t>
            </a:r>
            <a:r>
              <a:rPr lang="en-US" dirty="0" smtClean="0"/>
              <a:t> Convert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 smtClean="0">
                <a:solidFill>
                  <a:srgbClr val="0070C0"/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byte</a:t>
            </a:r>
            <a:r>
              <a:rPr lang="en-US" dirty="0" smtClean="0"/>
              <a:t>[] Value { </a:t>
            </a:r>
            <a:r>
              <a:rPr lang="en-US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; }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HexString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byte</a:t>
            </a:r>
            <a:r>
              <a:rPr lang="en-US" dirty="0" smtClean="0"/>
              <a:t>[] value)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this</a:t>
            </a:r>
            <a:r>
              <a:rPr lang="en-US" dirty="0" err="1" smtClean="0"/>
              <a:t>.Value</a:t>
            </a:r>
            <a:r>
              <a:rPr lang="en-US" dirty="0" smtClean="0"/>
              <a:t> </a:t>
            </a:r>
            <a:r>
              <a:rPr lang="en-US" dirty="0" smtClean="0"/>
              <a:t>= value;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r>
              <a:rPr lang="en-US" dirty="0" smtClean="0"/>
              <a:t> </a:t>
            </a:r>
            <a:r>
              <a:rPr lang="en-US" dirty="0" smtClean="0"/>
              <a:t>Parse(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s)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HexString</a:t>
            </a:r>
            <a:r>
              <a:rPr lang="en-US" dirty="0" smtClean="0"/>
              <a:t>(</a:t>
            </a:r>
            <a:r>
              <a:rPr lang="en-US" dirty="0" err="1" smtClean="0"/>
              <a:t>StringToByte</a:t>
            </a:r>
            <a:r>
              <a:rPr lang="en-US" dirty="0" smtClean="0"/>
              <a:t>(s));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Fixups</a:t>
            </a:r>
            <a:r>
              <a:rPr lang="en-US" dirty="0" smtClean="0"/>
              <a:t> Are </a:t>
            </a:r>
            <a:r>
              <a:rPr lang="en-US" dirty="0" smtClean="0"/>
              <a:t>S</a:t>
            </a:r>
            <a:r>
              <a:rPr lang="en-US" dirty="0" smtClean="0"/>
              <a:t>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Fixups</a:t>
            </a:r>
            <a:r>
              <a:rPr lang="en-US" dirty="0" smtClean="0"/>
              <a:t> usually reference other data elements</a:t>
            </a:r>
          </a:p>
          <a:p>
            <a:r>
              <a:rPr lang="en-US" dirty="0" smtClean="0"/>
              <a:t>They need to know when </a:t>
            </a:r>
            <a:r>
              <a:rPr lang="en-US" dirty="0" err="1" smtClean="0"/>
              <a:t>ref’d</a:t>
            </a:r>
            <a:r>
              <a:rPr lang="en-US" dirty="0" smtClean="0"/>
              <a:t> elements change</a:t>
            </a:r>
          </a:p>
          <a:p>
            <a:r>
              <a:rPr lang="en-US" dirty="0" smtClean="0"/>
              <a:t>Base </a:t>
            </a:r>
            <a:r>
              <a:rPr lang="en-US" dirty="0" err="1" smtClean="0"/>
              <a:t>fixup</a:t>
            </a:r>
            <a:r>
              <a:rPr lang="en-US" dirty="0" smtClean="0"/>
              <a:t> needs to know the names of the parameters that are used to ref data elements</a:t>
            </a:r>
          </a:p>
          <a:p>
            <a:r>
              <a:rPr lang="en-US" dirty="0" smtClean="0"/>
              <a:t>Using the parameter names, the parameter values and the parent, resolves proper </a:t>
            </a:r>
            <a:r>
              <a:rPr lang="en-US" dirty="0" err="1" smtClean="0"/>
              <a:t>ref’d</a:t>
            </a:r>
            <a:r>
              <a:rPr lang="en-US" dirty="0" smtClean="0"/>
              <a:t> element</a:t>
            </a:r>
          </a:p>
          <a:p>
            <a:r>
              <a:rPr lang="en-US" dirty="0" err="1" smtClean="0"/>
              <a:t>Ref’d</a:t>
            </a:r>
            <a:r>
              <a:rPr lang="en-US" dirty="0" smtClean="0"/>
              <a:t> elements are accessed by using </a:t>
            </a:r>
            <a:r>
              <a:rPr lang="en-US" dirty="0" err="1" smtClean="0"/>
              <a:t>this.elements</a:t>
            </a:r>
            <a:r>
              <a:rPr lang="en-US" dirty="0" smtClean="0"/>
              <a:t>[“</a:t>
            </a:r>
            <a:r>
              <a:rPr lang="en-US" dirty="0" err="1" smtClean="0"/>
              <a:t>refname</a:t>
            </a:r>
            <a:r>
              <a:rPr lang="en-US" dirty="0" smtClean="0"/>
              <a:t>”]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Fixup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parameter “</a:t>
            </a:r>
            <a:r>
              <a:rPr lang="en-US" dirty="0" err="1" smtClean="0"/>
              <a:t>someRef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[</a:t>
            </a:r>
            <a:r>
              <a:rPr lang="en-US" sz="2200" dirty="0" smtClean="0">
                <a:solidFill>
                  <a:srgbClr val="00B0F0"/>
                </a:solidFill>
              </a:rPr>
              <a:t>Parameter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FF0000"/>
                </a:solidFill>
              </a:rPr>
              <a:t>"</a:t>
            </a:r>
            <a:r>
              <a:rPr lang="en-US" sz="2200" dirty="0" err="1" smtClean="0">
                <a:solidFill>
                  <a:srgbClr val="FF0000"/>
                </a:solidFill>
              </a:rPr>
              <a:t>someRef</a:t>
            </a:r>
            <a:r>
              <a:rPr lang="en-US" sz="2200" dirty="0" smtClean="0">
                <a:solidFill>
                  <a:srgbClr val="FF0000"/>
                </a:solidFill>
              </a:rPr>
              <a:t>"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0070C0"/>
                </a:solidFill>
              </a:rPr>
              <a:t>typeof</a:t>
            </a:r>
            <a:r>
              <a:rPr lang="en-US" sz="2200" dirty="0" smtClean="0"/>
              <a:t>(</a:t>
            </a:r>
            <a:r>
              <a:rPr lang="en-US" sz="2200" dirty="0" err="1" smtClean="0">
                <a:solidFill>
                  <a:srgbClr val="00B0F0"/>
                </a:solidFill>
              </a:rPr>
              <a:t>DataElement</a:t>
            </a:r>
            <a:r>
              <a:rPr lang="en-US" sz="2200" dirty="0" smtClean="0"/>
              <a:t>), </a:t>
            </a:r>
            <a:r>
              <a:rPr lang="en-US" sz="2200" dirty="0" smtClean="0">
                <a:solidFill>
                  <a:srgbClr val="FF0000"/>
                </a:solidFill>
              </a:rPr>
              <a:t>"Other Element"</a:t>
            </a:r>
            <a:r>
              <a:rPr lang="en-US" sz="2200" dirty="0" smtClean="0"/>
              <a:t>)]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Notify base class of parameter name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err="1" smtClean="0"/>
              <a:t>MyFixup</a:t>
            </a:r>
            <a:r>
              <a:rPr lang="en-US" sz="2200" dirty="0" smtClean="0"/>
              <a:t>(</a:t>
            </a:r>
            <a:r>
              <a:rPr lang="en-US" sz="2200" dirty="0" err="1" smtClean="0">
                <a:solidFill>
                  <a:srgbClr val="00B0F0"/>
                </a:solidFill>
              </a:rPr>
              <a:t>DataElement</a:t>
            </a:r>
            <a:r>
              <a:rPr lang="en-US" sz="2200" dirty="0" smtClean="0"/>
              <a:t> </a:t>
            </a:r>
            <a:r>
              <a:rPr lang="en-US" sz="2200" dirty="0" smtClean="0"/>
              <a:t>parent, Dictionary&lt;</a:t>
            </a:r>
            <a:r>
              <a:rPr lang="en-US" sz="2200" dirty="0" smtClean="0">
                <a:solidFill>
                  <a:srgbClr val="0070C0"/>
                </a:solidFill>
              </a:rPr>
              <a:t>string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B0F0"/>
                </a:solidFill>
              </a:rPr>
              <a:t>Variant</a:t>
            </a:r>
            <a:r>
              <a:rPr lang="en-US" sz="2200" dirty="0" smtClean="0"/>
              <a:t>&gt; </a:t>
            </a:r>
            <a:r>
              <a:rPr lang="en-US" sz="2200" dirty="0" err="1" smtClean="0"/>
              <a:t>args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0070C0"/>
                </a:solidFill>
              </a:rPr>
              <a:t>base</a:t>
            </a:r>
            <a:r>
              <a:rPr lang="en-US" sz="2200" dirty="0" smtClean="0"/>
              <a:t>(parent, </a:t>
            </a:r>
            <a:r>
              <a:rPr lang="en-US" sz="2200" dirty="0" err="1" smtClean="0"/>
              <a:t>args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FF0000"/>
                </a:solidFill>
              </a:rPr>
              <a:t>"</a:t>
            </a:r>
            <a:r>
              <a:rPr lang="en-US" sz="2200" dirty="0" err="1" smtClean="0">
                <a:solidFill>
                  <a:srgbClr val="FF0000"/>
                </a:solidFill>
              </a:rPr>
              <a:t>someRef</a:t>
            </a:r>
            <a:r>
              <a:rPr lang="en-US" sz="2200" dirty="0" smtClean="0">
                <a:solidFill>
                  <a:srgbClr val="FF0000"/>
                </a:solidFill>
              </a:rPr>
              <a:t>"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{}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Get instance to referenced element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</a:rPr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elem</a:t>
            </a:r>
            <a:r>
              <a:rPr lang="en-US" sz="2200" dirty="0" smtClean="0"/>
              <a:t> = </a:t>
            </a:r>
            <a:r>
              <a:rPr lang="en-US" sz="2200" dirty="0" err="1" smtClean="0">
                <a:solidFill>
                  <a:srgbClr val="0070C0"/>
                </a:solidFill>
              </a:rPr>
              <a:t>this</a:t>
            </a:r>
            <a:r>
              <a:rPr lang="en-US" sz="2200" dirty="0" err="1" smtClean="0"/>
              <a:t>.elements</a:t>
            </a:r>
            <a:r>
              <a:rPr lang="en-US" sz="2200" dirty="0" smtClean="0"/>
              <a:t>[</a:t>
            </a:r>
            <a:r>
              <a:rPr lang="en-US" sz="2200" dirty="0" smtClean="0">
                <a:solidFill>
                  <a:srgbClr val="FF0000"/>
                </a:solidFill>
              </a:rPr>
              <a:t>"</a:t>
            </a:r>
            <a:r>
              <a:rPr lang="en-US" sz="2200" dirty="0" err="1" smtClean="0">
                <a:solidFill>
                  <a:srgbClr val="FF0000"/>
                </a:solidFill>
              </a:rPr>
              <a:t>someRef</a:t>
            </a:r>
            <a:r>
              <a:rPr lang="en-US" sz="2200" dirty="0" smtClean="0">
                <a:solidFill>
                  <a:srgbClr val="FF0000"/>
                </a:solidFill>
              </a:rPr>
              <a:t>"</a:t>
            </a:r>
            <a:r>
              <a:rPr lang="en-US" sz="2200" dirty="0" smtClean="0"/>
              <a:t>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Fixup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err="1" smtClean="0"/>
              <a:t>fixupImpl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Perform calculations and return a value for parent element</a:t>
            </a:r>
          </a:p>
          <a:p>
            <a:r>
              <a:rPr lang="en-US" dirty="0" smtClean="0"/>
              <a:t>Maintain type information in returned Variant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fixup</a:t>
            </a:r>
            <a:r>
              <a:rPr lang="en-US" dirty="0" smtClean="0"/>
              <a:t> </a:t>
            </a:r>
            <a:r>
              <a:rPr lang="en-US" dirty="0" smtClean="0"/>
              <a:t>result is an </a:t>
            </a:r>
            <a:r>
              <a:rPr lang="en-US" dirty="0" err="1" smtClean="0"/>
              <a:t>int</a:t>
            </a:r>
            <a:r>
              <a:rPr lang="en-US" dirty="0" smtClean="0"/>
              <a:t>, returning an </a:t>
            </a:r>
            <a:r>
              <a:rPr lang="en-US" dirty="0" err="1" smtClean="0"/>
              <a:t>int</a:t>
            </a:r>
            <a:r>
              <a:rPr lang="en-US" dirty="0" smtClean="0"/>
              <a:t> allows for </a:t>
            </a:r>
            <a:r>
              <a:rPr lang="en-US" dirty="0" err="1" smtClean="0"/>
              <a:t>endianness</a:t>
            </a:r>
            <a:r>
              <a:rPr lang="en-US" dirty="0" smtClean="0"/>
              <a:t> to be honored by parent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fixupImpl</a:t>
            </a:r>
            <a:r>
              <a:rPr lang="en-US" dirty="0" smtClean="0"/>
              <a:t>() is called any time a referenced element is invalidated by mutation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Fixup</a:t>
            </a:r>
            <a:r>
              <a:rPr lang="en-US" dirty="0" smtClean="0"/>
              <a:t>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protected override </a:t>
            </a:r>
            <a:r>
              <a:rPr lang="en-US" dirty="0" smtClean="0">
                <a:solidFill>
                  <a:srgbClr val="00B0F0"/>
                </a:solidFill>
              </a:rPr>
              <a:t>Variant</a:t>
            </a:r>
            <a:r>
              <a:rPr lang="en-US" dirty="0" smtClean="0"/>
              <a:t> </a:t>
            </a:r>
            <a:r>
              <a:rPr lang="en-US" dirty="0" err="1" smtClean="0"/>
              <a:t>fixupImpl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 = elements[</a:t>
            </a:r>
            <a:r>
              <a:rPr lang="en-US" dirty="0" smtClean="0">
                <a:solidFill>
                  <a:srgbClr val="FF0000"/>
                </a:solidFill>
              </a:rPr>
              <a:t>"ref"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/>
              <a:t>data = </a:t>
            </a:r>
            <a:r>
              <a:rPr lang="en-US" dirty="0" err="1" smtClean="0"/>
              <a:t>elem.Value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data.Seek</a:t>
            </a:r>
            <a:r>
              <a:rPr lang="en-US" dirty="0" smtClean="0"/>
              <a:t>(0</a:t>
            </a:r>
            <a:r>
              <a:rPr lang="en-US" dirty="0" smtClean="0"/>
              <a:t>, </a:t>
            </a:r>
            <a:r>
              <a:rPr lang="en-US" dirty="0" err="1" smtClean="0"/>
              <a:t>System.IO.</a:t>
            </a:r>
            <a:r>
              <a:rPr lang="en-US" dirty="0" err="1" smtClean="0">
                <a:solidFill>
                  <a:srgbClr val="00B0F0"/>
                </a:solidFill>
              </a:rPr>
              <a:t>SeekOrigin</a:t>
            </a:r>
            <a:r>
              <a:rPr lang="en-US" dirty="0" err="1" smtClean="0"/>
              <a:t>.Begin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CRCTool</a:t>
            </a:r>
            <a:r>
              <a:rPr lang="en-US" dirty="0" smtClean="0"/>
              <a:t> </a:t>
            </a:r>
            <a:r>
              <a:rPr lang="en-US" dirty="0" err="1" smtClean="0"/>
              <a:t>crcTool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CRCTool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crcTool.Init</a:t>
            </a:r>
            <a:r>
              <a:rPr lang="en-US" dirty="0" smtClean="0"/>
              <a:t>(type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Variant</a:t>
            </a:r>
            <a:r>
              <a:rPr lang="en-US" dirty="0" smtClean="0"/>
              <a:t>((</a:t>
            </a:r>
            <a:r>
              <a:rPr lang="en-US" dirty="0" err="1" smtClean="0">
                <a:solidFill>
                  <a:srgbClr val="0070C0"/>
                </a:solidFill>
              </a:rPr>
              <a:t>uint</a:t>
            </a:r>
            <a:r>
              <a:rPr lang="en-US" dirty="0" smtClean="0"/>
              <a:t>)</a:t>
            </a:r>
            <a:r>
              <a:rPr lang="en-US" dirty="0" err="1" smtClean="0"/>
              <a:t>crcTool.crctablefast</a:t>
            </a:r>
            <a:r>
              <a:rPr lang="en-US" dirty="0" smtClean="0"/>
              <a:t>(data));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internalEncode</a:t>
            </a:r>
            <a:endParaRPr lang="en-US" dirty="0" smtClean="0"/>
          </a:p>
          <a:p>
            <a:pPr lvl="1"/>
            <a:r>
              <a:rPr lang="en-US" dirty="0" smtClean="0"/>
              <a:t>Takes decoded </a:t>
            </a:r>
            <a:r>
              <a:rPr lang="en-US" dirty="0" err="1" smtClean="0"/>
              <a:t>BitStream</a:t>
            </a:r>
            <a:endParaRPr lang="en-US" dirty="0" smtClean="0"/>
          </a:p>
          <a:p>
            <a:pPr lvl="1"/>
            <a:r>
              <a:rPr lang="en-US" dirty="0" smtClean="0"/>
              <a:t>Returns encoded </a:t>
            </a:r>
            <a:r>
              <a:rPr lang="en-US" dirty="0" err="1" smtClean="0"/>
              <a:t>BitStream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internalDecode</a:t>
            </a:r>
            <a:endParaRPr lang="en-US" dirty="0" smtClean="0"/>
          </a:p>
          <a:p>
            <a:pPr lvl="1"/>
            <a:r>
              <a:rPr lang="en-US" dirty="0" smtClean="0"/>
              <a:t>Takes encoded </a:t>
            </a:r>
            <a:r>
              <a:rPr lang="en-US" dirty="0" err="1" smtClean="0"/>
              <a:t>BitStream</a:t>
            </a:r>
            <a:endParaRPr lang="en-US" dirty="0" smtClean="0"/>
          </a:p>
          <a:p>
            <a:pPr lvl="1"/>
            <a:r>
              <a:rPr lang="en-US" dirty="0" smtClean="0"/>
              <a:t>Returns decoded </a:t>
            </a:r>
            <a:r>
              <a:rPr lang="en-US" dirty="0" err="1" smtClean="0"/>
              <a:t>BitStream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can be extended</a:t>
            </a:r>
          </a:p>
          <a:p>
            <a:r>
              <a:rPr lang="en-US" dirty="0" smtClean="0"/>
              <a:t>Embedded devices sometimes need custom</a:t>
            </a:r>
          </a:p>
          <a:p>
            <a:pPr lvl="1"/>
            <a:r>
              <a:rPr lang="en-US" dirty="0" err="1" smtClean="0"/>
              <a:t>Fixups</a:t>
            </a:r>
            <a:endParaRPr lang="en-US" dirty="0" smtClean="0"/>
          </a:p>
          <a:p>
            <a:pPr lvl="1"/>
            <a:r>
              <a:rPr lang="en-US" dirty="0" smtClean="0"/>
              <a:t>Transformers</a:t>
            </a:r>
          </a:p>
          <a:p>
            <a:pPr lvl="1"/>
            <a:r>
              <a:rPr lang="en-US" dirty="0" smtClean="0"/>
              <a:t>Publishers</a:t>
            </a:r>
          </a:p>
          <a:p>
            <a:pPr lvl="1"/>
            <a:r>
              <a:rPr lang="en-US" dirty="0" smtClean="0"/>
              <a:t>Monitors</a:t>
            </a:r>
          </a:p>
          <a:p>
            <a:r>
              <a:rPr lang="en-US" dirty="0" smtClean="0"/>
              <a:t>Sometimes, you need to also customize</a:t>
            </a:r>
          </a:p>
          <a:p>
            <a:pPr lvl="1"/>
            <a:r>
              <a:rPr lang="en-US" dirty="0" smtClean="0"/>
              <a:t>Data Elements (Variable-length numbers)</a:t>
            </a:r>
          </a:p>
          <a:p>
            <a:pPr lvl="1"/>
            <a:r>
              <a:rPr lang="en-US" dirty="0" smtClean="0"/>
              <a:t>Analyzers (</a:t>
            </a:r>
            <a:r>
              <a:rPr lang="en-US" dirty="0" smtClean="0"/>
              <a:t>Custom </a:t>
            </a:r>
            <a:r>
              <a:rPr lang="en-US" dirty="0" smtClean="0"/>
              <a:t>b</a:t>
            </a:r>
            <a:r>
              <a:rPr lang="en-US" dirty="0" smtClean="0"/>
              <a:t>inary format)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3E9FE52-2665-401B-AA9F-C87D72041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Transformer </a:t>
            </a:r>
            <a:r>
              <a:rPr lang="en-US" dirty="0" err="1" smtClean="0"/>
              <a:t>internalEncode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protected override </a:t>
            </a:r>
            <a:r>
              <a:rPr lang="en-US" dirty="0" err="1" smtClean="0">
                <a:solidFill>
                  <a:srgbClr val="00B0F0"/>
                </a:solidFill>
              </a:rPr>
              <a:t>BitwiseStream</a:t>
            </a:r>
            <a:r>
              <a:rPr lang="en-US" dirty="0" smtClean="0"/>
              <a:t> </a:t>
            </a:r>
            <a:r>
              <a:rPr lang="en-US" dirty="0" err="1" smtClean="0"/>
              <a:t>internalEncode</a:t>
            </a:r>
            <a:r>
              <a:rPr lang="en-US" dirty="0" smtClean="0"/>
              <a:t>(</a:t>
            </a:r>
            <a:r>
              <a:rPr lang="en-US" sz="2800" dirty="0" err="1" smtClean="0">
                <a:solidFill>
                  <a:srgbClr val="00B0F0"/>
                </a:solidFill>
              </a:rPr>
              <a:t>BitwiseStream</a:t>
            </a:r>
            <a:r>
              <a:rPr lang="en-US" dirty="0" smtClean="0"/>
              <a:t> data)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BitStream</a:t>
            </a:r>
            <a:r>
              <a:rPr lang="en-US" dirty="0" smtClean="0"/>
              <a:t> </a:t>
            </a:r>
            <a:r>
              <a:rPr lang="en-US" dirty="0" smtClean="0"/>
              <a:t>ret = </a:t>
            </a:r>
            <a:r>
              <a:rPr lang="en-US" sz="2800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BitStream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bzip2 = </a:t>
            </a:r>
            <a:r>
              <a:rPr lang="en-US" sz="2800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BZip2OutputStream</a:t>
            </a:r>
            <a:r>
              <a:rPr lang="en-US" dirty="0" smtClean="0"/>
              <a:t>(ret, 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data.CopyTo</a:t>
            </a:r>
            <a:r>
              <a:rPr lang="en-US" dirty="0" smtClean="0"/>
              <a:t>(bzip2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ret.Seek</a:t>
            </a:r>
            <a:r>
              <a:rPr lang="en-US" dirty="0" smtClean="0"/>
              <a:t>(0</a:t>
            </a:r>
            <a:r>
              <a:rPr lang="en-US" dirty="0" smtClean="0"/>
              <a:t>, </a:t>
            </a:r>
            <a:r>
              <a:rPr lang="en-US" sz="2800" dirty="0" err="1" smtClean="0">
                <a:solidFill>
                  <a:srgbClr val="00B0F0"/>
                </a:solidFill>
              </a:rPr>
              <a:t>SeekOrigin</a:t>
            </a:r>
            <a:r>
              <a:rPr lang="en-US" dirty="0" err="1" smtClean="0"/>
              <a:t>.Begin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/>
              <a:t>ret;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Transformer </a:t>
            </a:r>
            <a:r>
              <a:rPr lang="en-US" dirty="0" err="1" smtClean="0"/>
              <a:t>internalDecode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protected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override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BitStream</a:t>
            </a:r>
            <a:r>
              <a:rPr lang="en-US" dirty="0" smtClean="0"/>
              <a:t> </a:t>
            </a:r>
            <a:r>
              <a:rPr lang="en-US" dirty="0" err="1" smtClean="0"/>
              <a:t>internalDecode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BitStream</a:t>
            </a:r>
            <a:r>
              <a:rPr lang="en-US" dirty="0" smtClean="0"/>
              <a:t> data)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BitStream</a:t>
            </a:r>
            <a:r>
              <a:rPr lang="en-US" dirty="0" smtClean="0"/>
              <a:t> </a:t>
            </a:r>
            <a:r>
              <a:rPr lang="en-US" dirty="0" smtClean="0"/>
              <a:t>ret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BitStream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bzip2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BZip2InputStream</a:t>
            </a:r>
            <a:r>
              <a:rPr lang="en-US" dirty="0" smtClean="0"/>
              <a:t>(data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try</a:t>
            </a:r>
          </a:p>
          <a:p>
            <a:pPr>
              <a:buNone/>
            </a:pPr>
            <a:r>
              <a:rPr lang="en-US" dirty="0" smtClean="0"/>
              <a:t>		{ bzip2.CopyTo(ret);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catch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Exception</a:t>
            </a:r>
            <a:r>
              <a:rPr lang="en-US" dirty="0" smtClean="0"/>
              <a:t> ex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{ </a:t>
            </a:r>
            <a:r>
              <a:rPr lang="en-US" dirty="0" smtClean="0">
                <a:solidFill>
                  <a:srgbClr val="0070C0"/>
                </a:solidFill>
              </a:rPr>
              <a:t>throw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SoftException</a:t>
            </a:r>
            <a:r>
              <a:rPr lang="en-US" dirty="0" smtClean="0">
                <a:solidFill>
                  <a:srgbClr val="FF0000"/>
                </a:solidFill>
              </a:rPr>
              <a:t>("Could not </a:t>
            </a:r>
            <a:r>
              <a:rPr lang="en-US" dirty="0" err="1" smtClean="0">
                <a:solidFill>
                  <a:srgbClr val="FF0000"/>
                </a:solidFill>
              </a:rPr>
              <a:t>BZip</a:t>
            </a:r>
            <a:r>
              <a:rPr lang="en-US" dirty="0" smtClean="0">
                <a:solidFill>
                  <a:srgbClr val="FF0000"/>
                </a:solidFill>
              </a:rPr>
              <a:t> decompress data."</a:t>
            </a:r>
            <a:r>
              <a:rPr lang="en-US" dirty="0" smtClean="0"/>
              <a:t>, ex</a:t>
            </a:r>
            <a:r>
              <a:rPr lang="en-US" dirty="0" smtClean="0"/>
              <a:t>);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ret.Seek</a:t>
            </a:r>
            <a:r>
              <a:rPr lang="en-US" dirty="0" smtClean="0"/>
              <a:t>(0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SeekOrigin.Begin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/>
              <a:t>ret;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OnStart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OnOpen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OnClose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OnAccept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OnInput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OnOutput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OnCall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OnSetProperty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OnGetProperty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OnStart</a:t>
            </a:r>
            <a:r>
              <a:rPr lang="en-US" dirty="0" smtClean="0"/>
              <a:t>()/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Perform initialization and teardown</a:t>
            </a:r>
          </a:p>
          <a:p>
            <a:pPr lvl="1"/>
            <a:r>
              <a:rPr lang="en-US" dirty="0" smtClean="0"/>
              <a:t>Normally called once per test</a:t>
            </a:r>
          </a:p>
          <a:p>
            <a:r>
              <a:rPr lang="en-US" dirty="0" err="1" smtClean="0"/>
              <a:t>OnOpen</a:t>
            </a:r>
            <a:r>
              <a:rPr lang="en-US" dirty="0" smtClean="0"/>
              <a:t>()/</a:t>
            </a:r>
            <a:r>
              <a:rPr lang="en-US" dirty="0" err="1" smtClean="0"/>
              <a:t>OnClose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Open/close resource</a:t>
            </a:r>
          </a:p>
          <a:p>
            <a:pPr lvl="1"/>
            <a:r>
              <a:rPr lang="en-US" dirty="0" smtClean="0"/>
              <a:t>Normally called once per iteration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OnOutput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Write all data to underlying resource</a:t>
            </a:r>
          </a:p>
          <a:p>
            <a:r>
              <a:rPr lang="en-US" dirty="0" err="1" smtClean="0"/>
              <a:t>OnInput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data from underlying resource</a:t>
            </a:r>
          </a:p>
          <a:p>
            <a:pPr lvl="1"/>
            <a:r>
              <a:rPr lang="en-US" dirty="0" smtClean="0"/>
              <a:t>Data is stored internally and accessed available via Stream interface</a:t>
            </a:r>
          </a:p>
          <a:p>
            <a:pPr lvl="1"/>
            <a:r>
              <a:rPr lang="en-US" dirty="0" smtClean="0"/>
              <a:t>For blocking IO, make sure to expose timeout</a:t>
            </a:r>
          </a:p>
          <a:p>
            <a:r>
              <a:rPr lang="en-US" dirty="0" err="1" smtClean="0"/>
              <a:t>OnSetProperty</a:t>
            </a:r>
            <a:r>
              <a:rPr lang="en-US" dirty="0" smtClean="0"/>
              <a:t>()/</a:t>
            </a:r>
            <a:r>
              <a:rPr lang="en-US" dirty="0" err="1" smtClean="0"/>
              <a:t>OnGetProperty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Set/Get publisher property (</a:t>
            </a:r>
            <a:r>
              <a:rPr lang="en-US" dirty="0" smtClean="0"/>
              <a:t>R</a:t>
            </a:r>
            <a:r>
              <a:rPr lang="en-US" dirty="0" smtClean="0"/>
              <a:t>aw socket MTU)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Abstract Class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StreamPublisher</a:t>
            </a:r>
            <a:endParaRPr lang="en-US" dirty="0" smtClean="0"/>
          </a:p>
          <a:p>
            <a:pPr lvl="1"/>
            <a:r>
              <a:rPr lang="en-US" dirty="0" smtClean="0"/>
              <a:t>Use when making a publisher from a </a:t>
            </a:r>
            <a:r>
              <a:rPr lang="en-US" dirty="0" err="1" smtClean="0"/>
              <a:t>seekable</a:t>
            </a:r>
            <a:r>
              <a:rPr lang="en-US" dirty="0" smtClean="0"/>
              <a:t> stream</a:t>
            </a:r>
          </a:p>
          <a:p>
            <a:pPr lvl="1"/>
            <a:r>
              <a:rPr lang="en-US" dirty="0" smtClean="0"/>
              <a:t>Examples: File, Console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OnOpen</a:t>
            </a:r>
            <a:r>
              <a:rPr lang="en-US" dirty="0" smtClean="0"/>
              <a:t>() and set </a:t>
            </a:r>
            <a:r>
              <a:rPr lang="en-US" dirty="0" err="1" smtClean="0"/>
              <a:t>this.stream</a:t>
            </a:r>
            <a:endParaRPr lang="en-US" dirty="0" smtClean="0"/>
          </a:p>
          <a:p>
            <a:r>
              <a:rPr lang="en-US" dirty="0" err="1" smtClean="0"/>
              <a:t>BufferredStreamPublisher</a:t>
            </a:r>
            <a:endParaRPr lang="en-US" dirty="0" smtClean="0"/>
          </a:p>
          <a:p>
            <a:pPr lvl="1"/>
            <a:r>
              <a:rPr lang="en-US" dirty="0" smtClean="0"/>
              <a:t>Buffers non-</a:t>
            </a:r>
            <a:r>
              <a:rPr lang="en-US" dirty="0" err="1" smtClean="0"/>
              <a:t>seekable</a:t>
            </a:r>
            <a:r>
              <a:rPr lang="en-US" dirty="0" smtClean="0"/>
              <a:t> stream so it is </a:t>
            </a:r>
            <a:r>
              <a:rPr lang="en-US" dirty="0" err="1" smtClean="0"/>
              <a:t>seekable</a:t>
            </a:r>
            <a:endParaRPr lang="en-US" dirty="0" smtClean="0"/>
          </a:p>
          <a:p>
            <a:pPr lvl="1"/>
            <a:r>
              <a:rPr lang="en-US" dirty="0" smtClean="0"/>
              <a:t>Examples: Bluetooth, TCP, COM Port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OnOpen</a:t>
            </a:r>
            <a:r>
              <a:rPr lang="en-US" dirty="0" smtClean="0"/>
              <a:t>(), set </a:t>
            </a:r>
            <a:r>
              <a:rPr lang="en-US" dirty="0" err="1" smtClean="0"/>
              <a:t>this.stream</a:t>
            </a:r>
            <a:r>
              <a:rPr lang="en-US" dirty="0" smtClean="0"/>
              <a:t> and call </a:t>
            </a:r>
            <a:r>
              <a:rPr lang="en-US" dirty="0" err="1" smtClean="0"/>
              <a:t>StartClient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ClientClose</a:t>
            </a:r>
            <a:r>
              <a:rPr lang="en-US" dirty="0" smtClean="0"/>
              <a:t>() and close resource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StreamPublisher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protected override void</a:t>
            </a:r>
            <a:r>
              <a:rPr lang="en-US" dirty="0" smtClean="0"/>
              <a:t> </a:t>
            </a:r>
            <a:r>
              <a:rPr lang="en-US" dirty="0" err="1" smtClean="0"/>
              <a:t>OnOpen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stream </a:t>
            </a:r>
            <a:r>
              <a:rPr lang="en-US" dirty="0" smtClean="0"/>
              <a:t>= </a:t>
            </a:r>
            <a:r>
              <a:rPr lang="en-US" dirty="0" err="1" smtClean="0"/>
              <a:t>System.</a:t>
            </a:r>
            <a:r>
              <a:rPr lang="en-US" dirty="0" err="1" smtClean="0">
                <a:solidFill>
                  <a:srgbClr val="00B0F0"/>
                </a:solidFill>
              </a:rPr>
              <a:t>Console</a:t>
            </a:r>
            <a:r>
              <a:rPr lang="en-US" dirty="0" err="1" smtClean="0"/>
              <a:t>.OpenStandardOutput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BufferedStreamPublisher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protected </a:t>
            </a:r>
            <a:r>
              <a:rPr lang="en-US" dirty="0" smtClean="0">
                <a:solidFill>
                  <a:srgbClr val="0070C0"/>
                </a:solidFill>
              </a:rPr>
              <a:t>override void</a:t>
            </a:r>
            <a:r>
              <a:rPr lang="en-US" dirty="0" smtClean="0"/>
              <a:t> </a:t>
            </a:r>
            <a:r>
              <a:rPr lang="en-US" dirty="0" err="1" smtClean="0"/>
              <a:t>OnOpen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_</a:t>
            </a:r>
            <a:r>
              <a:rPr lang="en-US" dirty="0" smtClean="0"/>
              <a:t>serial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SerialPort</a:t>
            </a:r>
            <a:r>
              <a:rPr lang="en-US" dirty="0" smtClean="0"/>
              <a:t>(</a:t>
            </a:r>
            <a:r>
              <a:rPr lang="en-US" dirty="0" err="1" smtClean="0"/>
              <a:t>PortName</a:t>
            </a:r>
            <a:r>
              <a:rPr lang="en-US" dirty="0" smtClean="0"/>
              <a:t>, </a:t>
            </a:r>
            <a:r>
              <a:rPr lang="en-US" dirty="0" err="1" smtClean="0"/>
              <a:t>Baudrate</a:t>
            </a:r>
            <a:r>
              <a:rPr lang="en-US" dirty="0" smtClean="0"/>
              <a:t>, Parity, </a:t>
            </a:r>
            <a:r>
              <a:rPr lang="en-US" dirty="0" err="1" smtClean="0"/>
              <a:t>DataBits</a:t>
            </a:r>
            <a:r>
              <a:rPr lang="en-US" dirty="0" smtClean="0"/>
              <a:t>, </a:t>
            </a:r>
            <a:r>
              <a:rPr lang="en-US" dirty="0" err="1" smtClean="0"/>
              <a:t>StopBits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_</a:t>
            </a:r>
            <a:r>
              <a:rPr lang="en-US" dirty="0" smtClean="0"/>
              <a:t>client = _</a:t>
            </a:r>
            <a:r>
              <a:rPr lang="en-US" dirty="0" err="1" smtClean="0"/>
              <a:t>serial.BaseStream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StartClient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rgbClr val="0070C0"/>
                </a:solidFill>
              </a:rPr>
              <a:t>rotected override void </a:t>
            </a:r>
            <a:r>
              <a:rPr lang="en-US" dirty="0" err="1" smtClean="0"/>
              <a:t>CloseClient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_</a:t>
            </a:r>
            <a:r>
              <a:rPr lang="en-US" dirty="0" err="1" smtClean="0"/>
              <a:t>serial.Close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_serial =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StopMonitor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SessionStarting</a:t>
            </a:r>
            <a:r>
              <a:rPr lang="en-US" dirty="0" smtClean="0"/>
              <a:t>() / </a:t>
            </a:r>
            <a:r>
              <a:rPr lang="en-US" dirty="0" err="1" smtClean="0"/>
              <a:t>SessionFinished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IterationStarting</a:t>
            </a:r>
            <a:r>
              <a:rPr lang="en-US" dirty="0" smtClean="0"/>
              <a:t>() / </a:t>
            </a:r>
            <a:r>
              <a:rPr lang="en-US" dirty="0" err="1" smtClean="0"/>
              <a:t>IterationFinished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DetectedFault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GetMonitorData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MustStop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Message()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Call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SessionStarting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while (true)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IterationStarting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IterationFinished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DetectedFault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GetMonitorData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MustStop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break;</a:t>
            </a:r>
          </a:p>
          <a:p>
            <a:pPr>
              <a:buNone/>
            </a:pPr>
            <a:r>
              <a:rPr lang="en-US" dirty="0" err="1" smtClean="0"/>
              <a:t>SessionFinished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StopMonitor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plugins</a:t>
            </a:r>
            <a:r>
              <a:rPr lang="en-US" dirty="0" smtClean="0"/>
              <a:t> follow the same paradigm</a:t>
            </a:r>
          </a:p>
          <a:p>
            <a:pPr lvl="1"/>
            <a:r>
              <a:rPr lang="en-US" dirty="0" smtClean="0"/>
              <a:t>Inherit from the </a:t>
            </a:r>
            <a:r>
              <a:rPr lang="en-US" dirty="0" err="1" smtClean="0"/>
              <a:t>plugin</a:t>
            </a:r>
            <a:r>
              <a:rPr lang="en-US" dirty="0" smtClean="0"/>
              <a:t> base class</a:t>
            </a:r>
          </a:p>
          <a:p>
            <a:pPr lvl="1"/>
            <a:r>
              <a:rPr lang="en-US" dirty="0" smtClean="0"/>
              <a:t>Decorate your class with the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Put compiled </a:t>
            </a:r>
            <a:r>
              <a:rPr lang="en-US" dirty="0" err="1" smtClean="0"/>
              <a:t>plugin</a:t>
            </a:r>
            <a:r>
              <a:rPr lang="en-US" dirty="0" smtClean="0"/>
              <a:t> assembly in peach directory</a:t>
            </a:r>
            <a:endParaRPr lang="en-US" dirty="0" smtClean="0"/>
          </a:p>
          <a:p>
            <a:r>
              <a:rPr lang="en-US" dirty="0" smtClean="0"/>
              <a:t>Verify it is found by running:</a:t>
            </a:r>
          </a:p>
          <a:p>
            <a:pPr lvl="2">
              <a:buNone/>
            </a:pPr>
            <a:r>
              <a:rPr lang="en-US" dirty="0" smtClean="0"/>
              <a:t>	peach --</a:t>
            </a:r>
            <a:r>
              <a:rPr lang="en-US" dirty="0" err="1" smtClean="0"/>
              <a:t>showenv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3E9FE52-2665-401B-AA9F-C87D72041F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SessionStarting</a:t>
            </a:r>
            <a:r>
              <a:rPr lang="en-US" dirty="0" smtClean="0"/>
              <a:t> / </a:t>
            </a:r>
            <a:r>
              <a:rPr lang="en-US" dirty="0" err="1" smtClean="0"/>
              <a:t>SessionFinished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Called once per </a:t>
            </a:r>
            <a:r>
              <a:rPr lang="en-US" dirty="0" err="1" smtClean="0"/>
              <a:t>fuzzing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Perform initialization/cleanup</a:t>
            </a:r>
          </a:p>
          <a:p>
            <a:r>
              <a:rPr lang="en-US" dirty="0" smtClean="0"/>
              <a:t>All validation must be performed here</a:t>
            </a:r>
          </a:p>
          <a:p>
            <a:r>
              <a:rPr lang="en-US" dirty="0" smtClean="0"/>
              <a:t>Remember, Monitors are </a:t>
            </a:r>
            <a:r>
              <a:rPr lang="en-US" dirty="0" err="1" smtClean="0"/>
              <a:t>remotable</a:t>
            </a:r>
            <a:r>
              <a:rPr lang="en-US" dirty="0" smtClean="0"/>
              <a:t> via agents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IterationStarting</a:t>
            </a:r>
            <a:r>
              <a:rPr lang="en-US" dirty="0" smtClean="0"/>
              <a:t> / </a:t>
            </a:r>
            <a:r>
              <a:rPr lang="en-US" dirty="0" err="1" smtClean="0"/>
              <a:t>IterationFinished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Called once per iteration</a:t>
            </a:r>
          </a:p>
          <a:p>
            <a:r>
              <a:rPr lang="en-US" dirty="0" smtClean="0"/>
              <a:t>Perform any per-iteration logic</a:t>
            </a:r>
          </a:p>
          <a:p>
            <a:pPr lvl="1"/>
            <a:r>
              <a:rPr lang="en-US" dirty="0" smtClean="0"/>
              <a:t>Start process on starting</a:t>
            </a:r>
          </a:p>
          <a:p>
            <a:pPr lvl="1"/>
            <a:r>
              <a:rPr lang="en-US" dirty="0" smtClean="0"/>
              <a:t>Stop process on finished</a:t>
            </a:r>
          </a:p>
          <a:p>
            <a:pPr lvl="1"/>
            <a:r>
              <a:rPr lang="en-US" dirty="0" smtClean="0"/>
              <a:t>Reset per-iteration state</a:t>
            </a:r>
          </a:p>
          <a:p>
            <a:r>
              <a:rPr lang="en-US" dirty="0" smtClean="0"/>
              <a:t>Throw errors as </a:t>
            </a:r>
            <a:r>
              <a:rPr lang="en-US" dirty="0" err="1" smtClean="0"/>
              <a:t>SoftExceptions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true from </a:t>
            </a:r>
            <a:r>
              <a:rPr lang="en-US" dirty="0" err="1" smtClean="0"/>
              <a:t>DetectedFault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any ONE monitor detects a fault, ALL monitors get called to return monitor data</a:t>
            </a:r>
          </a:p>
          <a:p>
            <a:r>
              <a:rPr lang="en-US" dirty="0" err="1" smtClean="0"/>
              <a:t>GetMonitorData</a:t>
            </a:r>
            <a:r>
              <a:rPr lang="en-US" dirty="0" smtClean="0"/>
              <a:t>() returns applicable data</a:t>
            </a:r>
          </a:p>
          <a:p>
            <a:r>
              <a:rPr lang="en-US" dirty="0" smtClean="0"/>
              <a:t>Returned fault can be “fault” or “data”</a:t>
            </a:r>
          </a:p>
          <a:p>
            <a:pPr lvl="1"/>
            <a:r>
              <a:rPr lang="en-US" dirty="0" smtClean="0"/>
              <a:t>Debugger stack trace is “fault”</a:t>
            </a:r>
          </a:p>
          <a:p>
            <a:pPr lvl="1"/>
            <a:r>
              <a:rPr lang="en-US" dirty="0" err="1" smtClean="0"/>
              <a:t>Pcap</a:t>
            </a:r>
            <a:r>
              <a:rPr lang="en-US" dirty="0" smtClean="0"/>
              <a:t> is “data”</a:t>
            </a:r>
          </a:p>
          <a:p>
            <a:r>
              <a:rPr lang="en-US" dirty="0" smtClean="0"/>
              <a:t>Faults can include hash for bucketing information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MemoryMonitor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Clear fault member on iteration start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override void </a:t>
            </a:r>
            <a:r>
              <a:rPr lang="en-US" dirty="0" err="1" smtClean="0"/>
              <a:t>IterationStarting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uint</a:t>
            </a:r>
            <a:r>
              <a:rPr lang="en-US" dirty="0" smtClean="0"/>
              <a:t> </a:t>
            </a:r>
            <a:r>
              <a:rPr lang="en-US" dirty="0" err="1" smtClean="0"/>
              <a:t>iterationCount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isReproduction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fault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MemoryMonitor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 memory usage on iteration finished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override </a:t>
            </a:r>
            <a:r>
              <a:rPr lang="en-US" dirty="0" err="1" smtClean="0">
                <a:solidFill>
                  <a:srgbClr val="0070C0"/>
                </a:solidFill>
              </a:rPr>
              <a:t>bool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IterationFinished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 = </a:t>
            </a:r>
            <a:r>
              <a:rPr lang="en-US" dirty="0" err="1" smtClean="0"/>
              <a:t>GetMemoryUsage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fault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Fault();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fault.detectionSource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MemoryMonitor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fault.description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“Memory: “ </a:t>
            </a:r>
            <a:r>
              <a:rPr lang="en-US" dirty="0" smtClean="0"/>
              <a:t>+ </a:t>
            </a:r>
            <a:r>
              <a:rPr lang="en-US" dirty="0" err="1" smtClean="0"/>
              <a:t>mem.ToString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fault.type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B0F0"/>
                </a:solidFill>
              </a:rPr>
              <a:t>FaultType</a:t>
            </a:r>
            <a:r>
              <a:rPr lang="en-US" dirty="0" err="1" smtClean="0"/>
              <a:t>.Data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mem</a:t>
            </a:r>
            <a:r>
              <a:rPr lang="en-US" dirty="0" smtClean="0"/>
              <a:t> &gt; Limit)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fault.type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FaultType</a:t>
            </a:r>
            <a:r>
              <a:rPr lang="en-US" dirty="0" err="1" smtClean="0"/>
              <a:t>.Fault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MemoryMonitor</a:t>
            </a:r>
            <a:r>
              <a:rPr lang="en-US" dirty="0" smtClean="0"/>
              <a:t> </a:t>
            </a:r>
            <a:r>
              <a:rPr lang="en-US" dirty="0" err="1" smtClean="0"/>
              <a:t>Exmaple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fault if memory surpasses threshold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override </a:t>
            </a:r>
            <a:r>
              <a:rPr lang="en-US" dirty="0" err="1" smtClean="0">
                <a:solidFill>
                  <a:srgbClr val="0070C0"/>
                </a:solidFill>
              </a:rPr>
              <a:t>bool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DetectedFault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fault.type</a:t>
            </a:r>
            <a:r>
              <a:rPr lang="en-US" dirty="0" smtClean="0"/>
              <a:t> == </a:t>
            </a:r>
            <a:r>
              <a:rPr lang="en-US" dirty="0" err="1" smtClean="0">
                <a:solidFill>
                  <a:srgbClr val="00B0F0"/>
                </a:solidFill>
              </a:rPr>
              <a:t>FaultType</a:t>
            </a:r>
            <a:r>
              <a:rPr lang="en-US" dirty="0" err="1" smtClean="0"/>
              <a:t>.Fault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MemoryMonitor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applicable fault data</a:t>
            </a:r>
          </a:p>
          <a:p>
            <a:r>
              <a:rPr lang="en-US" dirty="0" smtClean="0"/>
              <a:t>Memory usage is always returned, even if this monitor did not trigger the fault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override </a:t>
            </a:r>
            <a:r>
              <a:rPr lang="en-US" dirty="0" smtClean="0">
                <a:solidFill>
                  <a:srgbClr val="00B0F0"/>
                </a:solidFill>
              </a:rPr>
              <a:t>Fault</a:t>
            </a:r>
            <a:r>
              <a:rPr lang="en-US" dirty="0" smtClean="0"/>
              <a:t> </a:t>
            </a:r>
            <a:r>
              <a:rPr lang="en-US" dirty="0" err="1" smtClean="0"/>
              <a:t>GetMonitorData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smtClean="0"/>
              <a:t>fault;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actions to call into monitors</a:t>
            </a:r>
          </a:p>
          <a:p>
            <a:r>
              <a:rPr lang="en-US" dirty="0" smtClean="0"/>
              <a:t>Given an action of type call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&lt;Action type=“Call” publisher=“</a:t>
            </a:r>
            <a:r>
              <a:rPr lang="en-US" dirty="0" err="1" smtClean="0"/>
              <a:t>Peach.Agent</a:t>
            </a:r>
            <a:r>
              <a:rPr lang="en-US" dirty="0" smtClean="0"/>
              <a:t>” method=“</a:t>
            </a:r>
            <a:r>
              <a:rPr lang="en-US" dirty="0" err="1" smtClean="0"/>
              <a:t>ScoobySnacks</a:t>
            </a:r>
            <a:r>
              <a:rPr lang="en-US" dirty="0" smtClean="0"/>
              <a:t>”/&gt;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Peach will call Message(“</a:t>
            </a:r>
            <a:r>
              <a:rPr lang="en-US" dirty="0" err="1" smtClean="0"/>
              <a:t>ScoobySnacks</a:t>
            </a:r>
            <a:r>
              <a:rPr lang="en-US" dirty="0" smtClean="0"/>
              <a:t>”) on ALL the monitors</a:t>
            </a:r>
          </a:p>
          <a:p>
            <a:r>
              <a:rPr lang="en-US" dirty="0" smtClean="0"/>
              <a:t>Message() returns null if the message was not handled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MemoryMonitor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Stop peach if </a:t>
            </a:r>
            <a:r>
              <a:rPr lang="en-US" dirty="0" err="1" smtClean="0"/>
              <a:t>StopOnFault</a:t>
            </a:r>
            <a:r>
              <a:rPr lang="en-US" dirty="0" smtClean="0"/>
              <a:t> parameter is true and memory surpassed threshold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override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MustStop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StopOnFault</a:t>
            </a:r>
            <a:r>
              <a:rPr lang="en-US" dirty="0" smtClean="0"/>
              <a:t> &amp;&amp; </a:t>
            </a:r>
            <a:r>
              <a:rPr lang="en-US" dirty="0" err="1" smtClean="0"/>
              <a:t>DetectedFault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it simple, don’t overload functionality</a:t>
            </a:r>
          </a:p>
          <a:p>
            <a:r>
              <a:rPr lang="en-US" dirty="0" smtClean="0"/>
              <a:t>Many small monitors more desirable</a:t>
            </a:r>
          </a:p>
          <a:p>
            <a:r>
              <a:rPr lang="en-US" dirty="0" smtClean="0"/>
              <a:t>Remember monitors run in agents</a:t>
            </a:r>
          </a:p>
          <a:p>
            <a:r>
              <a:rPr lang="en-US" dirty="0" smtClean="0"/>
              <a:t>Cross platform compatibility important</a:t>
            </a:r>
          </a:p>
          <a:p>
            <a:pPr lvl="1"/>
            <a:r>
              <a:rPr lang="en-US" dirty="0" smtClean="0"/>
              <a:t>Windows x86 peach w/ Linux ARM agent</a:t>
            </a:r>
          </a:p>
          <a:p>
            <a:r>
              <a:rPr lang="en-US" dirty="0" smtClean="0"/>
              <a:t>Agent &amp; monitor order in pit is order peach keeps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stream operations, avoid using contiguous data</a:t>
            </a:r>
          </a:p>
          <a:p>
            <a:r>
              <a:rPr lang="en-US" dirty="0" smtClean="0"/>
              <a:t>Validate arguments in the </a:t>
            </a:r>
            <a:r>
              <a:rPr lang="en-US" dirty="0" err="1" smtClean="0"/>
              <a:t>plugin</a:t>
            </a:r>
            <a:r>
              <a:rPr lang="en-US" dirty="0" smtClean="0"/>
              <a:t> constructors</a:t>
            </a:r>
          </a:p>
          <a:p>
            <a:r>
              <a:rPr lang="en-US" dirty="0" smtClean="0"/>
              <a:t>Provide useful error messages</a:t>
            </a:r>
          </a:p>
          <a:p>
            <a:r>
              <a:rPr lang="en-US" dirty="0" smtClean="0"/>
              <a:t>Throw </a:t>
            </a:r>
            <a:r>
              <a:rPr lang="en-US" dirty="0" err="1" smtClean="0"/>
              <a:t>PeachException</a:t>
            </a:r>
            <a:r>
              <a:rPr lang="en-US" dirty="0" smtClean="0"/>
              <a:t>() when fatal error occurs</a:t>
            </a:r>
          </a:p>
          <a:p>
            <a:pPr lvl="1"/>
            <a:r>
              <a:rPr lang="en-US" dirty="0" smtClean="0"/>
              <a:t>Invalid arguments</a:t>
            </a:r>
          </a:p>
          <a:p>
            <a:pPr lvl="1"/>
            <a:r>
              <a:rPr lang="en-US" dirty="0" smtClean="0"/>
              <a:t>Lack of permissions</a:t>
            </a:r>
          </a:p>
          <a:p>
            <a:r>
              <a:rPr lang="en-US" dirty="0" smtClean="0"/>
              <a:t>Throw </a:t>
            </a:r>
            <a:r>
              <a:rPr lang="en-US" dirty="0" err="1" smtClean="0"/>
              <a:t>SoftException</a:t>
            </a:r>
            <a:r>
              <a:rPr lang="en-US" dirty="0" smtClean="0"/>
              <a:t>() when non-fatal error occurs</a:t>
            </a:r>
          </a:p>
          <a:p>
            <a:pPr lvl="1"/>
            <a:r>
              <a:rPr lang="en-US" dirty="0" smtClean="0"/>
              <a:t>IO 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>
                <a:cs typeface="Consolas" pitchFamily="49" charset="0"/>
              </a:rPr>
              <a:t>	[</a:t>
            </a:r>
            <a:r>
              <a:rPr lang="en-US" sz="2800" dirty="0" err="1" smtClean="0">
                <a:solidFill>
                  <a:srgbClr val="00B0F0"/>
                </a:solidFill>
                <a:cs typeface="Consolas" pitchFamily="49" charset="0"/>
              </a:rPr>
              <a:t>Fixup</a:t>
            </a:r>
            <a:r>
              <a:rPr lang="en-US" sz="2800" dirty="0" smtClean="0"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err="1" smtClean="0">
                <a:solidFill>
                  <a:srgbClr val="FF0000"/>
                </a:solidFill>
                <a:cs typeface="Consolas" pitchFamily="49" charset="0"/>
              </a:rPr>
              <a:t>MyFixup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smtClean="0">
                <a:cs typeface="Consolas" pitchFamily="49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cs typeface="Consolas" pitchFamily="49" charset="0"/>
              </a:rPr>
              <a:t>true</a:t>
            </a:r>
            <a:r>
              <a:rPr lang="en-US" sz="2800" dirty="0" smtClean="0">
                <a:cs typeface="Consolas" pitchFamily="49" charset="0"/>
              </a:rPr>
              <a:t>)]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public </a:t>
            </a:r>
            <a:r>
              <a:rPr lang="en-US" sz="2800" dirty="0" smtClean="0">
                <a:solidFill>
                  <a:srgbClr val="0070C0"/>
                </a:solidFill>
              </a:rPr>
              <a:t>class </a:t>
            </a:r>
            <a:r>
              <a:rPr lang="en-US" sz="2800" dirty="0" err="1" smtClean="0">
                <a:solidFill>
                  <a:srgbClr val="00B0F0"/>
                </a:solidFill>
              </a:rPr>
              <a:t>MyFixup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Peach.Core.</a:t>
            </a:r>
            <a:r>
              <a:rPr lang="en-US" sz="2800" dirty="0" err="1" smtClean="0">
                <a:solidFill>
                  <a:srgbClr val="00B0F0"/>
                </a:solidFill>
              </a:rPr>
              <a:t>Fixup</a:t>
            </a:r>
            <a:endParaRPr lang="en-US" sz="28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8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nsolas" pitchFamily="49" charset="0"/>
              </a:rPr>
              <a:t>	[</a:t>
            </a:r>
            <a:r>
              <a:rPr lang="en-US" sz="2800" dirty="0" err="1" smtClean="0">
                <a:solidFill>
                  <a:srgbClr val="00B0F0"/>
                </a:solidFill>
                <a:cs typeface="Consolas" pitchFamily="49" charset="0"/>
              </a:rPr>
              <a:t>Fixup</a:t>
            </a:r>
            <a:r>
              <a:rPr lang="en-US" sz="2800" dirty="0" smtClean="0"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err="1" smtClean="0">
                <a:solidFill>
                  <a:srgbClr val="FF0000"/>
                </a:solidFill>
                <a:cs typeface="Consolas" pitchFamily="49" charset="0"/>
              </a:rPr>
              <a:t>MyTransformer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smtClean="0">
                <a:cs typeface="Consolas" pitchFamily="49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cs typeface="Consolas" pitchFamily="49" charset="0"/>
              </a:rPr>
              <a:t>true</a:t>
            </a:r>
            <a:r>
              <a:rPr lang="en-US" sz="2800" dirty="0" smtClean="0">
                <a:cs typeface="Consolas" pitchFamily="49" charset="0"/>
              </a:rPr>
              <a:t>)]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public class </a:t>
            </a:r>
            <a:r>
              <a:rPr lang="en-US" sz="2800" dirty="0" err="1" smtClean="0">
                <a:solidFill>
                  <a:srgbClr val="00B0F0"/>
                </a:solidFill>
              </a:rPr>
              <a:t>MyTransformer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Peach.Core.</a:t>
            </a:r>
            <a:r>
              <a:rPr lang="en-US" sz="2800" dirty="0" err="1" smtClean="0">
                <a:solidFill>
                  <a:srgbClr val="00B0F0"/>
                </a:solidFill>
              </a:rPr>
              <a:t>Transformer</a:t>
            </a:r>
            <a:endParaRPr lang="en-US" sz="28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8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nsolas" pitchFamily="49" charset="0"/>
              </a:rPr>
              <a:t>	[</a:t>
            </a:r>
            <a:r>
              <a:rPr lang="en-US" sz="2800" dirty="0" err="1" smtClean="0">
                <a:solidFill>
                  <a:srgbClr val="00B0F0"/>
                </a:solidFill>
                <a:cs typeface="Consolas" pitchFamily="49" charset="0"/>
              </a:rPr>
              <a:t>Fixup</a:t>
            </a:r>
            <a:r>
              <a:rPr lang="en-US" sz="2800" dirty="0" smtClean="0"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err="1" smtClean="0">
                <a:solidFill>
                  <a:srgbClr val="FF0000"/>
                </a:solidFill>
                <a:cs typeface="Consolas" pitchFamily="49" charset="0"/>
              </a:rPr>
              <a:t>MyPublisher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smtClean="0">
                <a:cs typeface="Consolas" pitchFamily="49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cs typeface="Consolas" pitchFamily="49" charset="0"/>
              </a:rPr>
              <a:t>true</a:t>
            </a:r>
            <a:r>
              <a:rPr lang="en-US" sz="2800" dirty="0" smtClean="0">
                <a:cs typeface="Consolas" pitchFamily="49" charset="0"/>
              </a:rPr>
              <a:t>)]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public class </a:t>
            </a:r>
            <a:r>
              <a:rPr lang="en-US" sz="2800" dirty="0" err="1" smtClean="0">
                <a:solidFill>
                  <a:srgbClr val="00B0F0"/>
                </a:solidFill>
              </a:rPr>
              <a:t>MyPublisher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Peach.Core.</a:t>
            </a:r>
            <a:r>
              <a:rPr lang="en-US" sz="2800" dirty="0" err="1" smtClean="0">
                <a:solidFill>
                  <a:srgbClr val="00B0F0"/>
                </a:solidFill>
              </a:rPr>
              <a:t>Publisher</a:t>
            </a:r>
            <a:endParaRPr lang="en-US" sz="28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8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nsolas" pitchFamily="49" charset="0"/>
              </a:rPr>
              <a:t>	[</a:t>
            </a:r>
            <a:r>
              <a:rPr lang="en-US" sz="2800" dirty="0" err="1" smtClean="0">
                <a:solidFill>
                  <a:srgbClr val="00B0F0"/>
                </a:solidFill>
                <a:cs typeface="Consolas" pitchFamily="49" charset="0"/>
              </a:rPr>
              <a:t>Fixup</a:t>
            </a:r>
            <a:r>
              <a:rPr lang="en-US" sz="2800" dirty="0" smtClean="0"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err="1" smtClean="0">
                <a:solidFill>
                  <a:srgbClr val="FF0000"/>
                </a:solidFill>
                <a:cs typeface="Consolas" pitchFamily="49" charset="0"/>
              </a:rPr>
              <a:t>MyMonitor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smtClean="0">
                <a:cs typeface="Consolas" pitchFamily="49" charset="0"/>
              </a:rPr>
              <a:t>, </a:t>
            </a:r>
            <a:r>
              <a:rPr lang="en-US" sz="2800" dirty="0" smtClean="0">
                <a:solidFill>
                  <a:srgbClr val="0070C0"/>
                </a:solidFill>
                <a:cs typeface="Consolas" pitchFamily="49" charset="0"/>
              </a:rPr>
              <a:t>true</a:t>
            </a:r>
            <a:r>
              <a:rPr lang="en-US" sz="2800" dirty="0" smtClean="0">
                <a:cs typeface="Consolas" pitchFamily="49" charset="0"/>
              </a:rPr>
              <a:t>)]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public class </a:t>
            </a:r>
            <a:r>
              <a:rPr lang="en-US" sz="2800" dirty="0" err="1" smtClean="0">
                <a:solidFill>
                  <a:srgbClr val="00B0F0"/>
                </a:solidFill>
              </a:rPr>
              <a:t>MyMonitor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Peach.Core.</a:t>
            </a:r>
            <a:r>
              <a:rPr lang="en-US" sz="2800" dirty="0" err="1" smtClean="0">
                <a:solidFill>
                  <a:srgbClr val="00B0F0"/>
                </a:solidFill>
              </a:rPr>
              <a:t>Monitor</a:t>
            </a:r>
            <a:endParaRPr lang="en-US" sz="2800" dirty="0" smtClean="0">
              <a:cs typeface="Consolas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3E9FE52-2665-401B-AA9F-C87D72041F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constructors take an arguments dictionary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00B0F0"/>
                </a:solidFill>
              </a:rPr>
              <a:t>Transformer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JsEncode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JsEncode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B0F0"/>
                </a:solidFill>
              </a:rPr>
              <a:t>Transformer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JsEncode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Dictionary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Variant</a:t>
            </a:r>
            <a:r>
              <a:rPr lang="en-US" dirty="0" smtClean="0"/>
              <a:t>&gt;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: </a:t>
            </a:r>
            <a:r>
              <a:rPr lang="en-US" dirty="0" smtClean="0">
                <a:solidFill>
                  <a:srgbClr val="0070C0"/>
                </a:solidFill>
              </a:rPr>
              <a:t>base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Constructor </a:t>
            </a:r>
            <a:r>
              <a:rPr lang="en-US" dirty="0" smtClean="0"/>
              <a:t>S</a:t>
            </a:r>
            <a:r>
              <a:rPr lang="en-US" dirty="0" smtClean="0"/>
              <a:t>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Fixups</a:t>
            </a:r>
            <a:endParaRPr lang="en-US" dirty="0" smtClean="0"/>
          </a:p>
          <a:p>
            <a:pPr lvl="1"/>
            <a:r>
              <a:rPr lang="en-US" dirty="0" smtClean="0"/>
              <a:t>Parent Data Element</a:t>
            </a:r>
          </a:p>
          <a:p>
            <a:pPr lvl="1"/>
            <a:r>
              <a:rPr lang="en-US" dirty="0" smtClean="0"/>
              <a:t>Arguments Dictionary</a:t>
            </a:r>
          </a:p>
          <a:p>
            <a:pPr lvl="1"/>
            <a:r>
              <a:rPr lang="en-US" dirty="0" smtClean="0"/>
              <a:t>Referenced Elements</a:t>
            </a:r>
          </a:p>
          <a:p>
            <a:r>
              <a:rPr lang="en-US" dirty="0" smtClean="0"/>
              <a:t>Publishers &amp; Transformers</a:t>
            </a:r>
          </a:p>
          <a:p>
            <a:pPr lvl="1"/>
            <a:r>
              <a:rPr lang="en-US" dirty="0" smtClean="0"/>
              <a:t>Arguments Dictionary</a:t>
            </a:r>
          </a:p>
          <a:p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Monitor Instance Name</a:t>
            </a:r>
          </a:p>
          <a:p>
            <a:pPr lvl="1"/>
            <a:r>
              <a:rPr lang="en-US" dirty="0" smtClean="0"/>
              <a:t>Arguments Dictionary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Parameter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Decorate </a:t>
            </a:r>
            <a:r>
              <a:rPr lang="en-US" dirty="0" err="1" smtClean="0"/>
              <a:t>plugin</a:t>
            </a:r>
            <a:r>
              <a:rPr lang="en-US" dirty="0" smtClean="0"/>
              <a:t> with Parameter attribute</a:t>
            </a:r>
          </a:p>
          <a:p>
            <a:pPr lvl="1"/>
            <a:r>
              <a:rPr lang="en-US" dirty="0" smtClean="0"/>
              <a:t>Parameter Name</a:t>
            </a:r>
          </a:p>
          <a:p>
            <a:pPr lvl="1"/>
            <a:r>
              <a:rPr lang="en-US" dirty="0" smtClean="0"/>
              <a:t>Parameter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Default Value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800" dirty="0" smtClean="0">
                <a:cs typeface="Consolas" pitchFamily="49" charset="0"/>
              </a:rPr>
              <a:t>[</a:t>
            </a:r>
            <a:r>
              <a:rPr lang="en-US" sz="2800" dirty="0" smtClean="0">
                <a:solidFill>
                  <a:srgbClr val="00B0F0"/>
                </a:solidFill>
                <a:cs typeface="Consolas" pitchFamily="49" charset="0"/>
              </a:rPr>
              <a:t>Parameter</a:t>
            </a:r>
            <a:r>
              <a:rPr lang="en-US" sz="2800" dirty="0" smtClean="0"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err="1" smtClean="0">
                <a:solidFill>
                  <a:srgbClr val="FF0000"/>
                </a:solidFill>
                <a:cs typeface="Consolas" pitchFamily="49" charset="0"/>
              </a:rPr>
              <a:t>MyParam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800" dirty="0" smtClean="0">
                <a:cs typeface="Consolas" pitchFamily="49" charset="0"/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  <a:cs typeface="Consolas" pitchFamily="49" charset="0"/>
              </a:rPr>
              <a:t>typeof</a:t>
            </a:r>
            <a:r>
              <a:rPr lang="en-US" sz="2800" dirty="0" smtClean="0"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rgbClr val="00B0F0"/>
                </a:solidFill>
                <a:cs typeface="Consolas" pitchFamily="49" charset="0"/>
              </a:rPr>
              <a:t>int</a:t>
            </a:r>
            <a:r>
              <a:rPr lang="en-US" sz="2800" dirty="0" smtClean="0">
                <a:cs typeface="Consolas" pitchFamily="49" charset="0"/>
              </a:rPr>
              <a:t>), 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"Description"</a:t>
            </a:r>
            <a:r>
              <a:rPr lang="en-US" sz="2800" dirty="0" smtClean="0">
                <a:cs typeface="Consolas" pitchFamily="49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cs typeface="Consolas" pitchFamily="49" charset="0"/>
              </a:rPr>
              <a:t>"100"</a:t>
            </a:r>
            <a:r>
              <a:rPr lang="en-US" sz="2800" dirty="0" smtClean="0">
                <a:cs typeface="Consolas" pitchFamily="49" charset="0"/>
              </a:rPr>
              <a:t>]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default value is omitted, parameter is required</a:t>
            </a:r>
          </a:p>
          <a:p>
            <a:r>
              <a:rPr lang="en-US" dirty="0" smtClean="0"/>
              <a:t>Default value is always a 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Parameter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public property to your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Property name must match parameter name</a:t>
            </a:r>
          </a:p>
          <a:p>
            <a:r>
              <a:rPr lang="en-US" dirty="0" smtClean="0"/>
              <a:t>Property type must match parameter type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cs typeface="Consolas" pitchFamily="49" charset="0"/>
              </a:rPr>
              <a:t>[</a:t>
            </a:r>
            <a:r>
              <a:rPr lang="en-US" sz="2400" dirty="0" smtClean="0">
                <a:solidFill>
                  <a:srgbClr val="00B0F0"/>
                </a:solidFill>
                <a:cs typeface="Consolas" pitchFamily="49" charset="0"/>
              </a:rPr>
              <a:t>Parameter</a:t>
            </a:r>
            <a:r>
              <a:rPr lang="en-US" sz="2400" dirty="0" smtClean="0"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  <a:cs typeface="Consolas" pitchFamily="49" charset="0"/>
              </a:rPr>
              <a:t>MyParam</a:t>
            </a:r>
            <a:r>
              <a:rPr lang="en-US" sz="2400" dirty="0" smtClean="0">
                <a:solidFill>
                  <a:srgbClr val="FF0000"/>
                </a:solidFill>
                <a:cs typeface="Consolas" pitchFamily="49" charset="0"/>
              </a:rPr>
              <a:t>"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cs typeface="Consolas" pitchFamily="49" charset="0"/>
              </a:rPr>
              <a:t>typeof</a:t>
            </a:r>
            <a:r>
              <a:rPr lang="en-US" sz="2400" dirty="0" smtClean="0"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cs typeface="Consolas" pitchFamily="49" charset="0"/>
              </a:rPr>
              <a:t>int</a:t>
            </a:r>
            <a:r>
              <a:rPr lang="en-US" sz="2400" dirty="0" smtClean="0">
                <a:cs typeface="Consolas" pitchFamily="49" charset="0"/>
              </a:rPr>
              <a:t>), </a:t>
            </a:r>
            <a:r>
              <a:rPr lang="en-US" sz="2400" dirty="0" smtClean="0">
                <a:solidFill>
                  <a:srgbClr val="FF0000"/>
                </a:solidFill>
                <a:cs typeface="Consolas" pitchFamily="49" charset="0"/>
              </a:rPr>
              <a:t>"Description"</a:t>
            </a:r>
            <a:r>
              <a:rPr lang="en-US" sz="2400" dirty="0" smtClean="0"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cs typeface="Consolas" pitchFamily="49" charset="0"/>
              </a:rPr>
              <a:t> "100"</a:t>
            </a:r>
            <a:r>
              <a:rPr lang="en-US" sz="2400" dirty="0" smtClean="0">
                <a:cs typeface="Consolas" pitchFamily="49" charset="0"/>
              </a:rPr>
              <a:t>]</a:t>
            </a:r>
            <a:endParaRPr lang="en-US" sz="24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cs typeface="Consolas" pitchFamily="49" charset="0"/>
              </a:rPr>
              <a:t>public class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err="1" smtClean="0">
                <a:cs typeface="Consolas" pitchFamily="49" charset="0"/>
              </a:rPr>
              <a:t>MyPlugin</a:t>
            </a:r>
            <a:endParaRPr lang="en-US" sz="24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cs typeface="Consolas" pitchFamily="49" charset="0"/>
              </a:rPr>
              <a:t>{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public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/>
              <a:t>MyParam</a:t>
            </a:r>
            <a:r>
              <a:rPr lang="en-US" sz="2400" dirty="0" smtClean="0"/>
              <a:t> { </a:t>
            </a:r>
            <a:r>
              <a:rPr lang="en-US" sz="2400" dirty="0" smtClean="0">
                <a:solidFill>
                  <a:srgbClr val="0070C0"/>
                </a:solidFill>
              </a:rPr>
              <a:t>get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0070C0"/>
                </a:solidFill>
              </a:rPr>
              <a:t>set</a:t>
            </a:r>
            <a:r>
              <a:rPr lang="en-US" sz="2400" dirty="0" smtClean="0"/>
              <a:t>;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4">
      <a:dk1>
        <a:sysClr val="windowText" lastClr="000000"/>
      </a:dk1>
      <a:lt1>
        <a:sysClr val="window" lastClr="FFFFFF"/>
      </a:lt1>
      <a:dk2>
        <a:srgbClr val="B4B4B4"/>
      </a:dk2>
      <a:lt2>
        <a:srgbClr val="DCDCDC"/>
      </a:lt2>
      <a:accent1>
        <a:srgbClr val="333333"/>
      </a:accent1>
      <a:accent2>
        <a:srgbClr val="F57E20"/>
      </a:accent2>
      <a:accent3>
        <a:srgbClr val="F57E20"/>
      </a:accent3>
      <a:accent4>
        <a:srgbClr val="F57E20"/>
      </a:accent4>
      <a:accent5>
        <a:srgbClr val="F57E20"/>
      </a:accent5>
      <a:accent6>
        <a:srgbClr val="F57E20"/>
      </a:accent6>
      <a:hlink>
        <a:srgbClr val="000000"/>
      </a:hlink>
      <a:folHlink>
        <a:srgbClr val="00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15153</TotalTime>
  <Words>1111</Words>
  <Application>Microsoft Office PowerPoint</Application>
  <PresentationFormat>On-screen Show (4:3)</PresentationFormat>
  <Paragraphs>366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Median</vt:lpstr>
      <vt:lpstr>Peach Fuzzing : EXTENDING PEACH</vt:lpstr>
      <vt:lpstr>Extending Peach</vt:lpstr>
      <vt:lpstr>Making Plugins</vt:lpstr>
      <vt:lpstr>Best Practices</vt:lpstr>
      <vt:lpstr>Class Definition Examples</vt:lpstr>
      <vt:lpstr>Plugin Constructors</vt:lpstr>
      <vt:lpstr>Plugin Constructor Specifics</vt:lpstr>
      <vt:lpstr>Plugin Parameter Attribute</vt:lpstr>
      <vt:lpstr>Plugin Parameter Property</vt:lpstr>
      <vt:lpstr>Reserved Keywords</vt:lpstr>
      <vt:lpstr>Parameter Parsing</vt:lpstr>
      <vt:lpstr>Parameter Type Conversion</vt:lpstr>
      <vt:lpstr>Putting It All Together</vt:lpstr>
      <vt:lpstr>HexString Convert Function</vt:lpstr>
      <vt:lpstr>Fixups Are Special</vt:lpstr>
      <vt:lpstr>Example Fixup Reference</vt:lpstr>
      <vt:lpstr>Fixup Interface</vt:lpstr>
      <vt:lpstr>Fixup Interface Example</vt:lpstr>
      <vt:lpstr>Transformer Interface</vt:lpstr>
      <vt:lpstr>Transformer internalEncode Example</vt:lpstr>
      <vt:lpstr>Transformer internalDecode Example</vt:lpstr>
      <vt:lpstr>Publisher Interface</vt:lpstr>
      <vt:lpstr>Publisher Interface</vt:lpstr>
      <vt:lpstr>Publisher Interface</vt:lpstr>
      <vt:lpstr>Publisher Abstract Class Helpers</vt:lpstr>
      <vt:lpstr>Example StreamPublisher</vt:lpstr>
      <vt:lpstr>Example BufferedStreamPublisher</vt:lpstr>
      <vt:lpstr>Monitor Interface</vt:lpstr>
      <vt:lpstr>Monitor Call Order</vt:lpstr>
      <vt:lpstr>SessionStarting / SessionFinished</vt:lpstr>
      <vt:lpstr>IterationStarting / IterationFinished</vt:lpstr>
      <vt:lpstr>Fault Detection</vt:lpstr>
      <vt:lpstr>MemoryMonitor Example</vt:lpstr>
      <vt:lpstr>MemoryMonitor Example</vt:lpstr>
      <vt:lpstr>MemoryMonitor Exmaple</vt:lpstr>
      <vt:lpstr>MemoryMonitor Example</vt:lpstr>
      <vt:lpstr>Monitor Message</vt:lpstr>
      <vt:lpstr>MemoryMonitor Example</vt:lpstr>
      <vt:lpstr>Monitor Best Practices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Fuzzing</dc:title>
  <dc:creator>dd</dc:creator>
  <cp:lastModifiedBy>Seth Hinze</cp:lastModifiedBy>
  <cp:revision>637</cp:revision>
  <dcterms:created xsi:type="dcterms:W3CDTF">2011-06-16T13:41:01Z</dcterms:created>
  <dcterms:modified xsi:type="dcterms:W3CDTF">2013-07-30T19:13:06Z</dcterms:modified>
</cp:coreProperties>
</file>