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72" r:id="rId2"/>
    <p:sldId id="303" r:id="rId3"/>
    <p:sldId id="305" r:id="rId4"/>
    <p:sldId id="327" r:id="rId5"/>
    <p:sldId id="323" r:id="rId6"/>
    <p:sldId id="310" r:id="rId7"/>
    <p:sldId id="312" r:id="rId8"/>
    <p:sldId id="289" r:id="rId9"/>
    <p:sldId id="313" r:id="rId10"/>
    <p:sldId id="328" r:id="rId11"/>
    <p:sldId id="324" r:id="rId12"/>
    <p:sldId id="314" r:id="rId13"/>
    <p:sldId id="329" r:id="rId14"/>
    <p:sldId id="330" r:id="rId15"/>
    <p:sldId id="325" r:id="rId16"/>
    <p:sldId id="326" r:id="rId17"/>
    <p:sldId id="319" r:id="rId18"/>
    <p:sldId id="331" r:id="rId19"/>
  </p:sldIdLst>
  <p:sldSz cx="914558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gen Meyer" initials="HM" lastIdx="1" clrIdx="0">
    <p:extLst>
      <p:ext uri="{19B8F6BF-5375-455C-9EA6-DF929625EA0E}">
        <p15:presenceInfo xmlns:p15="http://schemas.microsoft.com/office/powerpoint/2012/main" userId="42c078275f1ee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96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1" dirty="0"/>
              <a:t>Gesamtaufwand 692 Stunden</a:t>
            </a:r>
            <a:r>
              <a:rPr lang="de-DE" sz="1800" b="1" baseline="0" dirty="0"/>
              <a:t> </a:t>
            </a:r>
            <a:endParaRPr lang="de-DE" sz="18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GEPLANTER AUFWAND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QB1</c:v>
                </c:pt>
                <c:pt idx="1">
                  <c:v>QB2</c:v>
                </c:pt>
                <c:pt idx="2">
                  <c:v>QB3</c:v>
                </c:pt>
                <c:pt idx="3">
                  <c:v>QB5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56</c:v>
                </c:pt>
                <c:pt idx="1">
                  <c:v>276.5</c:v>
                </c:pt>
                <c:pt idx="2">
                  <c:v>214.5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2-4BF4-8FCB-E97B1382725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AUFWAND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QB1</c:v>
                </c:pt>
                <c:pt idx="1">
                  <c:v>QB2</c:v>
                </c:pt>
                <c:pt idx="2">
                  <c:v>QB3</c:v>
                </c:pt>
                <c:pt idx="3">
                  <c:v>QB5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74</c:v>
                </c:pt>
                <c:pt idx="1">
                  <c:v>185.4</c:v>
                </c:pt>
                <c:pt idx="2">
                  <c:v>384.8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12-4BF4-8FCB-E97B13827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032256"/>
        <c:axId val="120046336"/>
      </c:barChart>
      <c:catAx>
        <c:axId val="12003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0046336"/>
        <c:crosses val="autoZero"/>
        <c:auto val="1"/>
        <c:lblAlgn val="ctr"/>
        <c:lblOffset val="100"/>
        <c:noMultiLvlLbl val="0"/>
      </c:catAx>
      <c:valAx>
        <c:axId val="12004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003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1" dirty="0"/>
              <a:t>Stückkosten von 506,07 €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Tabelle1!$B$18</c:f>
              <c:strCache>
                <c:ptCount val="1"/>
                <c:pt idx="0">
                  <c:v>GEPLANTE KOSTEN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Tabelle1!$A$19:$A$22</c:f>
              <c:strCache>
                <c:ptCount val="4"/>
                <c:pt idx="0">
                  <c:v>Antriebssystem</c:v>
                </c:pt>
                <c:pt idx="1">
                  <c:v>Elektronik</c:v>
                </c:pt>
                <c:pt idx="2">
                  <c:v>Energiespeicher</c:v>
                </c:pt>
                <c:pt idx="3">
                  <c:v>Strukturbauteile</c:v>
                </c:pt>
              </c:strCache>
            </c:strRef>
          </c:cat>
          <c:val>
            <c:numRef>
              <c:f>Tabelle1!$B$19:$B$22</c:f>
              <c:numCache>
                <c:formatCode>#,##0.00\ "€"</c:formatCode>
                <c:ptCount val="4"/>
                <c:pt idx="0">
                  <c:v>57.7</c:v>
                </c:pt>
                <c:pt idx="1">
                  <c:v>108.25</c:v>
                </c:pt>
                <c:pt idx="2">
                  <c:v>23.52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F-4060-A99C-8EBBD1CD75A9}"/>
            </c:ext>
          </c:extLst>
        </c:ser>
        <c:ser>
          <c:idx val="1"/>
          <c:order val="1"/>
          <c:tx>
            <c:strRef>
              <c:f>Tabelle1!$C$18</c:f>
              <c:strCache>
                <c:ptCount val="1"/>
                <c:pt idx="0">
                  <c:v>KOSTEN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Tabelle1!$A$19:$A$22</c:f>
              <c:strCache>
                <c:ptCount val="4"/>
                <c:pt idx="0">
                  <c:v>Antriebssystem</c:v>
                </c:pt>
                <c:pt idx="1">
                  <c:v>Elektronik</c:v>
                </c:pt>
                <c:pt idx="2">
                  <c:v>Energiespeicher</c:v>
                </c:pt>
                <c:pt idx="3">
                  <c:v>Strukturbauteile</c:v>
                </c:pt>
              </c:strCache>
            </c:strRef>
          </c:cat>
          <c:val>
            <c:numRef>
              <c:f>Tabelle1!$C$19:$C$22</c:f>
              <c:numCache>
                <c:formatCode>#,##0.00\ "€"</c:formatCode>
                <c:ptCount val="4"/>
                <c:pt idx="0">
                  <c:v>115.84</c:v>
                </c:pt>
                <c:pt idx="1">
                  <c:v>184.11</c:v>
                </c:pt>
                <c:pt idx="2">
                  <c:v>37.880000000000003</c:v>
                </c:pt>
                <c:pt idx="3">
                  <c:v>168.24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7F-4060-A99C-8EBBD1CD7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148352"/>
        <c:axId val="122149888"/>
      </c:barChart>
      <c:catAx>
        <c:axId val="1221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149888"/>
        <c:crosses val="autoZero"/>
        <c:auto val="1"/>
        <c:lblAlgn val="ctr"/>
        <c:lblOffset val="100"/>
        <c:noMultiLvlLbl val="0"/>
      </c:catAx>
      <c:valAx>
        <c:axId val="12214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14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0A3B4-28ED-441C-809D-26E35B69B370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853D-F19F-4BAD-A1B8-7E9CF9484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98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FAIR Teilchenbeschleunigeranlage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Optische Verfahren unter Nutzung von 3D Daten des Einsatzortes</a:t>
            </a:r>
          </a:p>
          <a:p>
            <a:pPr marL="171450" indent="-171450">
              <a:buFontTx/>
              <a:buChar char="-"/>
            </a:pPr>
            <a:r>
              <a:rPr lang="de-DE" dirty="0"/>
              <a:t>Zu umfangreich </a:t>
            </a:r>
            <a:br>
              <a:rPr lang="de-DE" dirty="0"/>
            </a:br>
            <a:r>
              <a:rPr lang="de-DE" dirty="0"/>
              <a:t>-&gt; 3D Modell als </a:t>
            </a:r>
            <a:r>
              <a:rPr lang="de-DE" dirty="0" err="1"/>
              <a:t>Simulatorplattform</a:t>
            </a:r>
            <a:r>
              <a:rPr lang="de-DE" dirty="0"/>
              <a:t> für die Programmierung der Route</a:t>
            </a:r>
            <a:br>
              <a:rPr lang="de-DE" dirty="0"/>
            </a:br>
            <a:r>
              <a:rPr lang="de-DE" dirty="0"/>
              <a:t>-&gt; </a:t>
            </a:r>
            <a:r>
              <a:rPr lang="de-DE" dirty="0" err="1"/>
              <a:t>ArUco</a:t>
            </a:r>
            <a:r>
              <a:rPr lang="de-DE" dirty="0"/>
              <a:t>-Wegmarken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853D-F19F-4BAD-A1B8-7E9CF9484D6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4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Nicht abgeschlossen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Bodenfahrzeug als Drohnenersatz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853D-F19F-4BAD-A1B8-7E9CF9484D6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17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919" y="1828800"/>
            <a:ext cx="7773750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3198" y="3886200"/>
            <a:ext cx="6782978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919" y="6248400"/>
            <a:ext cx="1905331" cy="45720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latin typeface="Times" pitchFamily="18" charset="0"/>
              </a:defRPr>
            </a:lvl1pPr>
          </a:lstStyle>
          <a:p>
            <a:fld id="{6477460E-63DD-465D-9099-F8F2929AD446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743" y="6248400"/>
            <a:ext cx="2896103" cy="45720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latin typeface="Times" pitchFamily="18" charset="0"/>
              </a:defRPr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4338" y="6248400"/>
            <a:ext cx="2286397" cy="45720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latin typeface="Times" pitchFamily="18" charset="0"/>
              </a:defRPr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3200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80" y="1600202"/>
            <a:ext cx="8231029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7D7CA-0A90-4737-B21A-8F914CE00E2F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23852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0551" y="274640"/>
            <a:ext cx="2057757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80" y="274640"/>
            <a:ext cx="602084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1CD0E-CD33-4600-B112-20D434E01BEB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361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80" y="1238082"/>
            <a:ext cx="8231029" cy="4888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2543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8" y="4406902"/>
            <a:ext cx="77737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8" y="2906713"/>
            <a:ext cx="77737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1FFF9-FDAE-4279-9ABC-F9F788851F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1832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3467" y="-1"/>
            <a:ext cx="8231029" cy="116525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80" y="1278542"/>
            <a:ext cx="4039301" cy="484762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9007" y="1278542"/>
            <a:ext cx="4039301" cy="484762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D5699-2A44-4770-BF05-D3D0BC5F6E76}" type="datetime1">
              <a:rPr lang="de-DE" smtClean="0"/>
              <a:t>13.07.2018</a:t>
            </a:fld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40654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80" y="7602"/>
            <a:ext cx="8231029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80" y="1535113"/>
            <a:ext cx="404088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80" y="2174875"/>
            <a:ext cx="404088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833" y="1535113"/>
            <a:ext cx="404247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833" y="2174875"/>
            <a:ext cx="404247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3D14C-53F8-47B3-AB10-44A3A9B9BF00}" type="datetime1">
              <a:rPr lang="de-DE" smtClean="0"/>
              <a:t>13.07.2018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436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5AA97-38EF-442B-83B8-3E4BD79CE834}" type="datetime1">
              <a:rPr lang="de-DE" smtClean="0"/>
              <a:t>13.07.2018</a:t>
            </a:fld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06914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89CA8-33FB-4C20-AC1D-85328023D737}" type="datetime1">
              <a:rPr lang="de-DE" smtClean="0"/>
              <a:t>13.07.2018</a:t>
            </a:fld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8350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80" y="273050"/>
            <a:ext cx="30088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671" y="273052"/>
            <a:ext cx="51126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80" y="1435102"/>
            <a:ext cx="30088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BDF5F-013A-4AED-AF0A-3939ADB76C85}" type="datetime1">
              <a:rPr lang="de-DE" smtClean="0"/>
              <a:t>13.07.2018</a:t>
            </a:fld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71354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599" y="4800600"/>
            <a:ext cx="548735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599" y="612775"/>
            <a:ext cx="54873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599" y="5367338"/>
            <a:ext cx="548735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1587E-C0C6-4350-929B-6F2EB8D93349}" type="datetime1">
              <a:rPr lang="de-DE" smtClean="0"/>
              <a:t>13.07.2018</a:t>
            </a:fld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982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GSI-logo.jpg                                                   00008A6CMac HD3                        B5814388: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30" y="6324602"/>
            <a:ext cx="914559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"/>
          <p:cNvSpPr>
            <a:spLocks noChangeShapeType="1"/>
          </p:cNvSpPr>
          <p:nvPr/>
        </p:nvSpPr>
        <p:spPr bwMode="auto">
          <a:xfrm flipH="1">
            <a:off x="0" y="6553200"/>
            <a:ext cx="75451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8612095" y="6553200"/>
            <a:ext cx="5334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10" descr=" kopf7.jpg                                                      0000978BMac HD3                        B5814388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558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80" y="23786"/>
            <a:ext cx="823102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80" y="1600202"/>
            <a:ext cx="823102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</a:defRPr>
            </a:lvl1pPr>
          </a:lstStyle>
          <a:p>
            <a:fld id="{791C6AC8-050F-4702-BFB1-3887F2CC2859}" type="datetime1">
              <a:rPr lang="de-DE" smtClean="0"/>
              <a:t>13.07.2018</a:t>
            </a:fld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</a:defRPr>
            </a:lvl1pPr>
          </a:lstStyle>
          <a:p>
            <a:r>
              <a:rPr lang="de-DE"/>
              <a:t>Christina Will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</a:defRPr>
            </a:lvl1pPr>
          </a:lstStyle>
          <a:p>
            <a:fld id="{567860CE-34BA-4BF4-A771-91E227B0BBD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4.1:5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34658" y="1738742"/>
            <a:ext cx="9010930" cy="13447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Konzeptentwurf</a:t>
            </a:r>
          </a:p>
          <a:p>
            <a:r>
              <a:rPr lang="de-DE" dirty="0"/>
              <a:t>Drohne </a:t>
            </a:r>
          </a:p>
        </p:txBody>
      </p:sp>
      <p:sp>
        <p:nvSpPr>
          <p:cNvPr id="5" name="Untertitel 2"/>
          <p:cNvSpPr txBox="1">
            <a:spLocks/>
          </p:cNvSpPr>
          <p:nvPr/>
        </p:nvSpPr>
        <p:spPr bwMode="auto">
          <a:xfrm>
            <a:off x="2447104" y="4022630"/>
            <a:ext cx="4159184" cy="14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de-DE" kern="0" dirty="0"/>
              <a:t>- Präsentation -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05F4-3651-4643-8425-08D6F1BD31E3}" type="datetime1">
              <a:rPr lang="de-DE" smtClean="0"/>
              <a:t>13.07.2018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Lars, Hagen, Toni, Franzi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567860CE-34BA-4BF4-A771-91E227B0BBD8}" type="slidenum">
              <a:rPr lang="de-DE" smtClean="0"/>
              <a:t>1</a:t>
            </a:fld>
            <a:r>
              <a:rPr lang="de-DE" dirty="0" smtClean="0"/>
              <a:t> (von 18)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03994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 txBox="1">
            <a:spLocks/>
          </p:cNvSpPr>
          <p:nvPr/>
        </p:nvSpPr>
        <p:spPr bwMode="auto">
          <a:xfrm>
            <a:off x="609680" y="1390482"/>
            <a:ext cx="8231029" cy="36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de-DE" sz="2400" kern="0" dirty="0"/>
              <a:t>Aufteilung nach Hard- und Softwaretests</a:t>
            </a:r>
          </a:p>
          <a:p>
            <a:r>
              <a:rPr lang="de-DE" sz="2400" kern="0" dirty="0"/>
              <a:t>Teststrategie erstellen</a:t>
            </a:r>
          </a:p>
          <a:p>
            <a:r>
              <a:rPr lang="de-DE" sz="2400" kern="0" dirty="0"/>
              <a:t>Risikoanalyse mit den Risikoklassen A, B und C</a:t>
            </a:r>
          </a:p>
          <a:p>
            <a:r>
              <a:rPr lang="de-DE" sz="2400" kern="0" dirty="0"/>
              <a:t>Testplan definiert Umfang und Art der Maßnahmen</a:t>
            </a:r>
          </a:p>
          <a:p>
            <a:pPr lvl="1"/>
            <a:r>
              <a:rPr lang="de-DE" sz="2000" kern="0" dirty="0"/>
              <a:t>Reviews</a:t>
            </a:r>
          </a:p>
          <a:p>
            <a:pPr lvl="1"/>
            <a:r>
              <a:rPr lang="de-DE" sz="2000" kern="0" dirty="0"/>
              <a:t>Entwicklertests und testgetriebene Softwareentwicklung</a:t>
            </a:r>
          </a:p>
          <a:p>
            <a:pPr lvl="1"/>
            <a:r>
              <a:rPr lang="de-DE" sz="2000" kern="0" dirty="0"/>
              <a:t>Funktionale Systemtests durch den Anwender</a:t>
            </a:r>
          </a:p>
          <a:p>
            <a:r>
              <a:rPr lang="de-DE" sz="2400" kern="0" dirty="0"/>
              <a:t>Bewertung der Tests</a:t>
            </a:r>
          </a:p>
          <a:p>
            <a:pPr marL="0" indent="0">
              <a:buNone/>
            </a:pPr>
            <a:endParaRPr lang="de-DE" sz="2400" kern="0" dirty="0"/>
          </a:p>
        </p:txBody>
      </p:sp>
      <p:pic>
        <p:nvPicPr>
          <p:cNvPr id="1026" name="Picture 2" descr="IMG-20180601-WA000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t="6283" r="9190" b="36100"/>
          <a:stretch/>
        </p:blipFill>
        <p:spPr bwMode="auto">
          <a:xfrm>
            <a:off x="5294872" y="4429125"/>
            <a:ext cx="2801378" cy="169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Toni Herold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10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30525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80" y="1158694"/>
            <a:ext cx="8396574" cy="5375456"/>
          </a:xfrm>
        </p:spPr>
        <p:txBody>
          <a:bodyPr/>
          <a:lstStyle/>
          <a:p>
            <a:r>
              <a:rPr lang="de-DE" sz="2000" dirty="0"/>
              <a:t>Besondere Risiken im Projekt:</a:t>
            </a:r>
          </a:p>
          <a:p>
            <a:pPr marL="0" indent="0">
              <a:buNone/>
            </a:pPr>
            <a:r>
              <a:rPr lang="de-DE" sz="2000" dirty="0"/>
              <a:t>	1. räumliche Distanz</a:t>
            </a:r>
          </a:p>
          <a:p>
            <a:pPr marL="0" indent="0">
              <a:buNone/>
            </a:pPr>
            <a:r>
              <a:rPr lang="de-DE" sz="2000" dirty="0"/>
              <a:t>	2. extreme zusätzliche Belastung zum „normalen“ Alltag</a:t>
            </a:r>
          </a:p>
          <a:p>
            <a:pPr marL="0" indent="0">
              <a:buNone/>
            </a:pPr>
            <a:r>
              <a:rPr lang="de-DE" sz="2000" dirty="0"/>
              <a:t>	3. unterschiedliche Studiengänge sowie Erfahrungswerte</a:t>
            </a:r>
          </a:p>
          <a:p>
            <a:pPr marL="0" indent="0">
              <a:buNone/>
            </a:pPr>
            <a:r>
              <a:rPr lang="de-DE" sz="2000" dirty="0"/>
              <a:t>	4. zeitlich und finanziell starke Einschränkung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Lösungen:</a:t>
            </a:r>
          </a:p>
          <a:p>
            <a:pPr marL="457200" lvl="1" indent="0">
              <a:buNone/>
            </a:pPr>
            <a:r>
              <a:rPr lang="de-DE" sz="2000" dirty="0"/>
              <a:t> 	1. regelmäßiger Austausch unter Einbindung 		     	    verschiedenster Kommunikationswege</a:t>
            </a:r>
          </a:p>
          <a:p>
            <a:pPr marL="457200" lvl="1" indent="0">
              <a:buNone/>
            </a:pPr>
            <a:r>
              <a:rPr lang="de-DE" sz="2000" dirty="0"/>
              <a:t>	2. gute Terminplanung mit ausreichend Puffer sowie eine geeignete 	    Aufgabenverteilung</a:t>
            </a:r>
          </a:p>
          <a:p>
            <a:pPr marL="457200" lvl="1" indent="0">
              <a:buNone/>
            </a:pPr>
            <a:r>
              <a:rPr lang="de-DE" sz="2000" dirty="0"/>
              <a:t>	3.frühzeitiges Erkennen von Problemen, offener Umgang mit 	    	   diesen sowie Einholen von Hilfe durch Teammitglieder und Lösungs-</a:t>
            </a:r>
          </a:p>
          <a:p>
            <a:pPr marL="457200" lvl="1" indent="0">
              <a:buNone/>
            </a:pPr>
            <a:r>
              <a:rPr lang="de-DE" sz="2000" dirty="0"/>
              <a:t> 	   </a:t>
            </a:r>
            <a:r>
              <a:rPr lang="de-DE" sz="2000" dirty="0" err="1"/>
              <a:t>findung</a:t>
            </a:r>
            <a:r>
              <a:rPr lang="de-DE" sz="2000" dirty="0"/>
              <a:t> im gesamten Team</a:t>
            </a:r>
          </a:p>
          <a:p>
            <a:pPr marL="457200" lvl="1" indent="0">
              <a:buNone/>
            </a:pPr>
            <a:r>
              <a:rPr lang="de-DE" sz="2000" dirty="0"/>
              <a:t>	4. Anpassungen der gestellten Forderungen (Pflichtenheft) im Konsens 	    des gesamten Teams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Franziska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11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578307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Projektstatus, Nutzen und 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Hagen Meyer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12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DD3F5A9-B890-4C1D-B897-F3F38EDCF0A1}"/>
              </a:ext>
            </a:extLst>
          </p:cNvPr>
          <p:cNvSpPr txBox="1">
            <a:spLocks/>
          </p:cNvSpPr>
          <p:nvPr/>
        </p:nvSpPr>
        <p:spPr bwMode="auto">
          <a:xfrm>
            <a:off x="609680" y="1390482"/>
            <a:ext cx="8231029" cy="488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de-DE" sz="2000" kern="0" dirty="0"/>
              <a:t>Projekt gilt als nicht abgeschlossen und damit als gescheitert. </a:t>
            </a:r>
          </a:p>
          <a:p>
            <a:r>
              <a:rPr lang="de-DE" sz="2000" kern="0" dirty="0"/>
              <a:t>Offene Punkte in der Softwareentwicklung und der abschließenden Inbetriebnahme. </a:t>
            </a:r>
          </a:p>
          <a:p>
            <a:r>
              <a:rPr lang="de-DE" sz="2000" kern="0" dirty="0"/>
              <a:t>Stückpreis für Drohnen-Prototyp wurde überschritten.</a:t>
            </a:r>
          </a:p>
          <a:p>
            <a:r>
              <a:rPr lang="de-DE" sz="2000" kern="0" dirty="0"/>
              <a:t>Teilergebnisse und nutzbare Meilensteine wurden erreicht: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kern="0" dirty="0"/>
              <a:t>Terminplan und finanzielle Obergrenze wurden eingehalten.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kern="0" dirty="0"/>
              <a:t>Umfangreiches und realisierbares Konzept wurde erstellt.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kern="0" dirty="0"/>
              <a:t>Flugfähiger Prototyp der Drohne wurde entwickelt.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kern="0" dirty="0"/>
              <a:t>Ergonomisches Bedienkonzept wurde entworfen.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kern="0" dirty="0"/>
              <a:t>Informationstechnologische Realisierung des Bedienkonzepts und der manuellen und autonomen Navigation.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kern="0" dirty="0"/>
              <a:t>Umsetzbarkeit gilt als bewiesen.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kern="0" dirty="0"/>
              <a:t>Basis für konkrete Folgeprojekte.</a:t>
            </a:r>
          </a:p>
        </p:txBody>
      </p:sp>
    </p:spTree>
    <p:extLst>
      <p:ext uri="{BB962C8B-B14F-4D97-AF65-F5344CB8AC3E}">
        <p14:creationId xmlns:p14="http://schemas.microsoft.com/office/powerpoint/2010/main" val="369952906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Teambildung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Toni Herold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13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  <p:sp>
        <p:nvSpPr>
          <p:cNvPr id="9" name="Eingekerbter Richtungspfeil 8"/>
          <p:cNvSpPr/>
          <p:nvPr/>
        </p:nvSpPr>
        <p:spPr bwMode="auto">
          <a:xfrm>
            <a:off x="314324" y="1571625"/>
            <a:ext cx="2105025" cy="981075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Lars</a:t>
            </a:r>
            <a:endParaRPr lang="en-US" sz="1600" dirty="0">
              <a:latin typeface="Arial" charset="0"/>
            </a:endParaRPr>
          </a:p>
        </p:txBody>
      </p:sp>
      <p:sp>
        <p:nvSpPr>
          <p:cNvPr id="12" name="Eingekerbter Richtungspfeil 11"/>
          <p:cNvSpPr/>
          <p:nvPr/>
        </p:nvSpPr>
        <p:spPr bwMode="auto">
          <a:xfrm>
            <a:off x="2066923" y="2738434"/>
            <a:ext cx="2105025" cy="981075"/>
          </a:xfrm>
          <a:prstGeom prst="chevron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Franziska</a:t>
            </a:r>
            <a:endParaRPr lang="en-US" sz="1600" dirty="0">
              <a:latin typeface="Arial" charset="0"/>
            </a:endParaRPr>
          </a:p>
        </p:txBody>
      </p:sp>
      <p:sp>
        <p:nvSpPr>
          <p:cNvPr id="13" name="Eingekerbter Richtungspfeil 12"/>
          <p:cNvSpPr/>
          <p:nvPr/>
        </p:nvSpPr>
        <p:spPr bwMode="auto">
          <a:xfrm>
            <a:off x="2066924" y="3900484"/>
            <a:ext cx="2105025" cy="981075"/>
          </a:xfrm>
          <a:prstGeom prst="chevron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latin typeface="Arial" charset="0"/>
              </a:rPr>
              <a:t>Kommilitone</a:t>
            </a:r>
            <a:endParaRPr lang="en-US" sz="1200" dirty="0">
              <a:latin typeface="Arial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3814759" y="5053010"/>
            <a:ext cx="2105025" cy="981075"/>
          </a:xfrm>
          <a:prstGeom prst="chevro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Hagen</a:t>
            </a:r>
            <a:endParaRPr lang="en-US" sz="1600" dirty="0">
              <a:latin typeface="Arial" charset="0"/>
            </a:endParaRPr>
          </a:p>
        </p:txBody>
      </p:sp>
      <p:sp>
        <p:nvSpPr>
          <p:cNvPr id="17" name="Eingekerbter Richtungspfeil 16"/>
          <p:cNvSpPr/>
          <p:nvPr/>
        </p:nvSpPr>
        <p:spPr bwMode="auto">
          <a:xfrm>
            <a:off x="2066923" y="1571620"/>
            <a:ext cx="2105025" cy="981075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Lars</a:t>
            </a:r>
            <a:endParaRPr lang="en-US" sz="1600" dirty="0">
              <a:latin typeface="Arial" charset="0"/>
            </a:endParaRPr>
          </a:p>
        </p:txBody>
      </p:sp>
      <p:sp>
        <p:nvSpPr>
          <p:cNvPr id="18" name="Eingekerbter Richtungspfeil 17"/>
          <p:cNvSpPr/>
          <p:nvPr/>
        </p:nvSpPr>
        <p:spPr bwMode="auto">
          <a:xfrm>
            <a:off x="3814758" y="2728914"/>
            <a:ext cx="2105025" cy="981075"/>
          </a:xfrm>
          <a:prstGeom prst="chevron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Franziska</a:t>
            </a:r>
            <a:endParaRPr lang="en-US" sz="1600" dirty="0">
              <a:latin typeface="Arial" charset="0"/>
            </a:endParaRPr>
          </a:p>
        </p:txBody>
      </p:sp>
      <p:sp>
        <p:nvSpPr>
          <p:cNvPr id="20" name="Eingekerbter Richtungspfeil 19"/>
          <p:cNvSpPr/>
          <p:nvPr/>
        </p:nvSpPr>
        <p:spPr bwMode="auto">
          <a:xfrm>
            <a:off x="3814759" y="1562103"/>
            <a:ext cx="2105025" cy="981075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Lars</a:t>
            </a:r>
            <a:endParaRPr lang="en-US" sz="1600" dirty="0">
              <a:latin typeface="Arial" charset="0"/>
            </a:endParaRPr>
          </a:p>
        </p:txBody>
      </p:sp>
      <p:sp>
        <p:nvSpPr>
          <p:cNvPr id="21" name="Eingekerbter Richtungspfeil 20"/>
          <p:cNvSpPr/>
          <p:nvPr/>
        </p:nvSpPr>
        <p:spPr bwMode="auto">
          <a:xfrm>
            <a:off x="6515100" y="5053010"/>
            <a:ext cx="2105025" cy="981075"/>
          </a:xfrm>
          <a:prstGeom prst="chevro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Hagen</a:t>
            </a:r>
            <a:endParaRPr lang="en-US" sz="1600" dirty="0">
              <a:latin typeface="Arial" charset="0"/>
            </a:endParaRPr>
          </a:p>
        </p:txBody>
      </p:sp>
      <p:sp>
        <p:nvSpPr>
          <p:cNvPr id="22" name="Eingekerbter Richtungspfeil 21"/>
          <p:cNvSpPr/>
          <p:nvPr/>
        </p:nvSpPr>
        <p:spPr bwMode="auto">
          <a:xfrm>
            <a:off x="6515100" y="2738436"/>
            <a:ext cx="2105025" cy="981075"/>
          </a:xfrm>
          <a:prstGeom prst="chevron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Franziska</a:t>
            </a:r>
            <a:endParaRPr lang="en-US" sz="1600" dirty="0">
              <a:latin typeface="Arial" charset="0"/>
            </a:endParaRPr>
          </a:p>
        </p:txBody>
      </p:sp>
      <p:sp>
        <p:nvSpPr>
          <p:cNvPr id="23" name="Eingekerbter Richtungspfeil 22"/>
          <p:cNvSpPr/>
          <p:nvPr/>
        </p:nvSpPr>
        <p:spPr bwMode="auto">
          <a:xfrm>
            <a:off x="6515099" y="3900485"/>
            <a:ext cx="2105025" cy="981075"/>
          </a:xfrm>
          <a:prstGeom prst="chevron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Toni</a:t>
            </a:r>
            <a:endParaRPr lang="en-US" sz="1600" dirty="0">
              <a:latin typeface="Arial" charset="0"/>
            </a:endParaRPr>
          </a:p>
        </p:txBody>
      </p:sp>
      <p:sp>
        <p:nvSpPr>
          <p:cNvPr id="24" name="Eingekerbter Richtungspfeil 23"/>
          <p:cNvSpPr/>
          <p:nvPr/>
        </p:nvSpPr>
        <p:spPr bwMode="auto">
          <a:xfrm>
            <a:off x="6515100" y="1576387"/>
            <a:ext cx="2105025" cy="981075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Lars</a:t>
            </a:r>
            <a:endParaRPr lang="en-US" sz="1600" dirty="0">
              <a:latin typeface="Arial" charset="0"/>
            </a:endParaRPr>
          </a:p>
        </p:txBody>
      </p:sp>
      <p:sp>
        <p:nvSpPr>
          <p:cNvPr id="25" name="Pfeil nach oben und unten 24"/>
          <p:cNvSpPr/>
          <p:nvPr/>
        </p:nvSpPr>
        <p:spPr bwMode="auto">
          <a:xfrm>
            <a:off x="5953125" y="1576387"/>
            <a:ext cx="542925" cy="4457698"/>
          </a:xfrm>
          <a:prstGeom prst="up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wordArt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100" b="1" dirty="0">
                <a:latin typeface="Arial" charset="0"/>
              </a:rPr>
              <a:t>Tag des Projektstarts</a:t>
            </a:r>
            <a:endParaRPr lang="en-US" sz="11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25649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Toni Herold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14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1AEC91-C955-4F6F-90B2-7EA72138BC44}"/>
              </a:ext>
            </a:extLst>
          </p:cNvPr>
          <p:cNvSpPr txBox="1"/>
          <p:nvPr/>
        </p:nvSpPr>
        <p:spPr>
          <a:xfrm>
            <a:off x="2346136" y="1450652"/>
            <a:ext cx="241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Lars Meise</a:t>
            </a:r>
          </a:p>
          <a:p>
            <a:r>
              <a:rPr lang="de-DE" sz="1600" dirty="0"/>
              <a:t>&gt; Maschinenbau</a:t>
            </a:r>
          </a:p>
          <a:p>
            <a:r>
              <a:rPr lang="de-DE" sz="1600" dirty="0"/>
              <a:t>&gt;&gt; Projektleiter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10386" r="6769" b="8555"/>
          <a:stretch/>
        </p:blipFill>
        <p:spPr>
          <a:xfrm>
            <a:off x="844546" y="1442526"/>
            <a:ext cx="1501589" cy="18770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r="11570"/>
          <a:stretch/>
        </p:blipFill>
        <p:spPr bwMode="auto">
          <a:xfrm>
            <a:off x="6743062" y="1450653"/>
            <a:ext cx="1508128" cy="1869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57"/>
          <a:stretch/>
        </p:blipFill>
        <p:spPr>
          <a:xfrm>
            <a:off x="6739251" y="4229096"/>
            <a:ext cx="1501589" cy="186942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2" t="-1" r="17695" b="2888"/>
          <a:stretch/>
        </p:blipFill>
        <p:spPr bwMode="auto">
          <a:xfrm>
            <a:off x="828198" y="4229095"/>
            <a:ext cx="1517937" cy="1869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31AEC91-C955-4F6F-90B2-7EA72138BC44}"/>
              </a:ext>
            </a:extLst>
          </p:cNvPr>
          <p:cNvSpPr txBox="1"/>
          <p:nvPr/>
        </p:nvSpPr>
        <p:spPr>
          <a:xfrm>
            <a:off x="4322887" y="5267521"/>
            <a:ext cx="2416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Hagen Meyer</a:t>
            </a:r>
          </a:p>
          <a:p>
            <a:pPr algn="r"/>
            <a:r>
              <a:rPr lang="de-DE" sz="1600" dirty="0"/>
              <a:t>&gt; Angewandte Informatik</a:t>
            </a:r>
          </a:p>
          <a:p>
            <a:pPr algn="r"/>
            <a:r>
              <a:rPr lang="de-DE" sz="1600" dirty="0"/>
              <a:t>&gt;&gt; Administrator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31AEC91-C955-4F6F-90B2-7EA72138BC44}"/>
              </a:ext>
            </a:extLst>
          </p:cNvPr>
          <p:cNvSpPr txBox="1"/>
          <p:nvPr/>
        </p:nvSpPr>
        <p:spPr>
          <a:xfrm>
            <a:off x="4491989" y="2489080"/>
            <a:ext cx="224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Franziska Wilhelm</a:t>
            </a:r>
          </a:p>
          <a:p>
            <a:pPr algn="r"/>
            <a:r>
              <a:rPr lang="de-DE" sz="1600" dirty="0"/>
              <a:t>&gt; Digitale Medien</a:t>
            </a:r>
          </a:p>
          <a:p>
            <a:pPr algn="r"/>
            <a:r>
              <a:rPr lang="de-DE" sz="1600" dirty="0"/>
              <a:t>&gt;&gt; Projektmitarbeiterin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1AEC91-C955-4F6F-90B2-7EA72138BC44}"/>
              </a:ext>
            </a:extLst>
          </p:cNvPr>
          <p:cNvSpPr txBox="1"/>
          <p:nvPr/>
        </p:nvSpPr>
        <p:spPr>
          <a:xfrm>
            <a:off x="2346135" y="4229096"/>
            <a:ext cx="317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Toni Herold</a:t>
            </a:r>
          </a:p>
          <a:p>
            <a:r>
              <a:rPr lang="de-DE" sz="1600" dirty="0"/>
              <a:t>&gt; Elektro- und Informationstechnik</a:t>
            </a:r>
          </a:p>
          <a:p>
            <a:r>
              <a:rPr lang="de-DE" sz="1600" dirty="0"/>
              <a:t>&gt;&gt; Projektmitarbeiter</a:t>
            </a:r>
          </a:p>
        </p:txBody>
      </p:sp>
      <p:sp>
        <p:nvSpPr>
          <p:cNvPr id="3" name="Pfeil nach oben und unten 2"/>
          <p:cNvSpPr/>
          <p:nvPr/>
        </p:nvSpPr>
        <p:spPr bwMode="auto">
          <a:xfrm>
            <a:off x="1369844" y="3400409"/>
            <a:ext cx="434641" cy="761995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7" name="Pfeil nach links und rechts 6"/>
          <p:cNvSpPr/>
          <p:nvPr/>
        </p:nvSpPr>
        <p:spPr bwMode="auto">
          <a:xfrm>
            <a:off x="2933700" y="3562332"/>
            <a:ext cx="3114675" cy="438150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18" name="Pfeil nach oben und unten 17"/>
          <p:cNvSpPr/>
          <p:nvPr/>
        </p:nvSpPr>
        <p:spPr bwMode="auto">
          <a:xfrm>
            <a:off x="7272724" y="3400408"/>
            <a:ext cx="434641" cy="761995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34160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der Zusammenarbeit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Franziska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15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7654BDA-6B53-4AF6-8E7A-9A3DD9DF520D}"/>
              </a:ext>
            </a:extLst>
          </p:cNvPr>
          <p:cNvSpPr txBox="1"/>
          <p:nvPr/>
        </p:nvSpPr>
        <p:spPr>
          <a:xfrm>
            <a:off x="457279" y="1679805"/>
            <a:ext cx="8299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lang="de-D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Teams </a:t>
            </a:r>
            <a:r>
              <a:rPr lang="de-D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born</a:t>
            </a:r>
            <a:r>
              <a:rPr lang="de-D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D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de-DE" sz="2000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Das Projektteam konnte aufgrund der gelungenen Zusammenarbeit im Rahmen der Möglichkeiten gute Ergebnisse erzielen. Die Zusammenarbeit zeichnete sich aus durch:</a:t>
            </a: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Hohe Professionalität aller Teammitglieder im Umgang miteinander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Konsens in der Verteilung und Erledigung der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Bereitschaft zur Zusammenarbeit und zur gegenseitigen Hilfe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Gelungene Kommunikation und offene Aussprachen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Rücksichtnahme untereinander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7262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der 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Franziska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16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49EE96-C096-4BFC-8EEB-AE78DE3F8F7E}"/>
              </a:ext>
            </a:extLst>
          </p:cNvPr>
          <p:cNvSpPr txBox="1"/>
          <p:nvPr/>
        </p:nvSpPr>
        <p:spPr>
          <a:xfrm>
            <a:off x="457279" y="1238082"/>
            <a:ext cx="81415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Die Kommunikation im Projekt wurde durch folgende Besonderheiten stark beeinflusst:</a:t>
            </a: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Räumliche Distanz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Unterschiedliche Erfahrungswerte </a:t>
            </a: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Darstellung und Bewertung der aufgetretenen Probleme bzgl. Teamarbeit und Kommunikation; Lösung dieser Probleme</a:t>
            </a:r>
          </a:p>
        </p:txBody>
      </p:sp>
    </p:spTree>
    <p:extLst>
      <p:ext uri="{BB962C8B-B14F-4D97-AF65-F5344CB8AC3E}">
        <p14:creationId xmlns:p14="http://schemas.microsoft.com/office/powerpoint/2010/main" val="1638867762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der Zusammenarbeit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Lars Meise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17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238082"/>
            <a:ext cx="7730067" cy="48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57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3626" y="6550025"/>
            <a:ext cx="4734154" cy="307975"/>
          </a:xfrm>
        </p:spPr>
        <p:txBody>
          <a:bodyPr/>
          <a:lstStyle/>
          <a:p>
            <a:r>
              <a:rPr lang="de-DE" dirty="0"/>
              <a:t>Lars, Hagen, Toni, Franzi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18</a:t>
            </a:fld>
            <a:r>
              <a:rPr lang="de-DE" dirty="0"/>
              <a:t> (von 18)</a:t>
            </a:r>
          </a:p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C955FC-7918-4C1C-8DA5-0123E39EFAC9}"/>
              </a:ext>
            </a:extLst>
          </p:cNvPr>
          <p:cNvSpPr/>
          <p:nvPr/>
        </p:nvSpPr>
        <p:spPr>
          <a:xfrm>
            <a:off x="457279" y="1323934"/>
            <a:ext cx="82310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Angewandte Informatik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Projekt war extrem spannend und lehrreich, wobei sich die räumliche Distanz auf Grund des Umfanges und der interdisziplinären Anforderungen als große Hürde herausstellte.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Digitale Medien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Projekt war für mich eine komplett neue, sehr lohnenswerte und lehrreiche Erfahrung, wenn auch zeitweise aufgrund des großen zusätzlichen Arbeitsaufwandes sehr anstrengend. 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Elektro- und Informationstechnik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Gesamtaufwand wurde zu Beginn unterschätzt, aus den dadurch entstandenen Herausforderungen wurden jedoch äußerst wertvolle Erfahrungen gezogen.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Maschinenbau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Die fachübergreifenden Anforderungen aus den Bereichen Mechanik, Elektronik und Informatik in ein Projekt zu integrieren war 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mich sehr lehrreich und spannend.</a:t>
            </a:r>
          </a:p>
        </p:txBody>
      </p:sp>
    </p:spTree>
    <p:extLst>
      <p:ext uri="{BB962C8B-B14F-4D97-AF65-F5344CB8AC3E}">
        <p14:creationId xmlns:p14="http://schemas.microsoft.com/office/powerpoint/2010/main" val="366498465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288D5-4B3A-4BF3-B546-F8D3DC5D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Projektes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20836-3B2E-4F03-B3FC-4FE39A3E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53E91-0052-4F75-AA10-CFC808E4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Hagen Meyer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C23E6-D158-4F2D-9AC1-4AE8DB8D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2</a:t>
            </a:fld>
            <a:r>
              <a:rPr lang="de-DE" dirty="0"/>
              <a:t> (von 18)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051CDB-85F6-40DD-83AB-29361D1B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80" y="1238082"/>
            <a:ext cx="8231029" cy="4888082"/>
          </a:xfrm>
        </p:spPr>
        <p:txBody>
          <a:bodyPr/>
          <a:lstStyle/>
          <a:p>
            <a:r>
              <a:rPr lang="de-DE" sz="2000" dirty="0"/>
              <a:t>Konzept einer autonomen Drohne, die zu Analysezwecken in einer abgeschirmten, radioaktiv belasteten Umgebung eines Teilchenbeschleunigers eingesetzt werden kann.</a:t>
            </a:r>
          </a:p>
          <a:p>
            <a:r>
              <a:rPr lang="de-DE" sz="2000" dirty="0"/>
              <a:t>Kostengünstige Realisierung eines Prototypen als Beleg der Umsetzbarkeit. </a:t>
            </a:r>
          </a:p>
          <a:p>
            <a:r>
              <a:rPr lang="de-DE" sz="2000" dirty="0"/>
              <a:t>Erster Pilotkunde ist GSI </a:t>
            </a:r>
            <a:r>
              <a:rPr lang="de-DE" sz="2000" dirty="0" err="1"/>
              <a:t>Helmholtzzentrum</a:t>
            </a:r>
            <a:r>
              <a:rPr lang="de-DE" sz="2000" dirty="0"/>
              <a:t> für Schwerionenforschung in Darmstadt.</a:t>
            </a:r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38FDEA-E730-49BF-8F0A-C5BE96317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25" y="3790407"/>
            <a:ext cx="4851337" cy="22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323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Maschinenbauliche Ausführung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Lars Meise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3</a:t>
            </a:fld>
            <a:r>
              <a:rPr lang="de-DE" dirty="0"/>
              <a:t> (von 18)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1AEC91-C955-4F6F-90B2-7EA72138BC44}"/>
              </a:ext>
            </a:extLst>
          </p:cNvPr>
          <p:cNvSpPr txBox="1"/>
          <p:nvPr/>
        </p:nvSpPr>
        <p:spPr>
          <a:xfrm>
            <a:off x="4572794" y="2020128"/>
            <a:ext cx="41155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Konzept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Kinematische Betrachtungen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Elektrotechnische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Dynamik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FEM – Berechnung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Werkstoffanalyse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Fertigung und Montage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50AEAC-C0C4-488D-BE54-F0143F63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" y="2185634"/>
            <a:ext cx="4335507" cy="24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7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Elektrotechnische Ausführung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Toni Herold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4</a:t>
            </a:fld>
            <a:r>
              <a:rPr lang="de-DE" dirty="0"/>
              <a:t> (von 18)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1AEC91-C955-4F6F-90B2-7EA72138BC44}"/>
              </a:ext>
            </a:extLst>
          </p:cNvPr>
          <p:cNvSpPr txBox="1"/>
          <p:nvPr/>
        </p:nvSpPr>
        <p:spPr>
          <a:xfrm>
            <a:off x="266801" y="1322895"/>
            <a:ext cx="4867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Schulterschluss Maschinenbau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Komponentenauswahl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Simulation mit </a:t>
            </a:r>
            <a:r>
              <a:rPr lang="de-DE" sz="2400" dirty="0" err="1"/>
              <a:t>eCalc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Bauteile verbinden - Anleitung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92" y="2892555"/>
            <a:ext cx="5284410" cy="3365370"/>
          </a:xfrm>
          <a:prstGeom prst="rect">
            <a:avLst/>
          </a:prstGeom>
        </p:spPr>
      </p:pic>
      <p:pic>
        <p:nvPicPr>
          <p:cNvPr id="1026" name="Picture 2" descr="D:\@Privat\Studium\Projektarbeit\Hardware\269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67" y="1296783"/>
            <a:ext cx="2033294" cy="148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@Privat\Studium\Projektarbeit\Hardware\ES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16187" r="14210" b="10246"/>
          <a:stretch/>
        </p:blipFill>
        <p:spPr bwMode="auto">
          <a:xfrm>
            <a:off x="85725" y="4669959"/>
            <a:ext cx="16573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012928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Schnittstellendesigntechnische Ausführung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sz="1600" dirty="0"/>
          </a:p>
          <a:p>
            <a:pPr>
              <a:buFontTx/>
              <a:buChar char="-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Entwurf eines Projekt-Logos angelehnt an Pilotkunden </a:t>
            </a:r>
          </a:p>
          <a:p>
            <a:pPr marL="0" indent="0">
              <a:buNone/>
            </a:pPr>
            <a:r>
              <a:rPr lang="de-DE" sz="2000" dirty="0"/>
              <a:t>      und Gestaltungsregeln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Design einer benutzerfreundlichen, intuitiv bedienbaren Weboberfläche zur Bedienung einzelner Funktionen der Drohne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Franziska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5</a:t>
            </a:fld>
            <a:r>
              <a:rPr lang="de-DE" dirty="0"/>
              <a:t> (von 18)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B7CF58A-5165-4E0B-924E-3F1EA4864F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1325881"/>
            <a:ext cx="2238325" cy="12590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368CC96-F773-4A2F-B1A0-FEE57291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8" y="3355584"/>
            <a:ext cx="7312451" cy="29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8170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Informationstechnische Ausführung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Hagen Meyer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6</a:t>
            </a:fld>
            <a:r>
              <a:rPr lang="de-DE" dirty="0"/>
              <a:t> (von 18)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AA6902D-7C46-4CF1-90F6-C588B83E907B}"/>
              </a:ext>
            </a:extLst>
          </p:cNvPr>
          <p:cNvSpPr txBox="1">
            <a:spLocks/>
          </p:cNvSpPr>
          <p:nvPr/>
        </p:nvSpPr>
        <p:spPr bwMode="auto">
          <a:xfrm>
            <a:off x="609680" y="1390482"/>
            <a:ext cx="8231029" cy="488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de-DE" sz="2000" kern="0" dirty="0"/>
              <a:t>Objektorientierte Softwareentwicklung, Test Driven Development</a:t>
            </a:r>
          </a:p>
          <a:p>
            <a:r>
              <a:rPr lang="de-DE" sz="2000" kern="0" dirty="0" err="1"/>
              <a:t>TypeScript</a:t>
            </a:r>
            <a:r>
              <a:rPr lang="de-DE" sz="2000" kern="0" dirty="0"/>
              <a:t>, </a:t>
            </a:r>
            <a:r>
              <a:rPr lang="de-DE" sz="2000" kern="0" dirty="0" err="1"/>
              <a:t>VueJS</a:t>
            </a:r>
            <a:r>
              <a:rPr lang="de-DE" sz="2000" kern="0" dirty="0"/>
              <a:t>, </a:t>
            </a:r>
            <a:r>
              <a:rPr lang="de-DE" sz="2000" kern="0" dirty="0" err="1"/>
              <a:t>SocketIO</a:t>
            </a:r>
            <a:r>
              <a:rPr lang="de-DE" sz="2000" kern="0" dirty="0"/>
              <a:t>, Python, </a:t>
            </a:r>
            <a:r>
              <a:rPr lang="de-DE" sz="2000" kern="0" dirty="0" err="1"/>
              <a:t>OpenCV</a:t>
            </a:r>
            <a:endParaRPr lang="de-DE" sz="2000" kern="0" dirty="0"/>
          </a:p>
          <a:p>
            <a:r>
              <a:rPr lang="de-DE" sz="2000" kern="0" dirty="0"/>
              <a:t>Bildverarbeitung: Umgesetzt wurde das Bedienkonzept als Webanwendung und die manuellen wie auch autonomen Steuerung.</a:t>
            </a:r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019CC57E-317B-4B33-AC5A-9A45CC7BF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65" y="3170973"/>
            <a:ext cx="5928093" cy="33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8439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Hagen Meyer / Lars Meise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7</a:t>
            </a:fld>
            <a:r>
              <a:rPr lang="de-DE" dirty="0"/>
              <a:t> (von 18)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2B5DE9-23D1-46C8-B317-83DEB8C7A72B}"/>
              </a:ext>
            </a:extLst>
          </p:cNvPr>
          <p:cNvSpPr txBox="1"/>
          <p:nvPr/>
        </p:nvSpPr>
        <p:spPr>
          <a:xfrm>
            <a:off x="3979041" y="5756832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Live-Demo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140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Ressource: 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Lars Meise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8</a:t>
            </a:fld>
            <a:r>
              <a:rPr lang="de-DE" dirty="0"/>
              <a:t> (von 18)</a:t>
            </a:r>
            <a:endParaRPr lang="de-DE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CFDC5383-D4ED-486E-888D-D3E534AA1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907496"/>
              </p:ext>
            </p:extLst>
          </p:nvPr>
        </p:nvGraphicFramePr>
        <p:xfrm>
          <a:off x="1551775" y="1749457"/>
          <a:ext cx="6042038" cy="386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42740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1A45-A842-46AF-B71D-F96FB30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Ressource: Finanzen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E24F0-BB81-44D9-ABC4-F25B33F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AF089-7B2F-496F-B8D0-D8C88D3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B9F-F975-453C-B190-F3D6573092CD}" type="datetime1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28FAA-96C7-4D8E-BBF8-E660CD6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Lars Meise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209F-6751-4A40-90C0-B65246D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60CE-34BA-4BF4-A771-91E227B0BBD8}" type="slidenum">
              <a:rPr lang="de-DE"/>
              <a:pPr/>
              <a:t>9</a:t>
            </a:fld>
            <a:r>
              <a:rPr lang="de-DE" dirty="0"/>
              <a:t> (von 18)</a:t>
            </a:r>
            <a:endParaRPr lang="de-DE" dirty="0"/>
          </a:p>
        </p:txBody>
      </p:sp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369747"/>
              </p:ext>
            </p:extLst>
          </p:nvPr>
        </p:nvGraphicFramePr>
        <p:xfrm>
          <a:off x="1256682" y="1762829"/>
          <a:ext cx="6320985" cy="379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691693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5_gsi-master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ere Prä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5_gsi-master</Template>
  <TotalTime>0</TotalTime>
  <Words>651</Words>
  <Application>Microsoft Office PowerPoint</Application>
  <PresentationFormat>Benutzerdefiniert</PresentationFormat>
  <Paragraphs>191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Times</vt:lpstr>
      <vt:lpstr>5_gsi-master</vt:lpstr>
      <vt:lpstr>PowerPoint-Präsentation</vt:lpstr>
      <vt:lpstr>Ziel des Projektes</vt:lpstr>
      <vt:lpstr>Maschinenbauliche Ausführung</vt:lpstr>
      <vt:lpstr>Elektrotechnische Ausführung</vt:lpstr>
      <vt:lpstr>Schnittstellendesigntechnische Ausführung</vt:lpstr>
      <vt:lpstr>Informationstechnische Ausführung</vt:lpstr>
      <vt:lpstr>Präsentation der Lösung</vt:lpstr>
      <vt:lpstr>Ressource: Zeit</vt:lpstr>
      <vt:lpstr>Ressource: Finanzen</vt:lpstr>
      <vt:lpstr>Tests</vt:lpstr>
      <vt:lpstr>Risikomanagement</vt:lpstr>
      <vt:lpstr>Projektstatus, Nutzen und Aussicht</vt:lpstr>
      <vt:lpstr>Teambildung</vt:lpstr>
      <vt:lpstr>Rollenverteilung</vt:lpstr>
      <vt:lpstr>Bewertung der Zusammenarbeit</vt:lpstr>
      <vt:lpstr>Bewertung der Kommunikation</vt:lpstr>
      <vt:lpstr>Bewertung der Zusammenarbeit</vt:lpstr>
      <vt:lpstr>Fazit</vt:lpstr>
    </vt:vector>
  </TitlesOfParts>
  <Company>GSI Helmholzzentrum für Schwerionenforschung 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Will, Christina</dc:creator>
  <cp:lastModifiedBy>Meise, Lars</cp:lastModifiedBy>
  <cp:revision>118</cp:revision>
  <dcterms:created xsi:type="dcterms:W3CDTF">2014-09-16T08:05:34Z</dcterms:created>
  <dcterms:modified xsi:type="dcterms:W3CDTF">2018-07-13T05:09:15Z</dcterms:modified>
</cp:coreProperties>
</file>