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55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hwtjgBbthgtBLvXNMjm8oTMLWh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Vorstellung: Lars, Andreas, Tobias, Marius</a:t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81cc0987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481cc0987d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81cc098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481cc0987d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81cc0987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481cc0987d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81cc098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481cc0987d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81cc098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481cc0987d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94006ef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494006ef98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886f135a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4886f135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4886f135a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886f135a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4886f135a4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886f135a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4886f135a4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9a913e1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49a913e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Erläuterung der Projektziele und Erklärung Massenspektrometer und Einsatz des Produktes</a:t>
            </a:r>
            <a:endParaRPr/>
          </a:p>
        </p:txBody>
      </p:sp>
      <p:sp>
        <p:nvSpPr>
          <p:cNvPr id="110" name="Google Shape;110;g249a913e14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9a913e14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49a913e1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49a913e149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Erläuterung der Projektziele und Erklärung Massenspektrometer und Einsatz des Produktes</a:t>
            </a:r>
            <a:endParaRPr/>
          </a:p>
        </p:txBody>
      </p:sp>
      <p:sp>
        <p:nvSpPr>
          <p:cNvPr id="123" name="Google Shape;12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81cc0987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481cc0987d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81cc0987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481cc0987d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81cc0987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481cc0987d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457280" y="1238082"/>
            <a:ext cx="8231029" cy="488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 rot="5400000">
            <a:off x="2309813" y="-252331"/>
            <a:ext cx="4525963" cy="823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 rot="5400000">
            <a:off x="4733667" y="2171524"/>
            <a:ext cx="5851525" cy="2057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 rot="5400000">
            <a:off x="541940" y="189980"/>
            <a:ext cx="5851525" cy="6020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ctrTitle"/>
          </p:nvPr>
        </p:nvSpPr>
        <p:spPr>
          <a:xfrm>
            <a:off x="685919" y="1828800"/>
            <a:ext cx="77737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subTitle"/>
          </p:nvPr>
        </p:nvSpPr>
        <p:spPr>
          <a:xfrm>
            <a:off x="1143198" y="3886200"/>
            <a:ext cx="678297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685919" y="6248400"/>
            <a:ext cx="190533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3124743" y="6248400"/>
            <a:ext cx="2896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6554338" y="6248400"/>
            <a:ext cx="22863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722438" y="4406902"/>
            <a:ext cx="777375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722438" y="2906713"/>
            <a:ext cx="77737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473467" y="-1"/>
            <a:ext cx="8231029" cy="1165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457280" y="1278542"/>
            <a:ext cx="4039301" cy="4847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4649007" y="1278542"/>
            <a:ext cx="4039301" cy="4847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457280" y="7602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457280" y="1535113"/>
            <a:ext cx="40408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457280" y="2174875"/>
            <a:ext cx="404088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4645833" y="1535113"/>
            <a:ext cx="404247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4" type="body"/>
          </p:nvPr>
        </p:nvSpPr>
        <p:spPr>
          <a:xfrm>
            <a:off x="4645833" y="2174875"/>
            <a:ext cx="404247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Beschriftung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type="title"/>
          </p:nvPr>
        </p:nvSpPr>
        <p:spPr>
          <a:xfrm>
            <a:off x="457280" y="273050"/>
            <a:ext cx="300883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3575671" y="273052"/>
            <a:ext cx="5112638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65" name="Google Shape;65;p27"/>
          <p:cNvSpPr txBox="1"/>
          <p:nvPr>
            <p:ph idx="2" type="body"/>
          </p:nvPr>
        </p:nvSpPr>
        <p:spPr>
          <a:xfrm>
            <a:off x="457280" y="1435102"/>
            <a:ext cx="300883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66" name="Google Shape;66;p27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Beschriftung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>
            <a:off x="1792599" y="4800600"/>
            <a:ext cx="548735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/>
          <p:nvPr>
            <p:ph idx="2" type="pic"/>
          </p:nvPr>
        </p:nvSpPr>
        <p:spPr>
          <a:xfrm>
            <a:off x="1792599" y="612775"/>
            <a:ext cx="54873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1792599" y="5367338"/>
            <a:ext cx="548735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SI-logo.jpg                                                   00008A6CMac HD3                        B5814388:"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59430" y="6324602"/>
            <a:ext cx="914559" cy="290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9"/>
          <p:cNvCxnSpPr/>
          <p:nvPr/>
        </p:nvCxnSpPr>
        <p:spPr>
          <a:xfrm rot="10800000">
            <a:off x="0" y="6553200"/>
            <a:ext cx="75451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19"/>
          <p:cNvCxnSpPr/>
          <p:nvPr/>
        </p:nvCxnSpPr>
        <p:spPr>
          <a:xfrm>
            <a:off x="8612095" y="6553200"/>
            <a:ext cx="53349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 kopf7.jpg                                                      0000978BMac HD3                        B5814388:" id="13" name="Google Shape;1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5588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9"/>
          <p:cNvSpPr txBox="1"/>
          <p:nvPr>
            <p:ph type="title"/>
          </p:nvPr>
        </p:nvSpPr>
        <p:spPr>
          <a:xfrm>
            <a:off x="457280" y="23786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457280" y="1600202"/>
            <a:ext cx="823102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32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pfeiffer-vacuum.com/" TargetMode="External"/><Relationship Id="rId4" Type="http://schemas.openxmlformats.org/officeDocument/2006/relationships/hyperlink" Target="https://imgflip.com/memegenerator/Success-Kid" TargetMode="External"/><Relationship Id="rId5" Type="http://schemas.openxmlformats.org/officeDocument/2006/relationships/hyperlink" Target="https://www.gsi.de/work/beschleunigerbetrieb/beschleuniger/unilac/unilac/poststripp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34658" y="1738742"/>
            <a:ext cx="9010930" cy="13447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</a:pPr>
            <a:r>
              <a:rPr b="0" i="0" lang="de-DE" sz="6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GSI - Restgasanalyse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447104" y="4022630"/>
            <a:ext cx="4159184" cy="147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Präsentation -</a:t>
            </a:r>
            <a:endParaRPr/>
          </a:p>
        </p:txBody>
      </p:sp>
      <p:sp>
        <p:nvSpPr>
          <p:cNvPr id="94" name="Google Shape;94;p1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95" name="Google Shape;95;p1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Lars, Marius, Tobias, Andreas</a:t>
            </a:r>
            <a:endParaRPr/>
          </a:p>
        </p:txBody>
      </p: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81cc0987d_0_117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Systemarchitektur</a:t>
            </a:r>
            <a:endParaRPr/>
          </a:p>
        </p:txBody>
      </p:sp>
      <p:sp>
        <p:nvSpPr>
          <p:cNvPr id="192" name="Google Shape;192;g2481cc0987d_0_117"/>
          <p:cNvSpPr txBox="1"/>
          <p:nvPr>
            <p:ph idx="1" type="body"/>
          </p:nvPr>
        </p:nvSpPr>
        <p:spPr>
          <a:xfrm>
            <a:off x="457250" y="2602600"/>
            <a:ext cx="8231100" cy="3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Moderne Programmiersprache mit einer </a:t>
            </a:r>
            <a:r>
              <a:rPr lang="de-DE" sz="2400"/>
              <a:t>riesigen</a:t>
            </a:r>
            <a:r>
              <a:rPr lang="de-DE" sz="2400"/>
              <a:t> Community</a:t>
            </a:r>
            <a:br>
              <a:rPr lang="de-DE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Implementierung des Clients zur Steuerung von Messungen und das Schreiben der Messdaten in die Datenbank 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de-DE" sz="2400"/>
              <a:t>Github Sterne</a:t>
            </a:r>
            <a:r>
              <a:rPr lang="de-DE" sz="2400"/>
              <a:t>: 53,2k</a:t>
            </a:r>
            <a:br>
              <a:rPr lang="de-DE" sz="2400"/>
            </a:br>
            <a:r>
              <a:rPr i="1" lang="de-DE" sz="2400"/>
              <a:t>Github Contributors: 2300</a:t>
            </a:r>
            <a:endParaRPr i="1" sz="2400"/>
          </a:p>
        </p:txBody>
      </p:sp>
      <p:sp>
        <p:nvSpPr>
          <p:cNvPr id="193" name="Google Shape;193;g2481cc0987d_0_117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194" name="Google Shape;194;g2481cc0987d_0_117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Andreas Junemann</a:t>
            </a:r>
            <a:endParaRPr/>
          </a:p>
        </p:txBody>
      </p:sp>
      <p:sp>
        <p:nvSpPr>
          <p:cNvPr id="195" name="Google Shape;195;g2481cc0987d_0_117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pic>
        <p:nvPicPr>
          <p:cNvPr id="196" name="Google Shape;196;g2481cc0987d_0_117"/>
          <p:cNvPicPr preferRelativeResize="0"/>
          <p:nvPr/>
        </p:nvPicPr>
        <p:blipFill rotWithShape="1">
          <a:blip r:embed="rId3">
            <a:alphaModFix/>
          </a:blip>
          <a:srcRect b="-12508" l="1040" r="-1039" t="19093"/>
          <a:stretch/>
        </p:blipFill>
        <p:spPr>
          <a:xfrm>
            <a:off x="224950" y="1421850"/>
            <a:ext cx="3106274" cy="13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81cc0987d_0_65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Systemarchitektur</a:t>
            </a:r>
            <a:endParaRPr/>
          </a:p>
        </p:txBody>
      </p:sp>
      <p:sp>
        <p:nvSpPr>
          <p:cNvPr id="202" name="Google Shape;202;g2481cc0987d_0_65"/>
          <p:cNvSpPr txBox="1"/>
          <p:nvPr>
            <p:ph idx="1" type="body"/>
          </p:nvPr>
        </p:nvSpPr>
        <p:spPr>
          <a:xfrm>
            <a:off x="457280" y="1238082"/>
            <a:ext cx="82311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03" name="Google Shape;203;g2481cc0987d_0_65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204" name="Google Shape;204;g2481cc0987d_0_65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Andreas Junemann</a:t>
            </a:r>
            <a:endParaRPr/>
          </a:p>
        </p:txBody>
      </p:sp>
      <p:sp>
        <p:nvSpPr>
          <p:cNvPr id="205" name="Google Shape;205;g2481cc0987d_0_65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pic>
        <p:nvPicPr>
          <p:cNvPr id="206" name="Google Shape;206;g2481cc0987d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25" y="2167413"/>
            <a:ext cx="7866075" cy="302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81cc0987d_0_46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Softwarearchitektur</a:t>
            </a:r>
            <a:endParaRPr/>
          </a:p>
        </p:txBody>
      </p:sp>
      <p:sp>
        <p:nvSpPr>
          <p:cNvPr id="212" name="Google Shape;212;g2481cc0987d_0_46"/>
          <p:cNvSpPr txBox="1"/>
          <p:nvPr>
            <p:ph idx="1" type="body"/>
          </p:nvPr>
        </p:nvSpPr>
        <p:spPr>
          <a:xfrm>
            <a:off x="457280" y="1238082"/>
            <a:ext cx="82311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de-DE" sz="2400"/>
              <a:t>Anforderungen des Clients:</a:t>
            </a:r>
            <a:br>
              <a:rPr lang="de-DE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Bereitstellung eines dedizierten Kommunikationskanal für Grafana für Messstart &amp; Messstopp</a:t>
            </a:r>
            <a:br>
              <a:rPr lang="de-DE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Interaktion mit Massenspektrometer über HTTP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Speicherung von </a:t>
            </a:r>
            <a:r>
              <a:rPr lang="de-DE" sz="2400"/>
              <a:t>akquirierten Messdaten in die Datenbank</a:t>
            </a:r>
            <a:br>
              <a:rPr lang="de-DE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Fehlerbehandlung (Drucküberwachung, Abbruch der Messung im Fehlerfall)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13" name="Google Shape;213;g2481cc0987d_0_46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214" name="Google Shape;214;g2481cc0987d_0_46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Andreas Junemann</a:t>
            </a:r>
            <a:endParaRPr/>
          </a:p>
        </p:txBody>
      </p:sp>
      <p:sp>
        <p:nvSpPr>
          <p:cNvPr id="215" name="Google Shape;215;g2481cc0987d_0_46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81cc0987d_0_55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Softwarearchitektur</a:t>
            </a:r>
            <a:endParaRPr/>
          </a:p>
        </p:txBody>
      </p:sp>
      <p:sp>
        <p:nvSpPr>
          <p:cNvPr id="221" name="Google Shape;221;g2481cc0987d_0_55"/>
          <p:cNvSpPr txBox="1"/>
          <p:nvPr>
            <p:ph idx="1" type="body"/>
          </p:nvPr>
        </p:nvSpPr>
        <p:spPr>
          <a:xfrm>
            <a:off x="457280" y="1238082"/>
            <a:ext cx="82311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de-DE" sz="2400"/>
              <a:t>Implementierung </a:t>
            </a:r>
            <a:r>
              <a:rPr b="1" lang="de-DE" sz="2400"/>
              <a:t>des Clients:</a:t>
            </a:r>
            <a:br>
              <a:rPr lang="de-DE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Implementierung des Clients als </a:t>
            </a:r>
            <a:r>
              <a:rPr b="1" lang="de-DE" sz="2400"/>
              <a:t>HTTP Server</a:t>
            </a:r>
            <a:r>
              <a:rPr lang="de-DE" sz="2400"/>
              <a:t> mit folgenden Endpunkten: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22" name="Google Shape;222;g2481cc0987d_0_55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223" name="Google Shape;223;g2481cc0987d_0_55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Andreas Junemann</a:t>
            </a:r>
            <a:endParaRPr/>
          </a:p>
        </p:txBody>
      </p:sp>
      <p:sp>
        <p:nvSpPr>
          <p:cNvPr id="224" name="Google Shape;224;g2481cc0987d_0_55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pic>
        <p:nvPicPr>
          <p:cNvPr id="225" name="Google Shape;225;g2481cc0987d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488" y="3218950"/>
            <a:ext cx="6582225" cy="17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Softwarearchitektur</a:t>
            </a:r>
            <a:endParaRPr/>
          </a:p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457280" y="1238082"/>
            <a:ext cx="8231029" cy="488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32" name="Google Shape;232;p4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233" name="Google Shape;233;p4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Andreas Junemann</a:t>
            </a:r>
            <a:endParaRPr/>
          </a:p>
        </p:txBody>
      </p:sp>
      <p:sp>
        <p:nvSpPr>
          <p:cNvPr id="234" name="Google Shape;234;p4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pic>
        <p:nvPicPr>
          <p:cNvPr id="235" name="Google Shape;23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600" y="1800350"/>
            <a:ext cx="7006000" cy="37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81cc0987d_0_20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Teststrategie</a:t>
            </a:r>
            <a:endParaRPr/>
          </a:p>
        </p:txBody>
      </p:sp>
      <p:sp>
        <p:nvSpPr>
          <p:cNvPr id="241" name="Google Shape;241;g2481cc0987d_0_20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242" name="Google Shape;242;g2481cc0987d_0_20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Andreas Junemann</a:t>
            </a:r>
            <a:endParaRPr/>
          </a:p>
        </p:txBody>
      </p:sp>
      <p:sp>
        <p:nvSpPr>
          <p:cNvPr id="243" name="Google Shape;243;g2481cc0987d_0_20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481cc0987d_0_20"/>
          <p:cNvSpPr txBox="1"/>
          <p:nvPr>
            <p:ph idx="1" type="body"/>
          </p:nvPr>
        </p:nvSpPr>
        <p:spPr>
          <a:xfrm>
            <a:off x="457280" y="1238082"/>
            <a:ext cx="82311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Modultests: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…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Integrationstests: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…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Benutzertests: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…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pic>
        <p:nvPicPr>
          <p:cNvPr id="245" name="Google Shape;245;g2481cc0987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75" y="1805025"/>
            <a:ext cx="7923413" cy="375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Testreport</a:t>
            </a:r>
            <a:endParaRPr/>
          </a:p>
        </p:txBody>
      </p:sp>
      <p:sp>
        <p:nvSpPr>
          <p:cNvPr id="251" name="Google Shape;251;p10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252" name="Google Shape;252;p10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Andreas Junemann</a:t>
            </a:r>
            <a:endParaRPr/>
          </a:p>
        </p:txBody>
      </p:sp>
      <p:sp>
        <p:nvSpPr>
          <p:cNvPr id="253" name="Google Shape;253;p10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10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562" y="1479500"/>
            <a:ext cx="7112450" cy="43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Datenmodell</a:t>
            </a:r>
            <a:endParaRPr/>
          </a:p>
        </p:txBody>
      </p:sp>
      <p:sp>
        <p:nvSpPr>
          <p:cNvPr id="260" name="Google Shape;260;p6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261" name="Google Shape;261;p6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Lars Meise</a:t>
            </a:r>
            <a:endParaRPr/>
          </a:p>
        </p:txBody>
      </p:sp>
      <p:sp>
        <p:nvSpPr>
          <p:cNvPr id="262" name="Google Shape;262;p6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pic>
        <p:nvPicPr>
          <p:cNvPr id="263" name="Google Shape;2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00" y="2437400"/>
            <a:ext cx="8910200" cy="36966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6"/>
          <p:cNvSpPr txBox="1"/>
          <p:nvPr>
            <p:ph idx="1" type="body"/>
          </p:nvPr>
        </p:nvSpPr>
        <p:spPr>
          <a:xfrm>
            <a:off x="457275" y="1402325"/>
            <a:ext cx="8286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Relationales Datenmodell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“series”, “measurements”, “pressure”, “masses”, “types”</a:t>
            </a:r>
            <a:endParaRPr b="1" sz="2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94006ef98_0_12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Datenvisualisierung</a:t>
            </a:r>
            <a:endParaRPr/>
          </a:p>
        </p:txBody>
      </p:sp>
      <p:sp>
        <p:nvSpPr>
          <p:cNvPr id="270" name="Google Shape;270;g2494006ef98_0_12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271" name="Google Shape;271;g2494006ef98_0_12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Lars Meise</a:t>
            </a:r>
            <a:endParaRPr/>
          </a:p>
        </p:txBody>
      </p:sp>
      <p:sp>
        <p:nvSpPr>
          <p:cNvPr id="272" name="Google Shape;272;g2494006ef98_0_12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sp>
        <p:nvSpPr>
          <p:cNvPr id="273" name="Google Shape;273;g2494006ef98_0_12"/>
          <p:cNvSpPr txBox="1"/>
          <p:nvPr>
            <p:ph idx="1" type="body"/>
          </p:nvPr>
        </p:nvSpPr>
        <p:spPr>
          <a:xfrm>
            <a:off x="457275" y="1402325"/>
            <a:ext cx="45072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Plot 1: Integral vs. Element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Grafana XY Chart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SQL Abfrage “masses”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Plot 2: Count (Element) vs. Zeit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Grafana Time series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SQL Abfrage “masses”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Plot 3: Druck vs. Zeit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Grafana Time series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SQL Abfrage “pressures”</a:t>
            </a:r>
            <a:endParaRPr b="1" sz="2400">
              <a:highlight>
                <a:schemeClr val="lt1"/>
              </a:highlight>
            </a:endParaRPr>
          </a:p>
        </p:txBody>
      </p:sp>
      <p:pic>
        <p:nvPicPr>
          <p:cNvPr id="274" name="Google Shape;274;g2494006ef9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125" y="3108332"/>
            <a:ext cx="31051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494006ef98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475" y="1455250"/>
            <a:ext cx="3105150" cy="12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494006ef98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5125" y="4614676"/>
            <a:ext cx="3159450" cy="8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Präsentation der Lösung</a:t>
            </a:r>
            <a:endParaRPr/>
          </a:p>
        </p:txBody>
      </p:sp>
      <p:sp>
        <p:nvSpPr>
          <p:cNvPr id="282" name="Google Shape;282;p7"/>
          <p:cNvSpPr txBox="1"/>
          <p:nvPr>
            <p:ph idx="1" type="body"/>
          </p:nvPr>
        </p:nvSpPr>
        <p:spPr>
          <a:xfrm>
            <a:off x="457280" y="1238082"/>
            <a:ext cx="8231029" cy="488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83" name="Google Shape;283;p7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284" name="Google Shape;284;p7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Lars Meise</a:t>
            </a:r>
            <a:endParaRPr/>
          </a:p>
        </p:txBody>
      </p:sp>
      <p:sp>
        <p:nvSpPr>
          <p:cNvPr id="285" name="Google Shape;285;p7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886f135a4_0_0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103" name="Google Shape;103;g24886f135a4_0_0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104" name="Google Shape;104;g24886f135a4_0_0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Lars Meise</a:t>
            </a:r>
            <a:endParaRPr/>
          </a:p>
        </p:txBody>
      </p:sp>
      <p:sp>
        <p:nvSpPr>
          <p:cNvPr id="105" name="Google Shape;105;g24886f135a4_0_0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sp>
        <p:nvSpPr>
          <p:cNvPr id="106" name="Google Shape;106;g24886f135a4_0_0"/>
          <p:cNvSpPr txBox="1"/>
          <p:nvPr>
            <p:ph idx="1" type="body"/>
          </p:nvPr>
        </p:nvSpPr>
        <p:spPr>
          <a:xfrm>
            <a:off x="458055" y="1402332"/>
            <a:ext cx="82311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Grundlagen Quadrupol Massenspektrometer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Ziel des Projekts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Technische Vorstellung der Lösung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Architektur &amp; Datenmodell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Produktvorführung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Metaebene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Kosten-, Ressourcen- und Zeitplanung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Risikomanagement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Teambildung &amp; Kommunikation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Rollenverteilung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Zusammenarbeit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Fazit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Kosten- und Ressourcenplanung</a:t>
            </a:r>
            <a:endParaRPr/>
          </a:p>
        </p:txBody>
      </p:sp>
      <p:sp>
        <p:nvSpPr>
          <p:cNvPr id="291" name="Google Shape;291;p9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292" name="Google Shape;292;p9"/>
          <p:cNvSpPr txBox="1"/>
          <p:nvPr>
            <p:ph idx="11" type="ftr"/>
          </p:nvPr>
        </p:nvSpPr>
        <p:spPr>
          <a:xfrm>
            <a:off x="3124742" y="6550025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Tobias Bittl</a:t>
            </a:r>
            <a:endParaRPr/>
          </a:p>
        </p:txBody>
      </p:sp>
      <p:sp>
        <p:nvSpPr>
          <p:cNvPr id="293" name="Google Shape;293;p9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sp>
        <p:nvSpPr>
          <p:cNvPr id="294" name="Google Shape;294;p9"/>
          <p:cNvSpPr txBox="1"/>
          <p:nvPr/>
        </p:nvSpPr>
        <p:spPr>
          <a:xfrm>
            <a:off x="4225200" y="2832200"/>
            <a:ext cx="4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00" y="1940125"/>
            <a:ext cx="7670548" cy="17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100" y="5268575"/>
            <a:ext cx="7605552" cy="57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Zeitplanung</a:t>
            </a:r>
            <a:endParaRPr/>
          </a:p>
        </p:txBody>
      </p:sp>
      <p:sp>
        <p:nvSpPr>
          <p:cNvPr id="302" name="Google Shape;302;p8"/>
          <p:cNvSpPr txBox="1"/>
          <p:nvPr>
            <p:ph idx="1" type="body"/>
          </p:nvPr>
        </p:nvSpPr>
        <p:spPr>
          <a:xfrm>
            <a:off x="457280" y="1238082"/>
            <a:ext cx="8231029" cy="488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303" name="Google Shape;303;p8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304" name="Google Shape;304;p8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Tobias Bittl</a:t>
            </a:r>
            <a:endParaRPr/>
          </a:p>
        </p:txBody>
      </p:sp>
      <p:sp>
        <p:nvSpPr>
          <p:cNvPr id="305" name="Google Shape;305;p8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pic>
        <p:nvPicPr>
          <p:cNvPr id="306" name="Google Shape;30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75" y="1426625"/>
            <a:ext cx="7887226" cy="380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70" y="5606650"/>
            <a:ext cx="7912581" cy="3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Risikomanagement</a:t>
            </a:r>
            <a:endParaRPr/>
          </a:p>
        </p:txBody>
      </p:sp>
      <p:sp>
        <p:nvSpPr>
          <p:cNvPr id="313" name="Google Shape;313;p11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314" name="Google Shape;314;p11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Marius Bäsler</a:t>
            </a:r>
            <a:endParaRPr/>
          </a:p>
        </p:txBody>
      </p:sp>
      <p:sp>
        <p:nvSpPr>
          <p:cNvPr id="315" name="Google Shape;315;p11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"/>
          <p:cNvSpPr txBox="1"/>
          <p:nvPr>
            <p:ph idx="1" type="body"/>
          </p:nvPr>
        </p:nvSpPr>
        <p:spPr>
          <a:xfrm>
            <a:off x="457275" y="1556100"/>
            <a:ext cx="8231100" cy="4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Verringerung des Risikos durch PoC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Ausführliche Unit-Tests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Frühzeitige User-Tests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Analyse der möglichen Risiken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Regelmäßige Absprachen</a:t>
            </a:r>
            <a:endParaRPr sz="2400"/>
          </a:p>
        </p:txBody>
      </p:sp>
      <p:pic>
        <p:nvPicPr>
          <p:cNvPr id="317" name="Google Shape;3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950" y="2327050"/>
            <a:ext cx="3600900" cy="27197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560950" y="5985800"/>
            <a:ext cx="17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000">
                <a:latin typeface="Calibri"/>
                <a:ea typeface="Calibri"/>
                <a:cs typeface="Calibri"/>
                <a:sym typeface="Calibri"/>
              </a:rPr>
              <a:t>Grafiken von undraw.co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886f135a4_1_9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Risikomanagement</a:t>
            </a:r>
            <a:endParaRPr/>
          </a:p>
        </p:txBody>
      </p:sp>
      <p:sp>
        <p:nvSpPr>
          <p:cNvPr id="324" name="Google Shape;324;g24886f135a4_1_9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325" name="Google Shape;325;g24886f135a4_1_9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Marius Bäsler</a:t>
            </a:r>
            <a:endParaRPr/>
          </a:p>
        </p:txBody>
      </p:sp>
      <p:sp>
        <p:nvSpPr>
          <p:cNvPr id="326" name="Google Shape;326;g24886f135a4_1_9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g24886f135a4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3519"/>
            <a:ext cx="8840776" cy="368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886f135a4_1_1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Risikomanagement</a:t>
            </a:r>
            <a:endParaRPr/>
          </a:p>
        </p:txBody>
      </p:sp>
      <p:sp>
        <p:nvSpPr>
          <p:cNvPr id="333" name="Google Shape;333;g24886f135a4_1_1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334" name="Google Shape;334;g24886f135a4_1_1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Marius Bäsler</a:t>
            </a:r>
            <a:endParaRPr/>
          </a:p>
        </p:txBody>
      </p:sp>
      <p:sp>
        <p:nvSpPr>
          <p:cNvPr id="335" name="Google Shape;335;g24886f135a4_1_1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4886f135a4_1_1"/>
          <p:cNvSpPr txBox="1"/>
          <p:nvPr>
            <p:ph idx="1" type="body"/>
          </p:nvPr>
        </p:nvSpPr>
        <p:spPr>
          <a:xfrm>
            <a:off x="457275" y="1556100"/>
            <a:ext cx="8231100" cy="4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Verringerung des Risikos durch PoC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Ausführliche Unit-Tests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Frühzeitige User-Tests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Analyse der möglichen Risiken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Regelmäßige Absprachen</a:t>
            </a:r>
            <a:endParaRPr sz="2400"/>
          </a:p>
        </p:txBody>
      </p:sp>
      <p:pic>
        <p:nvPicPr>
          <p:cNvPr id="337" name="Google Shape;337;g24886f135a4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950" y="2327050"/>
            <a:ext cx="3600900" cy="271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Teambildung &amp; Kommunikation</a:t>
            </a:r>
            <a:endParaRPr/>
          </a:p>
        </p:txBody>
      </p:sp>
      <p:sp>
        <p:nvSpPr>
          <p:cNvPr id="343" name="Google Shape;343;p13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344" name="Google Shape;344;p13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Tobias Bittl</a:t>
            </a:r>
            <a:endParaRPr/>
          </a:p>
        </p:txBody>
      </p:sp>
      <p:sp>
        <p:nvSpPr>
          <p:cNvPr id="345" name="Google Shape;345;p13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00" y="1476450"/>
            <a:ext cx="8157776" cy="13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475" y="3027200"/>
            <a:ext cx="3617574" cy="215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7475" y="5421600"/>
            <a:ext cx="3617574" cy="7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86" y="3122450"/>
            <a:ext cx="3713140" cy="30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Rollenverteilung</a:t>
            </a:r>
            <a:endParaRPr/>
          </a:p>
        </p:txBody>
      </p:sp>
      <p:sp>
        <p:nvSpPr>
          <p:cNvPr id="355" name="Google Shape;355;p14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356" name="Google Shape;356;p14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Marius Bäsler</a:t>
            </a:r>
            <a:endParaRPr/>
          </a:p>
        </p:txBody>
      </p:sp>
      <p:sp>
        <p:nvSpPr>
          <p:cNvPr id="357" name="Google Shape;357;p14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4"/>
          <p:cNvSpPr txBox="1"/>
          <p:nvPr/>
        </p:nvSpPr>
        <p:spPr>
          <a:xfrm>
            <a:off x="607625" y="1597850"/>
            <a:ext cx="3308400" cy="172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Lars Meise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Projektleitung und Initiation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Kommunikation mit dem Kunden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Organisation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5879475" y="1721013"/>
            <a:ext cx="2268300" cy="14775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Andreas Junemann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Umsetzung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Programmierung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Unit-Tests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4"/>
          <p:cNvSpPr txBox="1"/>
          <p:nvPr/>
        </p:nvSpPr>
        <p:spPr>
          <a:xfrm>
            <a:off x="686225" y="4413975"/>
            <a:ext cx="3151200" cy="1477500"/>
          </a:xfrm>
          <a:prstGeom prst="rect">
            <a:avLst/>
          </a:prstGeom>
          <a:solidFill>
            <a:srgbClr val="B5CE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Tobias Bittl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Prüfung</a:t>
            </a: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 und Überwachung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Personalmanagement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Kosten und Ressourcen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5565525" y="4430650"/>
            <a:ext cx="2896200" cy="147750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alibri"/>
                <a:ea typeface="Calibri"/>
                <a:cs typeface="Calibri"/>
                <a:sym typeface="Calibri"/>
              </a:rPr>
              <a:t>Marius Bäsler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Dokumentenorganisation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Protokollierung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Architektur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14"/>
          <p:cNvCxnSpPr>
            <a:stCxn id="354" idx="2"/>
            <a:endCxn id="356" idx="0"/>
          </p:cNvCxnSpPr>
          <p:nvPr/>
        </p:nvCxnSpPr>
        <p:spPr>
          <a:xfrm>
            <a:off x="4572795" y="1158694"/>
            <a:ext cx="0" cy="53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4"/>
          <p:cNvCxnSpPr/>
          <p:nvPr/>
        </p:nvCxnSpPr>
        <p:spPr>
          <a:xfrm rot="10800000">
            <a:off x="22975" y="3760825"/>
            <a:ext cx="9126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Zusammenarbeit im Team</a:t>
            </a:r>
            <a:endParaRPr/>
          </a:p>
        </p:txBody>
      </p:sp>
      <p:sp>
        <p:nvSpPr>
          <p:cNvPr id="369" name="Google Shape;369;p16"/>
          <p:cNvSpPr txBox="1"/>
          <p:nvPr>
            <p:ph idx="1" type="body"/>
          </p:nvPr>
        </p:nvSpPr>
        <p:spPr>
          <a:xfrm>
            <a:off x="457275" y="1566600"/>
            <a:ext cx="82311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Zusammenarbeit im Team war sehr positiv, wegen …</a:t>
            </a:r>
            <a:br>
              <a:rPr lang="de-DE" sz="2400"/>
            </a:br>
            <a:br>
              <a:rPr lang="de-DE" sz="2400"/>
            </a:br>
            <a:r>
              <a:rPr lang="de-DE" sz="2300"/>
              <a:t>… gutem Zusammenhalt im Team,</a:t>
            </a:r>
            <a:br>
              <a:rPr lang="de-DE" sz="2300"/>
            </a:br>
            <a:br>
              <a:rPr lang="de-DE" sz="2300"/>
            </a:br>
            <a:r>
              <a:rPr lang="de-DE" sz="2300"/>
              <a:t>… bereits erfahrene Softwareentwickler,</a:t>
            </a:r>
            <a:br>
              <a:rPr lang="de-DE" sz="2400"/>
            </a:br>
            <a:br>
              <a:rPr lang="de-DE" sz="2400"/>
            </a:br>
            <a:r>
              <a:rPr lang="de-DE" sz="2400"/>
              <a:t>… effiziente Lösungsfindungen in Teammeetings (Discord),</a:t>
            </a:r>
            <a:br>
              <a:rPr lang="de-DE" sz="2400"/>
            </a:br>
            <a:br>
              <a:rPr lang="de-DE" sz="2400"/>
            </a:br>
            <a:r>
              <a:rPr lang="de-DE" sz="2400"/>
              <a:t>… gute Aufgabenverteilung (auch im Krankheitsfall)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370" name="Google Shape;370;p16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371" name="Google Shape;371;p16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Marius Bäsler</a:t>
            </a:r>
            <a:endParaRPr/>
          </a:p>
        </p:txBody>
      </p:sp>
      <p:sp>
        <p:nvSpPr>
          <p:cNvPr id="372" name="Google Shape;372;p16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Probleme der Zusammenarbeit</a:t>
            </a:r>
            <a:endParaRPr/>
          </a:p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>
            <a:off x="457280" y="1238082"/>
            <a:ext cx="8231029" cy="488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379" name="Google Shape;379;p17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380" name="Google Shape;380;p17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Marius Bäsler</a:t>
            </a:r>
            <a:endParaRPr/>
          </a:p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248" y="1441566"/>
            <a:ext cx="2591250" cy="236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992" y="1504871"/>
            <a:ext cx="3259610" cy="23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425" y="3991080"/>
            <a:ext cx="3755850" cy="222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6952" y="4013863"/>
            <a:ext cx="3688624" cy="218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Fazit</a:t>
            </a:r>
            <a:endParaRPr/>
          </a:p>
        </p:txBody>
      </p:sp>
      <p:sp>
        <p:nvSpPr>
          <p:cNvPr id="391" name="Google Shape;391;p18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392" name="Google Shape;392;p18"/>
          <p:cNvSpPr txBox="1"/>
          <p:nvPr>
            <p:ph idx="11" type="ftr"/>
          </p:nvPr>
        </p:nvSpPr>
        <p:spPr>
          <a:xfrm>
            <a:off x="1813626" y="6550025"/>
            <a:ext cx="4734154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Lars, Marius, Tobias, Andreas</a:t>
            </a:r>
            <a:endParaRPr/>
          </a:p>
        </p:txBody>
      </p:sp>
      <p:sp>
        <p:nvSpPr>
          <p:cNvPr id="393" name="Google Shape;393;p18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29)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8"/>
          <p:cNvSpPr txBox="1"/>
          <p:nvPr>
            <p:ph idx="1" type="body"/>
          </p:nvPr>
        </p:nvSpPr>
        <p:spPr>
          <a:xfrm>
            <a:off x="457275" y="1556100"/>
            <a:ext cx="8231100" cy="4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Modernes Softwaresystem mit deutlichem Mehrwert gegenüber der Herstellersoftware für die Forscher der GSI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Preisgünstige und pragmatische Lösung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Effiziente moderne Zusammenarbeit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9a913e149_0_0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Grundlagen Quadrupol Massenspektrometer</a:t>
            </a:r>
            <a:endParaRPr/>
          </a:p>
        </p:txBody>
      </p:sp>
      <p:sp>
        <p:nvSpPr>
          <p:cNvPr id="113" name="Google Shape;113;g249a913e149_0_0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114" name="Google Shape;114;g249a913e149_0_0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Lars Meise</a:t>
            </a:r>
            <a:endParaRPr/>
          </a:p>
        </p:txBody>
      </p:sp>
      <p:sp>
        <p:nvSpPr>
          <p:cNvPr id="115" name="Google Shape;115;g249a913e149_0_0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sp>
        <p:nvSpPr>
          <p:cNvPr id="116" name="Google Shape;116;g249a913e149_0_0"/>
          <p:cNvSpPr txBox="1"/>
          <p:nvPr>
            <p:ph idx="1" type="body"/>
          </p:nvPr>
        </p:nvSpPr>
        <p:spPr>
          <a:xfrm>
            <a:off x="458050" y="1402324"/>
            <a:ext cx="82311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7" name="Google Shape;117;g249a913e149_0_0"/>
          <p:cNvSpPr txBox="1"/>
          <p:nvPr/>
        </p:nvSpPr>
        <p:spPr>
          <a:xfrm>
            <a:off x="395150" y="5992996"/>
            <a:ext cx="29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Quadrupol Massenspektrometer</a:t>
            </a: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300">
              <a:solidFill>
                <a:schemeClr val="dk1"/>
              </a:solidFill>
            </a:endParaRPr>
          </a:p>
        </p:txBody>
      </p:sp>
      <p:pic>
        <p:nvPicPr>
          <p:cNvPr id="118" name="Google Shape;118;g249a913e149_0_0"/>
          <p:cNvPicPr preferRelativeResize="0"/>
          <p:nvPr/>
        </p:nvPicPr>
        <p:blipFill rotWithShape="1">
          <a:blip r:embed="rId3">
            <a:alphaModFix/>
          </a:blip>
          <a:srcRect b="0" l="1653" r="12648" t="0"/>
          <a:stretch/>
        </p:blipFill>
        <p:spPr>
          <a:xfrm>
            <a:off x="435627" y="3046900"/>
            <a:ext cx="8391224" cy="3038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49a913e149_0_0"/>
          <p:cNvSpPr txBox="1"/>
          <p:nvPr>
            <p:ph idx="1" type="body"/>
          </p:nvPr>
        </p:nvSpPr>
        <p:spPr>
          <a:xfrm>
            <a:off x="458050" y="1402325"/>
            <a:ext cx="82311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Filament zur </a:t>
            </a:r>
            <a:r>
              <a:rPr lang="de-DE" sz="2400"/>
              <a:t>Elektronenemission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Ionisation und Extraktion des Restgases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Massenfilter durch Hochfrequenzfeld in Quadrupol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Umsetzung in elektrisches Signal durch Faraday Cup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9a913e149_0_15"/>
          <p:cNvSpPr txBox="1"/>
          <p:nvPr>
            <p:ph idx="1" type="body"/>
          </p:nvPr>
        </p:nvSpPr>
        <p:spPr>
          <a:xfrm>
            <a:off x="513800" y="2217781"/>
            <a:ext cx="8231100" cy="91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de-DE" sz="3000"/>
              <a:t>Vielen Dank für Ihre Aufmerksamkeit!</a:t>
            </a:r>
            <a:endParaRPr sz="3000"/>
          </a:p>
        </p:txBody>
      </p:sp>
      <p:sp>
        <p:nvSpPr>
          <p:cNvPr id="401" name="Google Shape;401;g249a913e149_0_15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2" name="Google Shape;402;g249a913e149_0_15"/>
          <p:cNvSpPr txBox="1"/>
          <p:nvPr>
            <p:ph idx="1" type="body"/>
          </p:nvPr>
        </p:nvSpPr>
        <p:spPr>
          <a:xfrm>
            <a:off x="381888" y="4307925"/>
            <a:ext cx="8231100" cy="19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Quellen: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highlight>
                  <a:schemeClr val="lt1"/>
                </a:highlight>
              </a:rPr>
              <a:t>[1] API_Basics.pdf  </a:t>
            </a:r>
            <a:r>
              <a:rPr lang="de-DE" sz="1500">
                <a:highlight>
                  <a:schemeClr val="lt1"/>
                </a:highlight>
                <a:uFill>
                  <a:noFill/>
                </a:uFill>
                <a:hlinkClick r:id="rId3"/>
              </a:rPr>
              <a:t>https://www.pfeiffer-vacuum.com/</a:t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highlight>
                  <a:schemeClr val="lt1"/>
                </a:highlight>
              </a:rPr>
              <a:t>[2] https://www.pfeiffer-vacuum.com/de/produkte/messung-analyse/analysegeraete/restgasanalyse/</a:t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highlight>
                  <a:schemeClr val="lt1"/>
                </a:highlight>
              </a:rPr>
              <a:t>[3] </a:t>
            </a:r>
            <a:r>
              <a:rPr lang="de-DE" sz="1500">
                <a:uFill>
                  <a:noFill/>
                </a:uFill>
                <a:hlinkClick r:id="rId4"/>
              </a:rPr>
              <a:t>https://imgflip.com/memegenerator/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500"/>
              <a:t>[4] UNILAC </a:t>
            </a:r>
            <a:r>
              <a:rPr lang="de-DE" sz="1500">
                <a:uFill>
                  <a:noFill/>
                </a:uFill>
                <a:hlinkClick r:id="rId5"/>
              </a:rPr>
              <a:t>https://www.gsi.de/work/beschleunigerbetrieb/beschleuniger/unilac/unilac/poststripper</a:t>
            </a:r>
            <a:r>
              <a:rPr lang="de-DE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Ziel des Projekts</a:t>
            </a:r>
            <a:endParaRPr/>
          </a:p>
        </p:txBody>
      </p:sp>
      <p:sp>
        <p:nvSpPr>
          <p:cNvPr id="126" name="Google Shape;126;p2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127" name="Google Shape;127;p2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Lars Meise</a:t>
            </a:r>
            <a:endParaRPr/>
          </a:p>
        </p:txBody>
      </p:sp>
      <p:sp>
        <p:nvSpPr>
          <p:cNvPr id="128" name="Google Shape;128;p2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458050" y="1402324"/>
            <a:ext cx="82311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Entwicklung einer Schnittstelle zur Datenanalyse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Speichern der Rohdaten in Datenbank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Grafische Aufbereitung der Daten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Plot 1: Count (Element) vs. Zeit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Plot 2: Integral vs. Element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Plot 3: Druck vs. Zeit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0" name="Google Shape;13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575" y="2730825"/>
            <a:ext cx="5466425" cy="34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/>
        </p:nvSpPr>
        <p:spPr>
          <a:xfrm>
            <a:off x="4208275" y="5736625"/>
            <a:ext cx="96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PrismaPro</a:t>
            </a: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[2</a:t>
            </a:r>
            <a:r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Projektstatus, Nutzen und Aussicht</a:t>
            </a:r>
            <a:endParaRPr/>
          </a:p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457280" y="1238082"/>
            <a:ext cx="8231029" cy="488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138" name="Google Shape;138;p12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139" name="Google Shape;139;p12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Lars Meise</a:t>
            </a:r>
            <a:endParaRPr/>
          </a:p>
        </p:txBody>
      </p: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458055" y="1402332"/>
            <a:ext cx="82311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erfolgreicher Abschluss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praktische Nutzung durch GSI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Ausblick: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Spektrum und Messreihen im Kontext anderer Daten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Erste Messungen für Ende 2023 geplant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28135" t="19061"/>
          <a:stretch/>
        </p:blipFill>
        <p:spPr>
          <a:xfrm>
            <a:off x="1103375" y="4054407"/>
            <a:ext cx="6335525" cy="222419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/>
        </p:nvSpPr>
        <p:spPr>
          <a:xfrm>
            <a:off x="1103375" y="6168750"/>
            <a:ext cx="76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UNILAC [4]</a:t>
            </a:r>
            <a:endParaRPr sz="200"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4">
            <a:alphaModFix/>
          </a:blip>
          <a:srcRect b="0" l="0" r="33563" t="0"/>
          <a:stretch/>
        </p:blipFill>
        <p:spPr>
          <a:xfrm>
            <a:off x="5897425" y="1402325"/>
            <a:ext cx="16199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 txBox="1"/>
          <p:nvPr/>
        </p:nvSpPr>
        <p:spPr>
          <a:xfrm>
            <a:off x="5818900" y="2936900"/>
            <a:ext cx="16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457280" y="15694"/>
            <a:ext cx="8231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Systemarchitektur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457275" y="1556100"/>
            <a:ext cx="8231100" cy="4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de-DE" sz="2400"/>
              <a:t>Wie entwickeln wir ein System, was …</a:t>
            </a:r>
            <a:endParaRPr sz="24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alle Produktanforderungen genügt</a:t>
            </a:r>
            <a:r>
              <a:rPr lang="de-DE" sz="2400"/>
              <a:t>,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skalierbar &amp; robust ist,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zukünftig gut wartbar und erweiterbar ist, </a:t>
            </a:r>
            <a:br>
              <a:rPr lang="de-DE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und den aktuellen Marktsituation gerecht wird.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152" name="Google Shape;152;p3"/>
          <p:cNvSpPr txBox="1"/>
          <p:nvPr>
            <p:ph idx="10" type="dt"/>
          </p:nvPr>
        </p:nvSpPr>
        <p:spPr>
          <a:xfrm>
            <a:off x="457279" y="6534150"/>
            <a:ext cx="2133971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153" name="Google Shape;153;p3"/>
          <p:cNvSpPr txBox="1"/>
          <p:nvPr>
            <p:ph idx="11" type="ftr"/>
          </p:nvPr>
        </p:nvSpPr>
        <p:spPr>
          <a:xfrm>
            <a:off x="3124743" y="6550027"/>
            <a:ext cx="289610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Andreas Junemann</a:t>
            </a:r>
            <a:endParaRPr/>
          </a:p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6554338" y="6567488"/>
            <a:ext cx="2591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81cc0987d_0_74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Systemarchitektur</a:t>
            </a:r>
            <a:endParaRPr/>
          </a:p>
        </p:txBody>
      </p:sp>
      <p:sp>
        <p:nvSpPr>
          <p:cNvPr id="160" name="Google Shape;160;g2481cc0987d_0_74"/>
          <p:cNvSpPr txBox="1"/>
          <p:nvPr>
            <p:ph idx="1" type="body"/>
          </p:nvPr>
        </p:nvSpPr>
        <p:spPr>
          <a:xfrm>
            <a:off x="457243" y="1238082"/>
            <a:ext cx="82311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Lösung</a:t>
            </a:r>
            <a:r>
              <a:rPr lang="de-DE" sz="2400"/>
              <a:t>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Entwicklung des Systems mit modernen Open-Source </a:t>
            </a:r>
            <a:r>
              <a:rPr lang="de-DE" sz="2400"/>
              <a:t>Technologien</a:t>
            </a:r>
            <a:br>
              <a:rPr lang="de-DE" sz="2400"/>
            </a:br>
            <a:br>
              <a:rPr lang="de-DE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de-DE" sz="2400"/>
              <a:t>“Rad nicht neu erfinden”</a:t>
            </a:r>
            <a:endParaRPr i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161" name="Google Shape;161;g2481cc0987d_0_74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162" name="Google Shape;162;g2481cc0987d_0_74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Andreas Junemann</a:t>
            </a:r>
            <a:endParaRPr/>
          </a:p>
        </p:txBody>
      </p:sp>
      <p:sp>
        <p:nvSpPr>
          <p:cNvPr id="163" name="Google Shape;163;g2481cc0987d_0_74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pic>
        <p:nvPicPr>
          <p:cNvPr id="164" name="Google Shape;164;g2481cc0987d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775" y="3807485"/>
            <a:ext cx="3524275" cy="198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481cc0987d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50" y="4071050"/>
            <a:ext cx="2733201" cy="13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481cc0987d_0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6450" y="4125312"/>
            <a:ext cx="3106274" cy="13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81cc0987d_0_95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Systemarchitektur</a:t>
            </a:r>
            <a:endParaRPr/>
          </a:p>
        </p:txBody>
      </p:sp>
      <p:sp>
        <p:nvSpPr>
          <p:cNvPr id="172" name="Google Shape;172;g2481cc0987d_0_95"/>
          <p:cNvSpPr txBox="1"/>
          <p:nvPr>
            <p:ph idx="1" type="body"/>
          </p:nvPr>
        </p:nvSpPr>
        <p:spPr>
          <a:xfrm>
            <a:off x="457250" y="2242775"/>
            <a:ext cx="82311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Tool zur graphische Darstellung von verschiedensten Datenquellen u.a. PostgreSQL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frei konfigurierbare Dashboards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Visualisierung der Messdaten (Betriebsdruck + N Massen)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de-DE" sz="2400"/>
            </a:b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de-DE" sz="2400"/>
              <a:t>Github Contributors: 2000</a:t>
            </a:r>
            <a:endParaRPr i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173" name="Google Shape;173;g2481cc0987d_0_95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174" name="Google Shape;174;g2481cc0987d_0_95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Andreas Junemann</a:t>
            </a:r>
            <a:endParaRPr/>
          </a:p>
        </p:txBody>
      </p:sp>
      <p:sp>
        <p:nvSpPr>
          <p:cNvPr id="175" name="Google Shape;175;g2481cc0987d_0_95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  <p:pic>
        <p:nvPicPr>
          <p:cNvPr id="176" name="Google Shape;176;g2481cc0987d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25" y="1115450"/>
            <a:ext cx="2733201" cy="13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2481cc0987d_0_106"/>
          <p:cNvPicPr preferRelativeResize="0"/>
          <p:nvPr/>
        </p:nvPicPr>
        <p:blipFill rotWithShape="1">
          <a:blip r:embed="rId3">
            <a:alphaModFix/>
          </a:blip>
          <a:srcRect b="-7" l="0" r="0" t="25817"/>
          <a:stretch/>
        </p:blipFill>
        <p:spPr>
          <a:xfrm>
            <a:off x="-106575" y="1409697"/>
            <a:ext cx="3524275" cy="147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481cc0987d_0_106"/>
          <p:cNvSpPr txBox="1"/>
          <p:nvPr>
            <p:ph type="title"/>
          </p:nvPr>
        </p:nvSpPr>
        <p:spPr>
          <a:xfrm>
            <a:off x="457280" y="15694"/>
            <a:ext cx="823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Systemarchitektur</a:t>
            </a:r>
            <a:endParaRPr/>
          </a:p>
        </p:txBody>
      </p:sp>
      <p:sp>
        <p:nvSpPr>
          <p:cNvPr id="183" name="Google Shape;183;g2481cc0987d_0_106"/>
          <p:cNvSpPr txBox="1"/>
          <p:nvPr>
            <p:ph idx="1" type="body"/>
          </p:nvPr>
        </p:nvSpPr>
        <p:spPr>
          <a:xfrm>
            <a:off x="865225" y="2468725"/>
            <a:ext cx="8231100" cy="3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Hochperformante und skalierbare Open-Source SQL Datenbank </a:t>
            </a:r>
            <a:br>
              <a:rPr lang="de-DE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beliebteste Datenbank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Speicherung der akquirieren Messdaten</a:t>
            </a:r>
            <a:br>
              <a:rPr b="1" lang="de-DE" sz="2400"/>
            </a:br>
            <a:br>
              <a:rPr b="1" lang="de-DE" sz="2400"/>
            </a:br>
            <a:br>
              <a:rPr b="1" lang="de-DE" sz="2400"/>
            </a:b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184" name="Google Shape;184;g2481cc0987d_0_106"/>
          <p:cNvSpPr txBox="1"/>
          <p:nvPr>
            <p:ph idx="10" type="dt"/>
          </p:nvPr>
        </p:nvSpPr>
        <p:spPr>
          <a:xfrm>
            <a:off x="457279" y="6534150"/>
            <a:ext cx="213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19.05.2023</a:t>
            </a:r>
            <a:endParaRPr/>
          </a:p>
        </p:txBody>
      </p:sp>
      <p:sp>
        <p:nvSpPr>
          <p:cNvPr id="185" name="Google Shape;185;g2481cc0987d_0_106"/>
          <p:cNvSpPr txBox="1"/>
          <p:nvPr>
            <p:ph idx="11" type="ftr"/>
          </p:nvPr>
        </p:nvSpPr>
        <p:spPr>
          <a:xfrm>
            <a:off x="3124743" y="6550027"/>
            <a:ext cx="289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Andreas Junemann</a:t>
            </a:r>
            <a:endParaRPr/>
          </a:p>
        </p:txBody>
      </p:sp>
      <p:sp>
        <p:nvSpPr>
          <p:cNvPr id="186" name="Google Shape;186;g2481cc0987d_0_106"/>
          <p:cNvSpPr txBox="1"/>
          <p:nvPr>
            <p:ph idx="12" type="sldNum"/>
          </p:nvPr>
        </p:nvSpPr>
        <p:spPr>
          <a:xfrm>
            <a:off x="6554338" y="6567488"/>
            <a:ext cx="2591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r>
              <a:rPr lang="de-DE"/>
              <a:t> (von 18)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gsi-master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2014-09-16T08:05:34Z</dcterms:created>
  <dc:creator>Will, Christina</dc:creator>
</cp:coreProperties>
</file>