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94" r:id="rId1"/>
  </p:sldMasterIdLst>
  <p:notesMasterIdLst>
    <p:notesMasterId r:id="rId20"/>
  </p:notesMasterIdLst>
  <p:handoutMasterIdLst>
    <p:handoutMasterId r:id="rId21"/>
  </p:handoutMasterIdLst>
  <p:sldIdLst>
    <p:sldId id="857" r:id="rId2"/>
    <p:sldId id="855" r:id="rId3"/>
    <p:sldId id="859" r:id="rId4"/>
    <p:sldId id="858" r:id="rId5"/>
    <p:sldId id="873" r:id="rId6"/>
    <p:sldId id="860" r:id="rId7"/>
    <p:sldId id="861" r:id="rId8"/>
    <p:sldId id="862" r:id="rId9"/>
    <p:sldId id="863" r:id="rId10"/>
    <p:sldId id="874" r:id="rId11"/>
    <p:sldId id="875" r:id="rId12"/>
    <p:sldId id="876" r:id="rId13"/>
    <p:sldId id="869" r:id="rId14"/>
    <p:sldId id="877" r:id="rId15"/>
    <p:sldId id="878" r:id="rId16"/>
    <p:sldId id="870" r:id="rId17"/>
    <p:sldId id="868" r:id="rId18"/>
    <p:sldId id="850" r:id="rId19"/>
  </p:sldIdLst>
  <p:sldSz cx="12190413" cy="6858000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son, Heide" initials="EH" lastIdx="28" clrIdx="0"/>
  <p:cmAuthor id="2" name="Roth, Markus" initials="RM" lastIdx="1" clrIdx="1"/>
  <p:cmAuthor id="3" name="Felix Maucher" initials="FM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FFFFCC"/>
    <a:srgbClr val="000003"/>
    <a:srgbClr val="2F2F2F"/>
    <a:srgbClr val="85669E"/>
    <a:srgbClr val="56A0C7"/>
    <a:srgbClr val="64C8DC"/>
    <a:srgbClr val="ABCBD1"/>
    <a:srgbClr val="6B669E"/>
    <a:srgbClr val="C2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6196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-726" y="-102"/>
      </p:cViewPr>
      <p:guideLst>
        <p:guide orient="horz" pos="953"/>
        <p:guide pos="347"/>
      </p:guideLst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102564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06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>
            <a:extLst>
              <a:ext uri="{FF2B5EF4-FFF2-40B4-BE49-F238E27FC236}">
                <a16:creationId xmlns:a16="http://schemas.microsoft.com/office/drawing/2014/main" xmlns="" id="{F1DDC53C-337C-4338-9105-B211AB3B341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40406" y="0"/>
            <a:ext cx="11109600" cy="49989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xmlns="" id="{DE959432-4A3B-44F5-B06C-51BAC3FD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406" y="3198900"/>
            <a:ext cx="11109600" cy="1800000"/>
          </a:xfrm>
          <a:gradFill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0000"/>
                </a:schemeClr>
              </a:gs>
            </a:gsLst>
            <a:lin ang="5400000" scaled="1"/>
          </a:gradFill>
        </p:spPr>
        <p:txBody>
          <a:bodyPr lIns="432000" bIns="540000" anchor="b"/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xmlns="" id="{9CB4EA23-2F24-484C-9A7D-2FF16ABA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406" y="4494900"/>
            <a:ext cx="11109600" cy="504000"/>
          </a:xfrm>
        </p:spPr>
        <p:txBody>
          <a:bodyPr lIns="432000"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9FFE039-F7A1-4A03-BCAD-6D451EE17BE2}"/>
              </a:ext>
            </a:extLst>
          </p:cNvPr>
          <p:cNvSpPr/>
          <p:nvPr userDrawn="1"/>
        </p:nvSpPr>
        <p:spPr>
          <a:xfrm>
            <a:off x="540406" y="4998900"/>
            <a:ext cx="11109600" cy="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2" name="Rechteck 1"/>
          <p:cNvSpPr/>
          <p:nvPr userDrawn="1"/>
        </p:nvSpPr>
        <p:spPr>
          <a:xfrm>
            <a:off x="356134" y="6251754"/>
            <a:ext cx="11396595" cy="49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1000"/>
              </a:spcAft>
            </a:pPr>
            <a:endParaRPr lang="de-DE" dirty="0" smtClean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8" y="5957791"/>
            <a:ext cx="1730963" cy="2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nn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6">
            <a:extLst>
              <a:ext uri="{FF2B5EF4-FFF2-40B4-BE49-F238E27FC236}">
                <a16:creationId xmlns="" xmlns:a16="http://schemas.microsoft.com/office/drawing/2014/main" id="{93B92717-D1AA-4C3D-84C9-5430BD3B6C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 bwMode="gray">
          <a:xfrm>
            <a:off x="1" y="0"/>
            <a:ext cx="12190412" cy="581025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lang="de-DE" dirty="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D4AE068A-2585-4B23-8BAD-17234D811B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131207" y="2296751"/>
            <a:ext cx="6059206" cy="1721212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728000" tIns="216000" rIns="540000" bIns="216000" anchor="ctr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5"/>
          </p:nvPr>
        </p:nvSpPr>
        <p:spPr>
          <a:xfrm>
            <a:off x="6131207" y="2296751"/>
            <a:ext cx="1386000" cy="1771650"/>
          </a:xfrm>
        </p:spPr>
        <p:txBody>
          <a:bodyPr anchor="ctr"/>
          <a:lstStyle>
            <a:lvl1pPr marL="0" indent="0" algn="ctr">
              <a:buFontTx/>
              <a:buNone/>
              <a:defRPr sz="5400" b="1">
                <a:solidFill>
                  <a:srgbClr val="C00000"/>
                </a:solidFill>
                <a:latin typeface="Arial Narrow" panose="020B0606020202030204" pitchFamily="34" charset="0"/>
              </a:defRPr>
            </a:lvl1pPr>
            <a:lvl2pPr marL="450000" indent="0">
              <a:buFontTx/>
              <a:buNone/>
              <a:defRPr sz="5400" b="1">
                <a:solidFill>
                  <a:srgbClr val="C00000"/>
                </a:solidFill>
                <a:latin typeface="Arial Narrow" panose="020B0606020202030204" pitchFamily="34" charset="0"/>
              </a:defRPr>
            </a:lvl2pPr>
            <a:lvl3pPr marL="810000" indent="0">
              <a:buFontTx/>
              <a:buNone/>
              <a:defRPr sz="5400" b="1">
                <a:solidFill>
                  <a:srgbClr val="C00000"/>
                </a:solidFill>
                <a:latin typeface="Arial Narrow" panose="020B0606020202030204" pitchFamily="34" charset="0"/>
              </a:defRPr>
            </a:lvl3pPr>
            <a:lvl4pPr marL="1170000" indent="0">
              <a:buFontTx/>
              <a:buNone/>
              <a:defRPr sz="5400" b="1">
                <a:solidFill>
                  <a:srgbClr val="C00000"/>
                </a:solidFill>
                <a:latin typeface="Arial Narrow" panose="020B0606020202030204" pitchFamily="34" charset="0"/>
              </a:defRPr>
            </a:lvl4pPr>
            <a:lvl5pPr marL="1530000" indent="0">
              <a:buFontTx/>
              <a:buNone/>
              <a:defRPr sz="5400" b="1">
                <a:solidFill>
                  <a:srgbClr val="C00000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r Verbinder 28">
            <a:extLst>
              <a:ext uri="{FF2B5EF4-FFF2-40B4-BE49-F238E27FC236}">
                <a16:creationId xmlns="" xmlns:a16="http://schemas.microsoft.com/office/drawing/2014/main" id="{51AD63A0-05C3-4011-9AE9-12DE4D61210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517207" y="2438617"/>
            <a:ext cx="0" cy="1437480"/>
          </a:xfrm>
          <a:prstGeom prst="line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3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7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&amp;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6">
            <a:extLst>
              <a:ext uri="{FF2B5EF4-FFF2-40B4-BE49-F238E27FC236}">
                <a16:creationId xmlns:a16="http://schemas.microsoft.com/office/drawing/2014/main" xmlns="" id="{93B92717-D1AA-4C3D-84C9-5430BD3B6C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1337" y="2296750"/>
            <a:ext cx="5517869" cy="35135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5" name="Bildplatzhalter 6">
            <a:extLst>
              <a:ext uri="{FF2B5EF4-FFF2-40B4-BE49-F238E27FC236}">
                <a16:creationId xmlns:a16="http://schemas.microsoft.com/office/drawing/2014/main" xmlns="" id="{99EFDA99-6404-4407-A3C2-30A9A3DF0D96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41337" y="504000"/>
            <a:ext cx="2723196" cy="172075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6" name="Bildplatzhalter 6">
            <a:extLst>
              <a:ext uri="{FF2B5EF4-FFF2-40B4-BE49-F238E27FC236}">
                <a16:creationId xmlns:a16="http://schemas.microsoft.com/office/drawing/2014/main" xmlns="" id="{0010B106-E5F4-4566-A905-8B0422E0E7EB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131206" y="504000"/>
            <a:ext cx="5514694" cy="172075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0" name="Bildplatzhalter 6">
            <a:extLst>
              <a:ext uri="{FF2B5EF4-FFF2-40B4-BE49-F238E27FC236}">
                <a16:creationId xmlns:a16="http://schemas.microsoft.com/office/drawing/2014/main" xmlns="" id="{277CD6E6-1757-4E30-8211-7ECEC2FBDA6C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131206" y="4089500"/>
            <a:ext cx="2723196" cy="172075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1" name="Bildplatzhalter 6">
            <a:extLst>
              <a:ext uri="{FF2B5EF4-FFF2-40B4-BE49-F238E27FC236}">
                <a16:creationId xmlns:a16="http://schemas.microsoft.com/office/drawing/2014/main" xmlns="" id="{E6C90150-3226-4266-A65E-3C1B28768126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8926402" y="4089500"/>
            <a:ext cx="2723196" cy="172075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7" name="Bildplatzhalter 6">
            <a:extLst>
              <a:ext uri="{FF2B5EF4-FFF2-40B4-BE49-F238E27FC236}">
                <a16:creationId xmlns:a16="http://schemas.microsoft.com/office/drawing/2014/main" xmlns="" id="{D4DC4D98-F24C-4D31-A006-D5A57FA50C3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3336271" y="504000"/>
            <a:ext cx="2723196" cy="172075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AE068A-2585-4B23-8BAD-17234D811B43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6131207" y="2296751"/>
            <a:ext cx="5514694" cy="1721212"/>
          </a:xfrm>
          <a:solidFill>
            <a:schemeClr val="accent1"/>
          </a:solidFill>
        </p:spPr>
        <p:txBody>
          <a:bodyPr lIns="540000" tIns="216000" rIns="216000" bIns="216000"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2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&amp;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2FA0EC2F-56A5-443F-A1DF-DA268BF8300A}"/>
              </a:ext>
            </a:extLst>
          </p:cNvPr>
          <p:cNvSpPr>
            <a:spLocks noGrp="1" noChangeAspect="1"/>
          </p:cNvSpPr>
          <p:nvPr>
            <p:ph sz="quarter" idx="28"/>
          </p:nvPr>
        </p:nvSpPr>
        <p:spPr>
          <a:xfrm>
            <a:off x="6132802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0DC5FA5B-8CE8-47FE-A684-489644D01BA9}"/>
              </a:ext>
            </a:extLst>
          </p:cNvPr>
          <p:cNvSpPr>
            <a:spLocks noGrp="1" noChangeAspect="1"/>
          </p:cNvSpPr>
          <p:nvPr>
            <p:ph sz="quarter" idx="29"/>
          </p:nvPr>
        </p:nvSpPr>
        <p:spPr>
          <a:xfrm>
            <a:off x="8927998" y="40895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6131206" y="503950"/>
            <a:ext cx="55152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26"/>
          </p:nvPr>
        </p:nvSpPr>
        <p:spPr>
          <a:xfrm>
            <a:off x="3337867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25"/>
          </p:nvPr>
        </p:nvSpPr>
        <p:spPr>
          <a:xfrm>
            <a:off x="541337" y="5039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xmlns="" id="{93B92717-D1AA-4C3D-84C9-5430BD3B6C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1337" y="2296750"/>
            <a:ext cx="5517869" cy="35135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lang="de-DE" dirty="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AE068A-2585-4B23-8BAD-17234D811B43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6131207" y="2296751"/>
            <a:ext cx="5514694" cy="1721212"/>
          </a:xfrm>
          <a:solidFill>
            <a:schemeClr val="accent1"/>
          </a:solidFill>
        </p:spPr>
        <p:txBody>
          <a:bodyPr lIns="540000" tIns="216000" rIns="216000" bIns="216000"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6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67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&amp;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2FA0EC2F-56A5-443F-A1DF-DA268BF8300A}"/>
              </a:ext>
            </a:extLst>
          </p:cNvPr>
          <p:cNvSpPr>
            <a:spLocks noGrp="1" noChangeAspect="1"/>
          </p:cNvSpPr>
          <p:nvPr>
            <p:ph sz="quarter" idx="28"/>
          </p:nvPr>
        </p:nvSpPr>
        <p:spPr>
          <a:xfrm>
            <a:off x="6132802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0DC5FA5B-8CE8-47FE-A684-489644D01BA9}"/>
              </a:ext>
            </a:extLst>
          </p:cNvPr>
          <p:cNvSpPr>
            <a:spLocks noGrp="1" noChangeAspect="1"/>
          </p:cNvSpPr>
          <p:nvPr>
            <p:ph sz="quarter" idx="29"/>
          </p:nvPr>
        </p:nvSpPr>
        <p:spPr>
          <a:xfrm>
            <a:off x="8927998" y="40895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6131206" y="2296750"/>
            <a:ext cx="55152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26"/>
          </p:nvPr>
        </p:nvSpPr>
        <p:spPr>
          <a:xfrm>
            <a:off x="3337867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25"/>
          </p:nvPr>
        </p:nvSpPr>
        <p:spPr>
          <a:xfrm>
            <a:off x="541337" y="5039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xmlns="" id="{93B92717-D1AA-4C3D-84C9-5430BD3B6C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1337" y="2296750"/>
            <a:ext cx="5517869" cy="35135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lang="de-DE" dirty="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AE068A-2585-4B23-8BAD-17234D811B43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6131207" y="504000"/>
            <a:ext cx="5514694" cy="1721212"/>
          </a:xfrm>
          <a:solidFill>
            <a:schemeClr val="accent1"/>
          </a:solidFill>
        </p:spPr>
        <p:txBody>
          <a:bodyPr lIns="540000" tIns="216000" rIns="216000" bIns="216000"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6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&amp;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6131206" y="503949"/>
            <a:ext cx="5515200" cy="3514013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26"/>
          </p:nvPr>
        </p:nvSpPr>
        <p:spPr>
          <a:xfrm>
            <a:off x="3337867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25"/>
          </p:nvPr>
        </p:nvSpPr>
        <p:spPr>
          <a:xfrm>
            <a:off x="541337" y="5039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xmlns="" id="{93B92717-D1AA-4C3D-84C9-5430BD3B6C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1337" y="2296750"/>
            <a:ext cx="5517869" cy="35135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lang="de-DE" dirty="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AE068A-2585-4B23-8BAD-17234D811B43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6131207" y="4089038"/>
            <a:ext cx="5514694" cy="1721212"/>
          </a:xfrm>
          <a:solidFill>
            <a:schemeClr val="accent1"/>
          </a:solidFill>
        </p:spPr>
        <p:txBody>
          <a:bodyPr lIns="540000" tIns="216000" rIns="216000" bIns="216000"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6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6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&amp;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2FA0EC2F-56A5-443F-A1DF-DA268BF8300A}"/>
              </a:ext>
            </a:extLst>
          </p:cNvPr>
          <p:cNvSpPr>
            <a:spLocks noGrp="1" noChangeAspect="1"/>
          </p:cNvSpPr>
          <p:nvPr>
            <p:ph sz="quarter" idx="28"/>
          </p:nvPr>
        </p:nvSpPr>
        <p:spPr>
          <a:xfrm>
            <a:off x="6132802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0DC5FA5B-8CE8-47FE-A684-489644D01BA9}"/>
              </a:ext>
            </a:extLst>
          </p:cNvPr>
          <p:cNvSpPr>
            <a:spLocks noGrp="1" noChangeAspect="1"/>
          </p:cNvSpPr>
          <p:nvPr>
            <p:ph sz="quarter" idx="29"/>
          </p:nvPr>
        </p:nvSpPr>
        <p:spPr>
          <a:xfrm>
            <a:off x="8927998" y="40895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6131206" y="2296750"/>
            <a:ext cx="55152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26"/>
          </p:nvPr>
        </p:nvSpPr>
        <p:spPr>
          <a:xfrm>
            <a:off x="3337867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25"/>
          </p:nvPr>
        </p:nvSpPr>
        <p:spPr>
          <a:xfrm>
            <a:off x="541337" y="5039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AE068A-2585-4B23-8BAD-17234D811B43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541337" y="2296750"/>
            <a:ext cx="5514694" cy="1721212"/>
          </a:xfrm>
          <a:solidFill>
            <a:schemeClr val="accent1"/>
          </a:solidFill>
        </p:spPr>
        <p:txBody>
          <a:bodyPr lIns="540000" tIns="216000" rIns="216000" bIns="216000"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6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30"/>
          </p:nvPr>
        </p:nvSpPr>
        <p:spPr>
          <a:xfrm>
            <a:off x="3337867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31"/>
          </p:nvPr>
        </p:nvSpPr>
        <p:spPr>
          <a:xfrm>
            <a:off x="541337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2FA0EC2F-56A5-443F-A1DF-DA268BF8300A}"/>
              </a:ext>
            </a:extLst>
          </p:cNvPr>
          <p:cNvSpPr>
            <a:spLocks noGrp="1" noChangeAspect="1"/>
          </p:cNvSpPr>
          <p:nvPr>
            <p:ph sz="quarter" idx="32"/>
          </p:nvPr>
        </p:nvSpPr>
        <p:spPr>
          <a:xfrm>
            <a:off x="6132802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0DC5FA5B-8CE8-47FE-A684-489644D01BA9}"/>
              </a:ext>
            </a:extLst>
          </p:cNvPr>
          <p:cNvSpPr>
            <a:spLocks noGrp="1" noChangeAspect="1"/>
          </p:cNvSpPr>
          <p:nvPr>
            <p:ph sz="quarter" idx="33"/>
          </p:nvPr>
        </p:nvSpPr>
        <p:spPr>
          <a:xfrm>
            <a:off x="8927998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28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d &amp;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6131206" y="2296750"/>
            <a:ext cx="5515200" cy="35135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26"/>
          </p:nvPr>
        </p:nvSpPr>
        <p:spPr>
          <a:xfrm>
            <a:off x="3337867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25"/>
          </p:nvPr>
        </p:nvSpPr>
        <p:spPr>
          <a:xfrm>
            <a:off x="541337" y="5039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AE068A-2585-4B23-8BAD-17234D811B43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541337" y="2296750"/>
            <a:ext cx="5514694" cy="1721212"/>
          </a:xfrm>
          <a:solidFill>
            <a:schemeClr val="accent1"/>
          </a:solidFill>
        </p:spPr>
        <p:txBody>
          <a:bodyPr lIns="540000" tIns="216000" rIns="216000" bIns="216000"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6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30"/>
          </p:nvPr>
        </p:nvSpPr>
        <p:spPr>
          <a:xfrm>
            <a:off x="3337867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31"/>
          </p:nvPr>
        </p:nvSpPr>
        <p:spPr>
          <a:xfrm>
            <a:off x="541337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2FA0EC2F-56A5-443F-A1DF-DA268BF8300A}"/>
              </a:ext>
            </a:extLst>
          </p:cNvPr>
          <p:cNvSpPr>
            <a:spLocks noGrp="1" noChangeAspect="1"/>
          </p:cNvSpPr>
          <p:nvPr>
            <p:ph sz="quarter" idx="32"/>
          </p:nvPr>
        </p:nvSpPr>
        <p:spPr>
          <a:xfrm>
            <a:off x="6132802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0DC5FA5B-8CE8-47FE-A684-489644D01BA9}"/>
              </a:ext>
            </a:extLst>
          </p:cNvPr>
          <p:cNvSpPr>
            <a:spLocks noGrp="1" noChangeAspect="1"/>
          </p:cNvSpPr>
          <p:nvPr>
            <p:ph sz="quarter" idx="33"/>
          </p:nvPr>
        </p:nvSpPr>
        <p:spPr>
          <a:xfrm>
            <a:off x="8927998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0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ld &amp;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6131206" y="2296750"/>
            <a:ext cx="5515200" cy="35135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26"/>
          </p:nvPr>
        </p:nvSpPr>
        <p:spPr>
          <a:xfrm>
            <a:off x="3337867" y="22967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25"/>
          </p:nvPr>
        </p:nvSpPr>
        <p:spPr>
          <a:xfrm>
            <a:off x="541337" y="22967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AE068A-2585-4B23-8BAD-17234D811B43}"/>
              </a:ext>
            </a:extLst>
          </p:cNvPr>
          <p:cNvSpPr>
            <a:spLocks noGrp="1" noChangeAspect="1"/>
          </p:cNvSpPr>
          <p:nvPr>
            <p:ph type="body" sz="quarter" idx="24"/>
          </p:nvPr>
        </p:nvSpPr>
        <p:spPr>
          <a:xfrm>
            <a:off x="541337" y="504000"/>
            <a:ext cx="5514694" cy="1721212"/>
          </a:xfrm>
          <a:solidFill>
            <a:schemeClr val="accent1"/>
          </a:solidFill>
        </p:spPr>
        <p:txBody>
          <a:bodyPr lIns="540000" tIns="216000" rIns="216000" bIns="216000"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6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xmlns="" id="{DD38607C-2523-4FE4-8108-214404DE5D14}"/>
              </a:ext>
            </a:extLst>
          </p:cNvPr>
          <p:cNvSpPr>
            <a:spLocks noGrp="1" noChangeAspect="1"/>
          </p:cNvSpPr>
          <p:nvPr>
            <p:ph sz="quarter" idx="30"/>
          </p:nvPr>
        </p:nvSpPr>
        <p:spPr>
          <a:xfrm>
            <a:off x="3337867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E6ED9B88-B164-4C04-A5BC-E3959B162ADD}"/>
              </a:ext>
            </a:extLst>
          </p:cNvPr>
          <p:cNvSpPr>
            <a:spLocks noGrp="1" noChangeAspect="1"/>
          </p:cNvSpPr>
          <p:nvPr>
            <p:ph sz="quarter" idx="31"/>
          </p:nvPr>
        </p:nvSpPr>
        <p:spPr>
          <a:xfrm>
            <a:off x="541337" y="408945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2FA0EC2F-56A5-443F-A1DF-DA268BF8300A}"/>
              </a:ext>
            </a:extLst>
          </p:cNvPr>
          <p:cNvSpPr>
            <a:spLocks noGrp="1" noChangeAspect="1"/>
          </p:cNvSpPr>
          <p:nvPr>
            <p:ph sz="quarter" idx="32"/>
          </p:nvPr>
        </p:nvSpPr>
        <p:spPr>
          <a:xfrm>
            <a:off x="6132802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0DC5FA5B-8CE8-47FE-A684-489644D01BA9}"/>
              </a:ext>
            </a:extLst>
          </p:cNvPr>
          <p:cNvSpPr>
            <a:spLocks noGrp="1" noChangeAspect="1"/>
          </p:cNvSpPr>
          <p:nvPr>
            <p:ph sz="quarter" idx="33"/>
          </p:nvPr>
        </p:nvSpPr>
        <p:spPr>
          <a:xfrm>
            <a:off x="8927998" y="504000"/>
            <a:ext cx="27216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8629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&amp; 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540000" y="432000"/>
            <a:ext cx="3416400" cy="1080000"/>
          </a:xfrm>
        </p:spPr>
        <p:txBody>
          <a:bodyPr/>
          <a:lstStyle/>
          <a:p>
            <a:r>
              <a:rPr lang="de-DE" noProof="0" dirty="0"/>
              <a:t>Titelmasterformat</a:t>
            </a:r>
          </a:p>
        </p:txBody>
      </p:sp>
      <p:sp>
        <p:nvSpPr>
          <p:cNvPr id="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080000"/>
            <a:ext cx="34164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9C589E-D39D-484A-8016-F226BFF4C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1512000"/>
            <a:ext cx="3416400" cy="4298400"/>
          </a:xfrm>
        </p:spPr>
        <p:txBody>
          <a:bodyPr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4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4386599" y="525136"/>
            <a:ext cx="3595450" cy="52852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8"/>
          </p:nvPr>
        </p:nvSpPr>
        <p:spPr>
          <a:xfrm>
            <a:off x="8063150" y="524986"/>
            <a:ext cx="3595450" cy="259793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9"/>
          </p:nvPr>
        </p:nvSpPr>
        <p:spPr>
          <a:xfrm>
            <a:off x="8063150" y="3212461"/>
            <a:ext cx="3595450" cy="259793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64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ld &amp; 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8079318" y="432000"/>
            <a:ext cx="3416400" cy="1080000"/>
          </a:xfrm>
        </p:spPr>
        <p:txBody>
          <a:bodyPr/>
          <a:lstStyle/>
          <a:p>
            <a:r>
              <a:rPr lang="de-DE" noProof="0" dirty="0"/>
              <a:t>Titelmasterformat</a:t>
            </a:r>
          </a:p>
        </p:txBody>
      </p:sp>
      <p:sp>
        <p:nvSpPr>
          <p:cNvPr id="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079318" y="1080000"/>
            <a:ext cx="34164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9C589E-D39D-484A-8016-F226BFF4C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9318" y="1512000"/>
            <a:ext cx="3416400" cy="4298400"/>
          </a:xfrm>
        </p:spPr>
        <p:txBody>
          <a:bodyPr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4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521963" y="525136"/>
            <a:ext cx="3595450" cy="52852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8"/>
          </p:nvPr>
        </p:nvSpPr>
        <p:spPr>
          <a:xfrm>
            <a:off x="4198514" y="524986"/>
            <a:ext cx="3595450" cy="259793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9"/>
          </p:nvPr>
        </p:nvSpPr>
        <p:spPr>
          <a:xfrm>
            <a:off x="4198514" y="3212461"/>
            <a:ext cx="3595450" cy="259793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1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56133" y="6251754"/>
            <a:ext cx="11369701" cy="49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1000"/>
              </a:spcAft>
            </a:pPr>
            <a:endParaRPr lang="de-DE" dirty="0" smtClean="0"/>
          </a:p>
        </p:txBody>
      </p:sp>
      <p:sp>
        <p:nvSpPr>
          <p:cNvPr id="4" name="Textplatzhalter 12">
            <a:extLst>
              <a:ext uri="{FF2B5EF4-FFF2-40B4-BE49-F238E27FC236}">
                <a16:creationId xmlns="" xmlns:a16="http://schemas.microsoft.com/office/drawing/2014/main" id="{DE959432-4A3B-44F5-B06C-51BAC3FD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406" y="3083400"/>
            <a:ext cx="11109600" cy="1800000"/>
          </a:xfrm>
          <a:noFill/>
        </p:spPr>
        <p:txBody>
          <a:bodyPr lIns="432000" bIns="540000" anchor="b"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Untertitel">
            <a:extLst>
              <a:ext uri="{FF2B5EF4-FFF2-40B4-BE49-F238E27FC236}">
                <a16:creationId xmlns="" xmlns:a16="http://schemas.microsoft.com/office/drawing/2014/main" id="{9CB4EA23-2F24-484C-9A7D-2FF16ABA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406" y="4379400"/>
            <a:ext cx="11109600" cy="504000"/>
          </a:xfrm>
        </p:spPr>
        <p:txBody>
          <a:bodyPr lIns="432000"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19FFE039-F7A1-4A03-BCAD-6D451EE17BE2}"/>
              </a:ext>
            </a:extLst>
          </p:cNvPr>
          <p:cNvSpPr/>
          <p:nvPr userDrawn="1"/>
        </p:nvSpPr>
        <p:spPr>
          <a:xfrm>
            <a:off x="540406" y="4998900"/>
            <a:ext cx="11109600" cy="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7" name="Rechteck 6"/>
          <p:cNvSpPr/>
          <p:nvPr userDrawn="1"/>
        </p:nvSpPr>
        <p:spPr>
          <a:xfrm>
            <a:off x="356135" y="6266046"/>
            <a:ext cx="798897" cy="49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Aft>
                <a:spcPts val="1000"/>
              </a:spcAft>
            </a:pPr>
            <a:endParaRPr lang="de-DE" dirty="0" smtClean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8" y="5957791"/>
            <a:ext cx="1730963" cy="2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d &amp; 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4386599" y="432000"/>
            <a:ext cx="3416400" cy="1080000"/>
          </a:xfrm>
        </p:spPr>
        <p:txBody>
          <a:bodyPr/>
          <a:lstStyle/>
          <a:p>
            <a:r>
              <a:rPr lang="de-DE" noProof="0" dirty="0"/>
              <a:t>Titelmasterformat</a:t>
            </a:r>
          </a:p>
        </p:txBody>
      </p:sp>
      <p:sp>
        <p:nvSpPr>
          <p:cNvPr id="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86599" y="1080000"/>
            <a:ext cx="34164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9C589E-D39D-484A-8016-F226BFF4C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6599" y="1512000"/>
            <a:ext cx="3416400" cy="4298400"/>
          </a:xfrm>
        </p:spPr>
        <p:txBody>
          <a:bodyPr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4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521963" y="525136"/>
            <a:ext cx="3595450" cy="52852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8"/>
          </p:nvPr>
        </p:nvSpPr>
        <p:spPr>
          <a:xfrm>
            <a:off x="8063150" y="524986"/>
            <a:ext cx="3595450" cy="259793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9"/>
          </p:nvPr>
        </p:nvSpPr>
        <p:spPr>
          <a:xfrm>
            <a:off x="8063150" y="3212461"/>
            <a:ext cx="3595450" cy="259793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86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&amp; 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540000" y="432000"/>
            <a:ext cx="3416400" cy="1080000"/>
          </a:xfrm>
        </p:spPr>
        <p:txBody>
          <a:bodyPr/>
          <a:lstStyle/>
          <a:p>
            <a:r>
              <a:rPr lang="de-DE" noProof="0" dirty="0"/>
              <a:t>Titelmasterformat</a:t>
            </a:r>
          </a:p>
        </p:txBody>
      </p:sp>
      <p:sp>
        <p:nvSpPr>
          <p:cNvPr id="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080000"/>
            <a:ext cx="34164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9C589E-D39D-484A-8016-F226BFF4C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1512000"/>
            <a:ext cx="3416400" cy="4298400"/>
          </a:xfrm>
        </p:spPr>
        <p:txBody>
          <a:bodyPr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4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4386598" y="525136"/>
            <a:ext cx="7272001" cy="52852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247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&amp; 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8263094" y="432000"/>
            <a:ext cx="3416400" cy="1080000"/>
          </a:xfrm>
        </p:spPr>
        <p:txBody>
          <a:bodyPr/>
          <a:lstStyle/>
          <a:p>
            <a:r>
              <a:rPr lang="de-DE" noProof="0" dirty="0"/>
              <a:t>Titelmasterformat</a:t>
            </a:r>
          </a:p>
        </p:txBody>
      </p:sp>
      <p:sp>
        <p:nvSpPr>
          <p:cNvPr id="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263094" y="1080000"/>
            <a:ext cx="34164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9C589E-D39D-484A-8016-F226BFF4C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3094" y="1512000"/>
            <a:ext cx="3416400" cy="4298400"/>
          </a:xfrm>
        </p:spPr>
        <p:txBody>
          <a:bodyPr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4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576598" y="525136"/>
            <a:ext cx="7272001" cy="52852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86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&amp; 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4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BD413AE1-9A57-49B0-8F63-EA53EA10B093}"/>
              </a:ext>
            </a:extLst>
          </p:cNvPr>
          <p:cNvSpPr>
            <a:spLocks noGrp="1" noChangeAspect="1"/>
          </p:cNvSpPr>
          <p:nvPr>
            <p:ph sz="quarter" idx="27"/>
          </p:nvPr>
        </p:nvSpPr>
        <p:spPr>
          <a:xfrm>
            <a:off x="528918" y="525136"/>
            <a:ext cx="11129681" cy="52852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216000" tIns="216000" rIns="216000" bIns="216000" rtlCol="0" anchor="b" anchorCtr="0">
            <a:noAutofit/>
          </a:bodyPr>
          <a:lstStyle>
            <a:lvl1pPr>
              <a:defRPr lang="de-DE" sz="1200" smtClean="0">
                <a:solidFill>
                  <a:schemeClr val="accent2"/>
                </a:solidFill>
              </a:defRPr>
            </a:lvl1pPr>
            <a:lvl2pPr>
              <a:defRPr lang="de-DE" sz="12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17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&amp; Tex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xmlns="" id="{2272B65C-FC48-48ED-B366-E28993F4897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234510" y="-1"/>
            <a:ext cx="4388400" cy="6858001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xmlns="" id="{A403C767-612B-439E-BFC8-A5BC1BE7E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416275"/>
            <a:ext cx="2340000" cy="1080000"/>
          </a:xfrm>
        </p:spPr>
        <p:txBody>
          <a:bodyPr bIns="72000" anchor="b" anchorCtr="0"/>
          <a:lstStyle/>
          <a:p>
            <a:r>
              <a:rPr lang="de-DE" dirty="0"/>
              <a:t>Dies ist ein </a:t>
            </a:r>
            <a:br>
              <a:rPr lang="de-DE" dirty="0"/>
            </a:br>
            <a:r>
              <a:rPr lang="de-DE" dirty="0"/>
              <a:t>Platzhalter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F53F4BB6-0CE6-408B-9EDE-9040DDBBB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3496274"/>
            <a:ext cx="2340000" cy="2313975"/>
          </a:xfr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xmlns="" id="{0C786660-6848-4C1E-9F65-C8671B0F50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3200" y="1512001"/>
            <a:ext cx="3416400" cy="4298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149029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47D50B80-779D-4679-8CA0-E64A76AA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1109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Untertitel">
            <a:extLst>
              <a:ext uri="{FF2B5EF4-FFF2-40B4-BE49-F238E27FC236}">
                <a16:creationId xmlns:a16="http://schemas.microsoft.com/office/drawing/2014/main" xmlns="" id="{E5BDAC0B-69DE-4AC6-A58B-BC048114C8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1080000"/>
            <a:ext cx="111096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cxnSp>
        <p:nvCxnSpPr>
          <p:cNvPr id="6" name="Gerader Verbinder 27">
            <a:extLst>
              <a:ext uri="{FF2B5EF4-FFF2-40B4-BE49-F238E27FC236}">
                <a16:creationId xmlns:a16="http://schemas.microsoft.com/office/drawing/2014/main" xmlns="" id="{2324ED39-53B3-401A-BC37-9067853EC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6094800" y="3676375"/>
            <a:ext cx="0" cy="59400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36">
            <a:extLst>
              <a:ext uri="{FF2B5EF4-FFF2-40B4-BE49-F238E27FC236}">
                <a16:creationId xmlns:a16="http://schemas.microsoft.com/office/drawing/2014/main" xmlns="" id="{2022A2F9-851D-432C-9624-DA3C86F2D2B0}"/>
              </a:ext>
            </a:extLst>
          </p:cNvPr>
          <p:cNvCxnSpPr>
            <a:cxnSpLocks/>
          </p:cNvCxnSpPr>
          <p:nvPr/>
        </p:nvCxnSpPr>
        <p:spPr bwMode="gray">
          <a:xfrm flipV="1">
            <a:off x="8442000" y="3383275"/>
            <a:ext cx="0" cy="59400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238">
            <a:extLst>
              <a:ext uri="{FF2B5EF4-FFF2-40B4-BE49-F238E27FC236}">
                <a16:creationId xmlns:a16="http://schemas.microsoft.com/office/drawing/2014/main" xmlns="" id="{17EA4FBA-083E-403B-BA33-5D5C0266690F}"/>
              </a:ext>
            </a:extLst>
          </p:cNvPr>
          <p:cNvCxnSpPr>
            <a:cxnSpLocks/>
          </p:cNvCxnSpPr>
          <p:nvPr userDrawn="1"/>
        </p:nvCxnSpPr>
        <p:spPr bwMode="gray">
          <a:xfrm flipV="1">
            <a:off x="1496650" y="3676375"/>
            <a:ext cx="0" cy="59400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241">
            <a:extLst>
              <a:ext uri="{FF2B5EF4-FFF2-40B4-BE49-F238E27FC236}">
                <a16:creationId xmlns:a16="http://schemas.microsoft.com/office/drawing/2014/main" xmlns="" id="{0C9EE000-4ECB-4BDA-AEE3-190943D07D01}"/>
              </a:ext>
            </a:extLst>
          </p:cNvPr>
          <p:cNvCxnSpPr>
            <a:cxnSpLocks/>
          </p:cNvCxnSpPr>
          <p:nvPr/>
        </p:nvCxnSpPr>
        <p:spPr bwMode="gray">
          <a:xfrm flipV="1">
            <a:off x="10789200" y="3676375"/>
            <a:ext cx="0" cy="59400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r Verbinder 244">
            <a:extLst>
              <a:ext uri="{FF2B5EF4-FFF2-40B4-BE49-F238E27FC236}">
                <a16:creationId xmlns:a16="http://schemas.microsoft.com/office/drawing/2014/main" xmlns="" id="{AB1774DB-1ACA-4D0D-885E-712943B73E71}"/>
              </a:ext>
            </a:extLst>
          </p:cNvPr>
          <p:cNvCxnSpPr>
            <a:cxnSpLocks/>
          </p:cNvCxnSpPr>
          <p:nvPr userDrawn="1"/>
        </p:nvCxnSpPr>
        <p:spPr bwMode="gray">
          <a:xfrm flipV="1">
            <a:off x="3747600" y="3383275"/>
            <a:ext cx="0" cy="59400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sp>
        <p:nvSpPr>
          <p:cNvPr id="84" name="Textplatzhalter 8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50863" y="4484825"/>
            <a:ext cx="1912937" cy="337452"/>
          </a:xfrm>
        </p:spPr>
        <p:txBody>
          <a:bodyPr/>
          <a:lstStyle>
            <a:lvl1pPr marL="0" indent="0" algn="ctr">
              <a:buFontTx/>
              <a:buNone/>
              <a:defRPr sz="1200" b="1" baseline="0"/>
            </a:lvl1pPr>
            <a:lvl2pPr marL="450000" indent="0" algn="ctr">
              <a:buFontTx/>
              <a:buNone/>
              <a:defRPr sz="1400"/>
            </a:lvl2pPr>
            <a:lvl3pPr marL="810000" indent="0" algn="ctr">
              <a:buFontTx/>
              <a:buNone/>
              <a:defRPr sz="1400"/>
            </a:lvl3pPr>
            <a:lvl4pPr marL="1170000" indent="0" algn="ctr">
              <a:buFontTx/>
              <a:buNone/>
              <a:defRPr sz="1400"/>
            </a:lvl4pPr>
            <a:lvl5pPr marL="1530000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Das ist ein Platzhalter.</a:t>
            </a:r>
          </a:p>
        </p:txBody>
      </p:sp>
      <p:sp>
        <p:nvSpPr>
          <p:cNvPr id="87" name="Textplatzhalter 8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550863" y="4822277"/>
            <a:ext cx="1912937" cy="582613"/>
          </a:xfrm>
        </p:spPr>
        <p:txBody>
          <a:bodyPr/>
          <a:lstStyle>
            <a:lvl1pPr marL="0" indent="0" algn="ctr">
              <a:buNone/>
              <a:defRPr sz="1200" baseline="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de-DE" dirty="0" smtClean="0"/>
              <a:t>Geben Sie hier Ihren</a:t>
            </a:r>
            <a:br>
              <a:rPr lang="de-DE" dirty="0" smtClean="0"/>
            </a:br>
            <a:r>
              <a:rPr lang="de-DE" dirty="0" smtClean="0"/>
              <a:t>eigenen Text ein.</a:t>
            </a:r>
            <a:endParaRPr lang="de-DE" dirty="0"/>
          </a:p>
        </p:txBody>
      </p:sp>
      <p:sp>
        <p:nvSpPr>
          <p:cNvPr id="88" name="Textplatzhalter 83"/>
          <p:cNvSpPr>
            <a:spLocks noGrp="1"/>
          </p:cNvSpPr>
          <p:nvPr>
            <p:ph type="body" sz="quarter" idx="21" hasCustomPrompt="1"/>
          </p:nvPr>
        </p:nvSpPr>
        <p:spPr>
          <a:xfrm>
            <a:off x="5173300" y="4484825"/>
            <a:ext cx="1912937" cy="337452"/>
          </a:xfrm>
        </p:spPr>
        <p:txBody>
          <a:bodyPr/>
          <a:lstStyle>
            <a:lvl1pPr marL="0" indent="0" algn="ctr">
              <a:buFontTx/>
              <a:buNone/>
              <a:defRPr sz="1200" b="1" baseline="0"/>
            </a:lvl1pPr>
            <a:lvl2pPr marL="450000" indent="0" algn="ctr">
              <a:buFontTx/>
              <a:buNone/>
              <a:defRPr sz="1400"/>
            </a:lvl2pPr>
            <a:lvl3pPr marL="810000" indent="0" algn="ctr">
              <a:buFontTx/>
              <a:buNone/>
              <a:defRPr sz="1400"/>
            </a:lvl3pPr>
            <a:lvl4pPr marL="1170000" indent="0" algn="ctr">
              <a:buFontTx/>
              <a:buNone/>
              <a:defRPr sz="1400"/>
            </a:lvl4pPr>
            <a:lvl5pPr marL="1530000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Das ist ein Platzhalter.</a:t>
            </a:r>
          </a:p>
        </p:txBody>
      </p:sp>
      <p:sp>
        <p:nvSpPr>
          <p:cNvPr id="89" name="Textplatzhalter 85"/>
          <p:cNvSpPr>
            <a:spLocks noGrp="1"/>
          </p:cNvSpPr>
          <p:nvPr>
            <p:ph type="body" sz="quarter" idx="22" hasCustomPrompt="1"/>
          </p:nvPr>
        </p:nvSpPr>
        <p:spPr>
          <a:xfrm>
            <a:off x="5173300" y="4822277"/>
            <a:ext cx="1912937" cy="582613"/>
          </a:xfrm>
        </p:spPr>
        <p:txBody>
          <a:bodyPr/>
          <a:lstStyle>
            <a:lvl1pPr marL="0" indent="0" algn="ctr">
              <a:buNone/>
              <a:defRPr sz="1200" baseline="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de-DE" dirty="0" smtClean="0"/>
              <a:t>Geben Sie hier Ihren</a:t>
            </a:r>
            <a:br>
              <a:rPr lang="de-DE" dirty="0" smtClean="0"/>
            </a:br>
            <a:r>
              <a:rPr lang="de-DE" dirty="0" smtClean="0"/>
              <a:t>eigenen Text ein.</a:t>
            </a:r>
            <a:endParaRPr lang="de-DE" dirty="0"/>
          </a:p>
        </p:txBody>
      </p:sp>
      <p:sp>
        <p:nvSpPr>
          <p:cNvPr id="90" name="Textplatzhalter 83"/>
          <p:cNvSpPr>
            <a:spLocks noGrp="1"/>
          </p:cNvSpPr>
          <p:nvPr>
            <p:ph type="body" sz="quarter" idx="23" hasCustomPrompt="1"/>
          </p:nvPr>
        </p:nvSpPr>
        <p:spPr>
          <a:xfrm>
            <a:off x="9830200" y="4492850"/>
            <a:ext cx="1912937" cy="337452"/>
          </a:xfrm>
        </p:spPr>
        <p:txBody>
          <a:bodyPr/>
          <a:lstStyle>
            <a:lvl1pPr marL="0" indent="0" algn="ctr">
              <a:buFontTx/>
              <a:buNone/>
              <a:defRPr sz="1200" b="1" baseline="0"/>
            </a:lvl1pPr>
            <a:lvl2pPr marL="450000" indent="0" algn="ctr">
              <a:buFontTx/>
              <a:buNone/>
              <a:defRPr sz="1400"/>
            </a:lvl2pPr>
            <a:lvl3pPr marL="810000" indent="0" algn="ctr">
              <a:buFontTx/>
              <a:buNone/>
              <a:defRPr sz="1400"/>
            </a:lvl3pPr>
            <a:lvl4pPr marL="1170000" indent="0" algn="ctr">
              <a:buFontTx/>
              <a:buNone/>
              <a:defRPr sz="1400"/>
            </a:lvl4pPr>
            <a:lvl5pPr marL="1530000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Das ist ein Platzhalter.</a:t>
            </a:r>
          </a:p>
        </p:txBody>
      </p:sp>
      <p:sp>
        <p:nvSpPr>
          <p:cNvPr id="91" name="Textplatzhalter 85"/>
          <p:cNvSpPr>
            <a:spLocks noGrp="1"/>
          </p:cNvSpPr>
          <p:nvPr>
            <p:ph type="body" sz="quarter" idx="24" hasCustomPrompt="1"/>
          </p:nvPr>
        </p:nvSpPr>
        <p:spPr>
          <a:xfrm>
            <a:off x="9830200" y="4830302"/>
            <a:ext cx="1912937" cy="582613"/>
          </a:xfrm>
        </p:spPr>
        <p:txBody>
          <a:bodyPr/>
          <a:lstStyle>
            <a:lvl1pPr marL="0" indent="0" algn="ctr">
              <a:buNone/>
              <a:defRPr sz="1200" baseline="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de-DE" dirty="0" smtClean="0"/>
              <a:t>Geben Sie hier Ihren</a:t>
            </a:r>
            <a:br>
              <a:rPr lang="de-DE" dirty="0" smtClean="0"/>
            </a:br>
            <a:r>
              <a:rPr lang="de-DE" dirty="0" smtClean="0"/>
              <a:t>eigenen Text ein.</a:t>
            </a:r>
            <a:endParaRPr lang="de-DE" dirty="0"/>
          </a:p>
        </p:txBody>
      </p:sp>
      <p:sp>
        <p:nvSpPr>
          <p:cNvPr id="92" name="Textplatzhalter 83"/>
          <p:cNvSpPr>
            <a:spLocks noGrp="1"/>
          </p:cNvSpPr>
          <p:nvPr>
            <p:ph type="body" sz="quarter" idx="25" hasCustomPrompt="1"/>
          </p:nvPr>
        </p:nvSpPr>
        <p:spPr>
          <a:xfrm>
            <a:off x="2786285" y="2384329"/>
            <a:ext cx="1912937" cy="337452"/>
          </a:xfrm>
        </p:spPr>
        <p:txBody>
          <a:bodyPr/>
          <a:lstStyle>
            <a:lvl1pPr marL="0" indent="0" algn="ctr">
              <a:buFontTx/>
              <a:buNone/>
              <a:defRPr sz="1200" b="1" baseline="0"/>
            </a:lvl1pPr>
            <a:lvl2pPr marL="450000" indent="0" algn="ctr">
              <a:buFontTx/>
              <a:buNone/>
              <a:defRPr sz="1400"/>
            </a:lvl2pPr>
            <a:lvl3pPr marL="810000" indent="0" algn="ctr">
              <a:buFontTx/>
              <a:buNone/>
              <a:defRPr sz="1400"/>
            </a:lvl3pPr>
            <a:lvl4pPr marL="1170000" indent="0" algn="ctr">
              <a:buFontTx/>
              <a:buNone/>
              <a:defRPr sz="1400"/>
            </a:lvl4pPr>
            <a:lvl5pPr marL="1530000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Das ist ein Platzhalter.</a:t>
            </a:r>
          </a:p>
        </p:txBody>
      </p:sp>
      <p:sp>
        <p:nvSpPr>
          <p:cNvPr id="93" name="Textplatzhalter 85"/>
          <p:cNvSpPr>
            <a:spLocks noGrp="1"/>
          </p:cNvSpPr>
          <p:nvPr>
            <p:ph type="body" sz="quarter" idx="26" hasCustomPrompt="1"/>
          </p:nvPr>
        </p:nvSpPr>
        <p:spPr>
          <a:xfrm>
            <a:off x="2786285" y="2721781"/>
            <a:ext cx="1912937" cy="582613"/>
          </a:xfrm>
        </p:spPr>
        <p:txBody>
          <a:bodyPr/>
          <a:lstStyle>
            <a:lvl1pPr marL="0" indent="0" algn="ctr">
              <a:buNone/>
              <a:defRPr sz="1200" baseline="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de-DE" dirty="0" smtClean="0"/>
              <a:t>Geben Sie hier Ihren</a:t>
            </a:r>
            <a:br>
              <a:rPr lang="de-DE" dirty="0" smtClean="0"/>
            </a:br>
            <a:r>
              <a:rPr lang="de-DE" dirty="0" smtClean="0"/>
              <a:t>eigenen Text ein.</a:t>
            </a:r>
            <a:endParaRPr lang="de-DE" dirty="0"/>
          </a:p>
        </p:txBody>
      </p:sp>
      <p:sp>
        <p:nvSpPr>
          <p:cNvPr id="94" name="Textplatzhalter 83"/>
          <p:cNvSpPr>
            <a:spLocks noGrp="1"/>
          </p:cNvSpPr>
          <p:nvPr>
            <p:ph type="body" sz="quarter" idx="27" hasCustomPrompt="1"/>
          </p:nvPr>
        </p:nvSpPr>
        <p:spPr>
          <a:xfrm>
            <a:off x="7443185" y="2392354"/>
            <a:ext cx="1912937" cy="337452"/>
          </a:xfrm>
        </p:spPr>
        <p:txBody>
          <a:bodyPr/>
          <a:lstStyle>
            <a:lvl1pPr marL="0" indent="0" algn="ctr">
              <a:buFontTx/>
              <a:buNone/>
              <a:defRPr sz="1200" b="1" baseline="0"/>
            </a:lvl1pPr>
            <a:lvl2pPr marL="450000" indent="0" algn="ctr">
              <a:buFontTx/>
              <a:buNone/>
              <a:defRPr sz="1400"/>
            </a:lvl2pPr>
            <a:lvl3pPr marL="810000" indent="0" algn="ctr">
              <a:buFontTx/>
              <a:buNone/>
              <a:defRPr sz="1400"/>
            </a:lvl3pPr>
            <a:lvl4pPr marL="1170000" indent="0" algn="ctr">
              <a:buFontTx/>
              <a:buNone/>
              <a:defRPr sz="1400"/>
            </a:lvl4pPr>
            <a:lvl5pPr marL="1530000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Das ist ein Platzhalter.</a:t>
            </a:r>
          </a:p>
        </p:txBody>
      </p:sp>
      <p:sp>
        <p:nvSpPr>
          <p:cNvPr id="95" name="Textplatzhalter 85"/>
          <p:cNvSpPr>
            <a:spLocks noGrp="1"/>
          </p:cNvSpPr>
          <p:nvPr>
            <p:ph type="body" sz="quarter" idx="28" hasCustomPrompt="1"/>
          </p:nvPr>
        </p:nvSpPr>
        <p:spPr>
          <a:xfrm>
            <a:off x="7443185" y="2729806"/>
            <a:ext cx="1912937" cy="582613"/>
          </a:xfrm>
        </p:spPr>
        <p:txBody>
          <a:bodyPr/>
          <a:lstStyle>
            <a:lvl1pPr marL="0" indent="0" algn="ctr">
              <a:buNone/>
              <a:defRPr sz="1200" baseline="0"/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de-DE" dirty="0" smtClean="0"/>
              <a:t>Geben Sie hier Ihren</a:t>
            </a:r>
            <a:br>
              <a:rPr lang="de-DE" dirty="0" smtClean="0"/>
            </a:br>
            <a:r>
              <a:rPr lang="de-DE" dirty="0" smtClean="0"/>
              <a:t>eigenen Text ein.</a:t>
            </a:r>
            <a:endParaRPr lang="de-DE" dirty="0"/>
          </a:p>
        </p:txBody>
      </p:sp>
      <p:sp>
        <p:nvSpPr>
          <p:cNvPr id="114" name="Inhaltsplatzhalter 113"/>
          <p:cNvSpPr>
            <a:spLocks noGrp="1"/>
          </p:cNvSpPr>
          <p:nvPr>
            <p:ph sz="quarter" idx="30"/>
          </p:nvPr>
        </p:nvSpPr>
        <p:spPr>
          <a:xfrm>
            <a:off x="5173300" y="1827224"/>
            <a:ext cx="1886787" cy="17891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5" name="Inhaltsplatzhalter 113"/>
          <p:cNvSpPr>
            <a:spLocks noGrp="1"/>
          </p:cNvSpPr>
          <p:nvPr>
            <p:ph sz="quarter" idx="31"/>
          </p:nvPr>
        </p:nvSpPr>
        <p:spPr>
          <a:xfrm>
            <a:off x="550862" y="1835249"/>
            <a:ext cx="1912937" cy="17891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6" name="Inhaltsplatzhalter 113"/>
          <p:cNvSpPr>
            <a:spLocks noGrp="1"/>
          </p:cNvSpPr>
          <p:nvPr>
            <p:ph sz="quarter" idx="32"/>
          </p:nvPr>
        </p:nvSpPr>
        <p:spPr>
          <a:xfrm>
            <a:off x="7498606" y="3982534"/>
            <a:ext cx="1886787" cy="17891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7" name="Inhaltsplatzhalter 113"/>
          <p:cNvSpPr>
            <a:spLocks noGrp="1"/>
          </p:cNvSpPr>
          <p:nvPr>
            <p:ph sz="quarter" idx="33"/>
          </p:nvPr>
        </p:nvSpPr>
        <p:spPr>
          <a:xfrm>
            <a:off x="2791131" y="3990559"/>
            <a:ext cx="1912937" cy="17891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8" name="Inhaltsplatzhalter 113"/>
          <p:cNvSpPr>
            <a:spLocks noGrp="1"/>
          </p:cNvSpPr>
          <p:nvPr>
            <p:ph sz="quarter" idx="34"/>
          </p:nvPr>
        </p:nvSpPr>
        <p:spPr>
          <a:xfrm>
            <a:off x="9784930" y="1827224"/>
            <a:ext cx="1886787" cy="17891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29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4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B58C6BEF-3054-4FD1-8A51-8E1ECAD8D83E}"/>
              </a:ext>
            </a:extLst>
          </p:cNvPr>
          <p:cNvSpPr/>
          <p:nvPr userDrawn="1"/>
        </p:nvSpPr>
        <p:spPr>
          <a:xfrm>
            <a:off x="-1" y="3854855"/>
            <a:ext cx="12190414" cy="300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xmlns="" id="{CE4B3F0C-ED4B-4C61-8AA8-C05EE7FDC95E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16000" y="216000"/>
            <a:ext cx="11758413" cy="3638856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60AA994-CD61-428C-BAC9-13BC0C4B2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7206" y="6192139"/>
            <a:ext cx="2016000" cy="346361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 bwMode="gray">
          <a:xfrm>
            <a:off x="550863" y="4553341"/>
            <a:ext cx="4793381" cy="198515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1600" b="1" dirty="0" smtClean="0">
                <a:solidFill>
                  <a:prstClr val="white"/>
                </a:solidFill>
              </a:rPr>
              <a:t>Pfeiffer </a:t>
            </a:r>
            <a:r>
              <a:rPr lang="de-DE" sz="1600" b="1" dirty="0" err="1" smtClean="0">
                <a:solidFill>
                  <a:prstClr val="white"/>
                </a:solidFill>
              </a:rPr>
              <a:t>Vacuum</a:t>
            </a:r>
            <a:r>
              <a:rPr lang="de-DE" sz="1600" b="1" dirty="0" smtClean="0">
                <a:solidFill>
                  <a:prstClr val="white"/>
                </a:solidFill>
              </a:rPr>
              <a:t> GmbH</a:t>
            </a:r>
          </a:p>
          <a:p>
            <a:pPr lvl="0">
              <a:lnSpc>
                <a:spcPct val="150000"/>
              </a:lnSpc>
            </a:pPr>
            <a:r>
              <a:rPr lang="de-DE" sz="1400" dirty="0" smtClean="0">
                <a:solidFill>
                  <a:prstClr val="white"/>
                </a:solidFill>
              </a:rPr>
              <a:t>Berliner </a:t>
            </a:r>
            <a:r>
              <a:rPr lang="de-DE" sz="1400" dirty="0" err="1" smtClean="0">
                <a:solidFill>
                  <a:prstClr val="white"/>
                </a:solidFill>
              </a:rPr>
              <a:t>Strasse</a:t>
            </a:r>
            <a:r>
              <a:rPr lang="de-DE" sz="1400" dirty="0" smtClean="0">
                <a:solidFill>
                  <a:prstClr val="white"/>
                </a:solidFill>
              </a:rPr>
              <a:t> 43</a:t>
            </a:r>
            <a:br>
              <a:rPr lang="de-DE" sz="1400" dirty="0" smtClean="0">
                <a:solidFill>
                  <a:prstClr val="white"/>
                </a:solidFill>
              </a:rPr>
            </a:br>
            <a:r>
              <a:rPr lang="de-DE" sz="1400" dirty="0" smtClean="0">
                <a:solidFill>
                  <a:prstClr val="white"/>
                </a:solidFill>
              </a:rPr>
              <a:t>35614 </a:t>
            </a:r>
            <a:r>
              <a:rPr lang="de-DE" sz="1400" dirty="0" err="1" smtClean="0">
                <a:solidFill>
                  <a:prstClr val="white"/>
                </a:solidFill>
              </a:rPr>
              <a:t>Asslar</a:t>
            </a:r>
            <a:endParaRPr lang="de-DE" sz="1400" dirty="0" smtClean="0">
              <a:solidFill>
                <a:prstClr val="white"/>
              </a:solidFill>
            </a:endParaRPr>
          </a:p>
          <a:p>
            <a:pPr lvl="0">
              <a:lnSpc>
                <a:spcPct val="150000"/>
              </a:lnSpc>
            </a:pPr>
            <a:r>
              <a:rPr lang="de-DE" sz="1400" dirty="0" smtClean="0">
                <a:solidFill>
                  <a:prstClr val="white"/>
                </a:solidFill>
              </a:rPr>
              <a:t>T +49 6441 802-0</a:t>
            </a:r>
            <a:br>
              <a:rPr lang="de-DE" sz="1400" dirty="0" smtClean="0">
                <a:solidFill>
                  <a:prstClr val="white"/>
                </a:solidFill>
              </a:rPr>
            </a:br>
            <a:r>
              <a:rPr lang="de-DE" sz="1400" dirty="0" smtClean="0">
                <a:solidFill>
                  <a:prstClr val="white"/>
                </a:solidFill>
              </a:rPr>
              <a:t>F +49 6441 802-1202</a:t>
            </a:r>
            <a:br>
              <a:rPr lang="de-DE" sz="1400" dirty="0" smtClean="0">
                <a:solidFill>
                  <a:prstClr val="white"/>
                </a:solidFill>
              </a:rPr>
            </a:br>
            <a:r>
              <a:rPr lang="de-DE" sz="1400" dirty="0" smtClean="0">
                <a:solidFill>
                  <a:prstClr val="white"/>
                </a:solidFill>
              </a:rPr>
              <a:t>www.pfeiffer-vacuum.com</a:t>
            </a:r>
          </a:p>
        </p:txBody>
      </p:sp>
    </p:spTree>
    <p:extLst>
      <p:ext uri="{BB962C8B-B14F-4D97-AF65-F5344CB8AC3E}">
        <p14:creationId xmlns:p14="http://schemas.microsoft.com/office/powerpoint/2010/main" val="81696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C9C038-C83E-46B9-A1FA-9F3CFEDA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1109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Untertitel">
            <a:extLst>
              <a:ext uri="{FF2B5EF4-FFF2-40B4-BE49-F238E27FC236}">
                <a16:creationId xmlns:a16="http://schemas.microsoft.com/office/drawing/2014/main" xmlns="" id="{4317D7A9-D0E1-44EB-B23A-386CF860CB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080000"/>
            <a:ext cx="111096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7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3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C9C038-C83E-46B9-A1FA-9F3CFEDA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1109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Untertitel">
            <a:extLst>
              <a:ext uri="{FF2B5EF4-FFF2-40B4-BE49-F238E27FC236}">
                <a16:creationId xmlns:a16="http://schemas.microsoft.com/office/drawing/2014/main" xmlns="" id="{4317D7A9-D0E1-44EB-B23A-386CF860CB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1080000"/>
            <a:ext cx="111096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E2CF4E2-FC88-4B74-AB01-F81DABD2D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0000" y="1512000"/>
            <a:ext cx="11109600" cy="4298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9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9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58295BE-A7CF-475E-92F5-AAADB587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1109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A584815C-0EEE-402A-9E46-AD251970D38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0000" y="1512000"/>
            <a:ext cx="5338800" cy="429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6170580F-3B1C-4844-845E-7936592730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10800" y="1511999"/>
            <a:ext cx="5338800" cy="4298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Untertitel">
            <a:extLst>
              <a:ext uri="{FF2B5EF4-FFF2-40B4-BE49-F238E27FC236}">
                <a16:creationId xmlns:a16="http://schemas.microsoft.com/office/drawing/2014/main" xmlns="" id="{6CC1614A-F6C6-4299-B9BD-66C4725235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1080000"/>
            <a:ext cx="111096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1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D50B80-779D-4679-8CA0-E64A76AA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1109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D9652EF2-2188-4914-9BEE-0399DDDFEB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1339" y="1512001"/>
            <a:ext cx="3416400" cy="4298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xmlns="" id="{57783F11-9C38-4955-86CB-F54D36B6E3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87270" y="1512001"/>
            <a:ext cx="3416400" cy="4298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xmlns="" id="{E15DD9C8-DAFE-4914-B51D-23809A03EB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33200" y="1512001"/>
            <a:ext cx="3416400" cy="4298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Untertitel">
            <a:extLst>
              <a:ext uri="{FF2B5EF4-FFF2-40B4-BE49-F238E27FC236}">
                <a16:creationId xmlns:a16="http://schemas.microsoft.com/office/drawing/2014/main" xmlns="" id="{E5BDAC0B-69DE-4AC6-A58B-BC048114C8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1080000"/>
            <a:ext cx="111096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1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46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D50B80-779D-4679-8CA0-E64A76AA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11109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D9652EF2-2188-4914-9BEE-0399DDDFEB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1339" y="1512001"/>
            <a:ext cx="3416400" cy="4298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xmlns="" id="{57783F11-9C38-4955-86CB-F54D36B6E3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87270" y="1512001"/>
            <a:ext cx="7264800" cy="4298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Untertitel">
            <a:extLst>
              <a:ext uri="{FF2B5EF4-FFF2-40B4-BE49-F238E27FC236}">
                <a16:creationId xmlns:a16="http://schemas.microsoft.com/office/drawing/2014/main" xmlns="" id="{E5BDAC0B-69DE-4AC6-A58B-BC048114C8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1080000"/>
            <a:ext cx="11109600" cy="4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0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5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 Punk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5">
            <a:extLst>
              <a:ext uri="{FF2B5EF4-FFF2-40B4-BE49-F238E27FC236}">
                <a16:creationId xmlns:a16="http://schemas.microsoft.com/office/drawing/2014/main" xmlns="" id="{1FF3B420-D080-48E9-BCA6-B846E643B813}"/>
              </a:ext>
            </a:extLst>
          </p:cNvPr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8089199" y="503850"/>
            <a:ext cx="35604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xmlns="" id="{2A16623E-C817-4DB1-A65E-0303D4D6638A}"/>
              </a:ext>
            </a:extLst>
          </p:cNvPr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8089199" y="2296650"/>
            <a:ext cx="35604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xmlns="" id="{8F066457-4312-4320-BA00-2A6EE1BD3E14}"/>
              </a:ext>
            </a:extLst>
          </p:cNvPr>
          <p:cNvSpPr>
            <a:spLocks noGrp="1" noChangeAspect="1"/>
          </p:cNvSpPr>
          <p:nvPr>
            <p:ph sz="quarter" idx="32" hasCustomPrompt="1"/>
          </p:nvPr>
        </p:nvSpPr>
        <p:spPr>
          <a:xfrm>
            <a:off x="8089199" y="4089450"/>
            <a:ext cx="35604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445048E-0771-41B5-AD3B-D7532681B83A}"/>
              </a:ext>
            </a:extLst>
          </p:cNvPr>
          <p:cNvSpPr>
            <a:spLocks noGrp="1" noChangeAspect="1"/>
          </p:cNvSpPr>
          <p:nvPr>
            <p:ph sz="quarter" idx="27" hasCustomPrompt="1"/>
          </p:nvPr>
        </p:nvSpPr>
        <p:spPr>
          <a:xfrm>
            <a:off x="4460401" y="503850"/>
            <a:ext cx="35604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xmlns="" id="{F87E1848-D4B1-42E2-BDA9-FD192FD21EF9}"/>
              </a:ext>
            </a:extLst>
          </p:cNvPr>
          <p:cNvSpPr>
            <a:spLocks noGrp="1" noChangeAspect="1"/>
          </p:cNvSpPr>
          <p:nvPr>
            <p:ph sz="quarter" idx="28" hasCustomPrompt="1"/>
          </p:nvPr>
        </p:nvSpPr>
        <p:spPr>
          <a:xfrm>
            <a:off x="4460401" y="2296650"/>
            <a:ext cx="35604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4" name="Inhaltsplatzhalter 5">
            <a:extLst>
              <a:ext uri="{FF2B5EF4-FFF2-40B4-BE49-F238E27FC236}">
                <a16:creationId xmlns:a16="http://schemas.microsoft.com/office/drawing/2014/main" xmlns="" id="{6E5A523C-3288-423B-A480-7CE6C505EBD6}"/>
              </a:ext>
            </a:extLst>
          </p:cNvPr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4460401" y="4089450"/>
            <a:ext cx="3560400" cy="17208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xmlns="" id="{BBF383D1-2D29-4116-B567-084F56F487A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0000" y="503850"/>
            <a:ext cx="3848400" cy="53064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AB3DD5F-9A45-4BB8-A05C-A507A3C4C8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0401" y="504000"/>
            <a:ext cx="1080000" cy="17208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xmlns="" id="{20533ED6-EB41-4ACE-BE4C-C6ADE6970E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0401" y="2296725"/>
            <a:ext cx="1080000" cy="17208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xmlns="" id="{282F62B1-6FE6-4F21-9761-FFA1EA4B46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0401" y="4089450"/>
            <a:ext cx="1080000" cy="17208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xmlns="" id="{EA01801E-51FA-4861-B35A-13A449B120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9199" y="504000"/>
            <a:ext cx="1080000" cy="17208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xmlns="" id="{AC5043EE-F7B4-489A-824B-FBB508098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9199" y="2296725"/>
            <a:ext cx="1080000" cy="17208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xmlns="" id="{E83BB8A0-53E4-41F0-8CA3-747109A4A2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89199" y="4089450"/>
            <a:ext cx="1080000" cy="17208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06</a:t>
            </a:r>
          </a:p>
        </p:txBody>
      </p:sp>
      <p:sp>
        <p:nvSpPr>
          <p:cNvPr id="21" name="Textfeld 20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19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2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 Punk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nhaltsplatzhalter 5">
            <a:extLst>
              <a:ext uri="{FF2B5EF4-FFF2-40B4-BE49-F238E27FC236}">
                <a16:creationId xmlns:a16="http://schemas.microsoft.com/office/drawing/2014/main" xmlns="" id="{54CB1028-EE11-4AD6-866F-02BB9EEBF7C7}"/>
              </a:ext>
            </a:extLst>
          </p:cNvPr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8089200" y="503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0" name="Inhaltsplatzhalter 5">
            <a:extLst>
              <a:ext uri="{FF2B5EF4-FFF2-40B4-BE49-F238E27FC236}">
                <a16:creationId xmlns:a16="http://schemas.microsoft.com/office/drawing/2014/main" xmlns="" id="{432A8812-EF58-4EAB-A21F-63F7570B72F4}"/>
              </a:ext>
            </a:extLst>
          </p:cNvPr>
          <p:cNvSpPr>
            <a:spLocks noGrp="1" noChangeAspect="1"/>
          </p:cNvSpPr>
          <p:nvPr>
            <p:ph sz="quarter" idx="37" hasCustomPrompt="1"/>
          </p:nvPr>
        </p:nvSpPr>
        <p:spPr>
          <a:xfrm>
            <a:off x="8089200" y="1847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1" name="Inhaltsplatzhalter 5">
            <a:extLst>
              <a:ext uri="{FF2B5EF4-FFF2-40B4-BE49-F238E27FC236}">
                <a16:creationId xmlns:a16="http://schemas.microsoft.com/office/drawing/2014/main" xmlns="" id="{A44CB5F3-16E5-47E5-B87C-4EA56896D1AA}"/>
              </a:ext>
            </a:extLst>
          </p:cNvPr>
          <p:cNvSpPr>
            <a:spLocks noGrp="1" noChangeAspect="1"/>
          </p:cNvSpPr>
          <p:nvPr>
            <p:ph sz="quarter" idx="38" hasCustomPrompt="1"/>
          </p:nvPr>
        </p:nvSpPr>
        <p:spPr>
          <a:xfrm>
            <a:off x="8089200" y="3191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2" name="Inhaltsplatzhalter 5">
            <a:extLst>
              <a:ext uri="{FF2B5EF4-FFF2-40B4-BE49-F238E27FC236}">
                <a16:creationId xmlns:a16="http://schemas.microsoft.com/office/drawing/2014/main" xmlns="" id="{40486B98-6318-4C55-BE9C-A4206B5B780E}"/>
              </a:ext>
            </a:extLst>
          </p:cNvPr>
          <p:cNvSpPr>
            <a:spLocks noGrp="1" noChangeAspect="1"/>
          </p:cNvSpPr>
          <p:nvPr>
            <p:ph sz="quarter" idx="39" hasCustomPrompt="1"/>
          </p:nvPr>
        </p:nvSpPr>
        <p:spPr>
          <a:xfrm>
            <a:off x="8089200" y="4535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xmlns="" id="{E9B59DFF-E859-4B9A-A0B0-5F9DE481ABEC}"/>
              </a:ext>
            </a:extLst>
          </p:cNvPr>
          <p:cNvSpPr>
            <a:spLocks noGrp="1" noChangeAspect="1"/>
          </p:cNvSpPr>
          <p:nvPr>
            <p:ph sz="quarter" idx="27" hasCustomPrompt="1"/>
          </p:nvPr>
        </p:nvSpPr>
        <p:spPr>
          <a:xfrm>
            <a:off x="4460401" y="503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xmlns="" id="{D0CA8511-D46C-4728-B0D7-91B579AD4A79}"/>
              </a:ext>
            </a:extLst>
          </p:cNvPr>
          <p:cNvSpPr>
            <a:spLocks noGrp="1" noChangeAspect="1"/>
          </p:cNvSpPr>
          <p:nvPr>
            <p:ph sz="quarter" idx="33" hasCustomPrompt="1"/>
          </p:nvPr>
        </p:nvSpPr>
        <p:spPr>
          <a:xfrm>
            <a:off x="4460401" y="1847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7" name="Inhaltsplatzhalter 5">
            <a:extLst>
              <a:ext uri="{FF2B5EF4-FFF2-40B4-BE49-F238E27FC236}">
                <a16:creationId xmlns:a16="http://schemas.microsoft.com/office/drawing/2014/main" xmlns="" id="{318B2E48-37DC-4CC0-A4E0-93C5DF087FDF}"/>
              </a:ext>
            </a:extLst>
          </p:cNvPr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460401" y="3191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8" name="Inhaltsplatzhalter 5">
            <a:extLst>
              <a:ext uri="{FF2B5EF4-FFF2-40B4-BE49-F238E27FC236}">
                <a16:creationId xmlns:a16="http://schemas.microsoft.com/office/drawing/2014/main" xmlns="" id="{7A537D82-80CC-43E1-8797-8EFA326F1FF6}"/>
              </a:ext>
            </a:extLst>
          </p:cNvPr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4460401" y="4535850"/>
            <a:ext cx="3560400" cy="12744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lIns="1314000" tIns="108000" rIns="216000" bIns="108000" anchor="ctr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xmlns="" id="{BBF383D1-2D29-4116-B567-084F56F487A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0000" y="503850"/>
            <a:ext cx="3848400" cy="53064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xmlns="" id="{074FE403-934B-41BD-A31E-B39DC50EA1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0401" y="50400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xmlns="" id="{3354E49B-CD04-42CB-BBBB-463B7A768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0401" y="184795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xmlns="" id="{BA11CC0F-2CDF-40DF-98C5-D02DED4919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0401" y="319190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xmlns="" id="{A4F505E9-B1C0-43E8-9737-B2A648477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0401" y="453585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xmlns="" id="{30F44A19-0CA9-4F81-A518-77B3FC262D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200" y="50400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xmlns="" id="{A479CC24-5A56-4E91-8EA5-6A02DA2F9B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9200" y="184795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06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xmlns="" id="{4EE6A7E4-F89D-4353-8A80-CA390762CF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9200" y="319190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07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xmlns="" id="{E645D7A1-A2DB-4B51-B505-6C7E051D1D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89200" y="4535850"/>
            <a:ext cx="1080000" cy="1274400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08</a:t>
            </a:r>
          </a:p>
        </p:txBody>
      </p:sp>
      <p:sp>
        <p:nvSpPr>
          <p:cNvPr id="29" name="Textfeld 28"/>
          <p:cNvSpPr txBox="1"/>
          <p:nvPr userDrawn="1"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9389D1ED-8A00-49D3-AF08-89FF3AC75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00" y="6380215"/>
            <a:ext cx="1440000" cy="247226"/>
          </a:xfrm>
          <a:prstGeom prst="rect">
            <a:avLst/>
          </a:prstGeom>
        </p:spPr>
      </p:pic>
      <p:sp>
        <p:nvSpPr>
          <p:cNvPr id="27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smtClean="0"/>
              <a:t>Department – Author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9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1999"/>
            <a:ext cx="11109600" cy="1079291"/>
          </a:xfrm>
          <a:prstGeom prst="rect">
            <a:avLst/>
          </a:prstGeom>
        </p:spPr>
        <p:txBody>
          <a:bodyPr vert="horz" lIns="0" tIns="0" rIns="0" bIns="468000" rtlCol="0" anchor="b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512000"/>
            <a:ext cx="11109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540002" y="6386009"/>
            <a:ext cx="1087299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fld id="{02CEFE82-39F2-4F47-8A0C-D5AB3496FA5C}" type="slidenum">
              <a:rPr lang="de-DE" sz="1400" b="1" smtClean="0"/>
              <a:pPr/>
              <a:t>‹Nr.›</a:t>
            </a:fld>
            <a:endParaRPr lang="de-DE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 bwMode="gray">
          <a:xfrm>
            <a:off x="1104900" y="6434511"/>
            <a:ext cx="121478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000" b="0" dirty="0" smtClean="0">
                <a:solidFill>
                  <a:schemeClr val="tx1"/>
                </a:solidFill>
              </a:rPr>
              <a:t>© Pfeiffer Vacuum  •</a:t>
            </a:r>
            <a:endParaRPr lang="de-DE" sz="1000" dirty="0" smtClean="0"/>
          </a:p>
        </p:txBody>
      </p:sp>
      <p:cxnSp>
        <p:nvCxnSpPr>
          <p:cNvPr id="8" name="Gerade Verbindung 7"/>
          <p:cNvCxnSpPr/>
          <p:nvPr/>
        </p:nvCxnSpPr>
        <p:spPr>
          <a:xfrm>
            <a:off x="540000" y="6255948"/>
            <a:ext cx="11109600" cy="0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4" title="Department – Author – Date "/>
          <p:cNvSpPr>
            <a:spLocks noGrp="1"/>
          </p:cNvSpPr>
          <p:nvPr>
            <p:ph type="ftr" sz="quarter" idx="3"/>
          </p:nvPr>
        </p:nvSpPr>
        <p:spPr>
          <a:xfrm>
            <a:off x="2294287" y="6434512"/>
            <a:ext cx="7852888" cy="1929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2F2F2F"/>
                </a:solidFill>
              </a:defRPr>
            </a:lvl1pPr>
          </a:lstStyle>
          <a:p>
            <a:r>
              <a:rPr lang="de-DE" dirty="0" smtClean="0"/>
              <a:t>Department – </a:t>
            </a:r>
            <a:r>
              <a:rPr lang="de-DE" dirty="0" err="1" smtClean="0"/>
              <a:t>Author</a:t>
            </a:r>
            <a:r>
              <a:rPr lang="de-DE" dirty="0" smtClean="0"/>
              <a:t> – Date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9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928" r:id="rId2"/>
    <p:sldLayoutId id="2147483889" r:id="rId3"/>
    <p:sldLayoutId id="2147483900" r:id="rId4"/>
    <p:sldLayoutId id="2147483916" r:id="rId5"/>
    <p:sldLayoutId id="2147483902" r:id="rId6"/>
    <p:sldLayoutId id="2147483901" r:id="rId7"/>
    <p:sldLayoutId id="2147483925" r:id="rId8"/>
    <p:sldLayoutId id="2147483926" r:id="rId9"/>
    <p:sldLayoutId id="2147483929" r:id="rId10"/>
    <p:sldLayoutId id="2147483906" r:id="rId11"/>
    <p:sldLayoutId id="2147483915" r:id="rId12"/>
    <p:sldLayoutId id="2147483931" r:id="rId13"/>
    <p:sldLayoutId id="2147483930" r:id="rId14"/>
    <p:sldLayoutId id="2147483932" r:id="rId15"/>
    <p:sldLayoutId id="2147483933" r:id="rId16"/>
    <p:sldLayoutId id="2147483934" r:id="rId17"/>
    <p:sldLayoutId id="2147483899" r:id="rId18"/>
    <p:sldLayoutId id="2147483939" r:id="rId19"/>
    <p:sldLayoutId id="2147483938" r:id="rId20"/>
    <p:sldLayoutId id="2147483935" r:id="rId21"/>
    <p:sldLayoutId id="2147483937" r:id="rId22"/>
    <p:sldLayoutId id="2147483936" r:id="rId23"/>
    <p:sldLayoutId id="2147483912" r:id="rId24"/>
    <p:sldLayoutId id="2147483927" r:id="rId25"/>
    <p:sldLayoutId id="214748392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952">
          <p15:clr>
            <a:srgbClr val="F26B43"/>
          </p15:clr>
        </p15:guide>
        <p15:guide id="2" orient="horz" pos="272">
          <p15:clr>
            <a:srgbClr val="F26B43"/>
          </p15:clr>
        </p15:guide>
        <p15:guide id="3" orient="horz" pos="3660">
          <p15:clr>
            <a:srgbClr val="F26B43"/>
          </p15:clr>
        </p15:guide>
        <p15:guide id="4" pos="341">
          <p15:clr>
            <a:srgbClr val="F26B43"/>
          </p15:clr>
        </p15:guide>
        <p15:guide id="5" pos="7336">
          <p15:clr>
            <a:srgbClr val="F26B43"/>
          </p15:clr>
        </p15:guide>
        <p15:guide id="7" orient="horz" pos="40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PrismaPro_API.xls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PrismaPro_API.xls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cloud.pfeiffer-vacuum.de/index.php/logi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cloud.pfeiffer-vacuum.de/index.php/logi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hyperlink" Target="https://cloud.pfeiffer-vacuum.de/index.php/logi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TrLMNRyQia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feiffer%20Vacuum\PVMassSpec.exe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192.168.1.100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Application_programming_interfac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API.accdb" TargetMode="External"/><Relationship Id="rId3" Type="http://schemas.openxmlformats.org/officeDocument/2006/relationships/image" Target="../media/image5.png"/><Relationship Id="rId7" Type="http://schemas.openxmlformats.org/officeDocument/2006/relationships/hyperlink" Target="API-Recipe_Sweep.txt" TargetMode="External"/><Relationship Id="rId12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API-Recipe_Sweep.bat" TargetMode="External"/><Relationship Id="rId11" Type="http://schemas.openxmlformats.org/officeDocument/2006/relationships/image" Target="../media/image12.png"/><Relationship Id="rId5" Type="http://schemas.openxmlformats.org/officeDocument/2006/relationships/hyperlink" Target="API-Get_IPAdr.bat" TargetMode="External"/><Relationship Id="rId10" Type="http://schemas.openxmlformats.org/officeDocument/2006/relationships/hyperlink" Target="PrismaPro_API.xlsm" TargetMode="External"/><Relationship Id="rId4" Type="http://schemas.openxmlformats.org/officeDocument/2006/relationships/hyperlink" Target="http://192.168.1.100/mmsp/Communication/ipAddress/get" TargetMode="External"/><Relationship Id="rId9" Type="http://schemas.openxmlformats.org/officeDocument/2006/relationships/hyperlink" Target="PrismaPro_APIs_Service.xls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://www.json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API.acc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 b="14663"/>
          <a:stretch>
            <a:fillRect/>
          </a:stretch>
        </p:blipFill>
        <p:spPr>
          <a:xfrm>
            <a:off x="4161239" y="116490"/>
            <a:ext cx="7737836" cy="3481734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40406" y="2719449"/>
            <a:ext cx="11109600" cy="1775451"/>
          </a:xfrm>
        </p:spPr>
        <p:txBody>
          <a:bodyPr/>
          <a:lstStyle/>
          <a:p>
            <a:r>
              <a:rPr lang="de-DE" altLang="de-DE" sz="4800" dirty="0" smtClean="0"/>
              <a:t>PRISMAPRO</a:t>
            </a:r>
            <a:endParaRPr lang="de-DE" sz="4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40406" y="4085113"/>
            <a:ext cx="11109600" cy="913788"/>
          </a:xfrm>
        </p:spPr>
        <p:txBody>
          <a:bodyPr/>
          <a:lstStyle/>
          <a:p>
            <a:r>
              <a:rPr lang="de-DE" altLang="de-DE" dirty="0"/>
              <a:t>Communication </a:t>
            </a:r>
            <a:r>
              <a:rPr lang="de-DE" altLang="de-DE" dirty="0" smtClean="0"/>
              <a:t>Possibilities</a:t>
            </a:r>
          </a:p>
          <a:p>
            <a:r>
              <a:rPr lang="de-DE" altLang="de-DE" sz="1400" b="1" dirty="0" smtClean="0">
                <a:solidFill>
                  <a:schemeClr val="tx1"/>
                </a:solidFill>
              </a:rPr>
              <a:t/>
            </a:r>
            <a:br>
              <a:rPr lang="de-DE" altLang="de-DE" sz="1400" b="1" dirty="0" smtClean="0">
                <a:solidFill>
                  <a:schemeClr val="tx1"/>
                </a:solidFill>
              </a:rPr>
            </a:br>
            <a:r>
              <a:rPr lang="de-DE" altLang="de-DE" sz="1200" dirty="0" smtClean="0">
                <a:solidFill>
                  <a:schemeClr val="tx1"/>
                </a:solidFill>
              </a:rPr>
              <a:t>(</a:t>
            </a:r>
            <a:r>
              <a:rPr lang="de-DE" altLang="de-DE" sz="1200" dirty="0">
                <a:solidFill>
                  <a:schemeClr val="tx1"/>
                </a:solidFill>
              </a:rPr>
              <a:t>FW ≥ 1.9.0</a:t>
            </a:r>
            <a:r>
              <a:rPr lang="de-DE" altLang="de-DE" sz="1200" dirty="0" smtClean="0">
                <a:solidFill>
                  <a:schemeClr val="tx1"/>
                </a:solidFill>
              </a:rPr>
              <a:t>)</a:t>
            </a:r>
            <a:r>
              <a:rPr lang="de-DE" altLang="de-DE" sz="1400" b="1" dirty="0" smtClean="0">
                <a:solidFill>
                  <a:schemeClr val="tx1"/>
                </a:solidFill>
              </a:rPr>
              <a:t/>
            </a:r>
            <a:br>
              <a:rPr lang="de-DE" altLang="de-DE" sz="1400" b="1" dirty="0" smtClean="0">
                <a:solidFill>
                  <a:schemeClr val="tx1"/>
                </a:solidFill>
              </a:rPr>
            </a:b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37926" y="637022"/>
            <a:ext cx="10918330" cy="5224516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de-DE" sz="2000" u="sng" dirty="0" smtClean="0"/>
              <a:t>Example 2:</a:t>
            </a:r>
            <a:r>
              <a:rPr lang="en-US" altLang="de-DE" sz="2000" dirty="0" smtClean="0"/>
              <a:t> 	MS-Excel:						</a:t>
            </a:r>
            <a:r>
              <a:rPr lang="en-US" altLang="de-DE" b="1" kern="0" dirty="0">
                <a:hlinkClick r:id="rId4" action="ppaction://hlinkfile"/>
              </a:rPr>
              <a:t>PrismaPro_API.xlsm</a:t>
            </a:r>
            <a:r>
              <a:rPr lang="en-US" altLang="de-DE" sz="2000" dirty="0"/>
              <a:t/>
            </a:r>
            <a:br>
              <a:rPr lang="en-US" altLang="de-DE" sz="2000" dirty="0"/>
            </a:br>
            <a:r>
              <a:rPr lang="en-US" altLang="de-DE" sz="1200" dirty="0" smtClean="0"/>
              <a:t>		</a:t>
            </a:r>
            <a:br>
              <a:rPr lang="en-US" altLang="de-DE" sz="1200" dirty="0" smtClean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>			</a:t>
            </a:r>
            <a:br>
              <a:rPr lang="en-US" altLang="de-DE" sz="1200" dirty="0" smtClean="0"/>
            </a:br>
            <a:r>
              <a:rPr lang="en-US" altLang="de-DE" sz="1200" dirty="0" smtClean="0"/>
              <a:t>			</a:t>
            </a:r>
            <a:endParaRPr lang="en-US" altLang="de-DE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2" y="1417654"/>
            <a:ext cx="10676370" cy="406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37926" y="637022"/>
            <a:ext cx="10918330" cy="547877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de-DE" sz="2000" u="sng" dirty="0" smtClean="0"/>
              <a:t>Example 3:</a:t>
            </a:r>
            <a:r>
              <a:rPr lang="en-US" altLang="de-DE" sz="2000" dirty="0" smtClean="0"/>
              <a:t> 	MS-Excel + VBA:					</a:t>
            </a:r>
            <a:r>
              <a:rPr lang="en-US" altLang="de-DE" b="1" kern="0" dirty="0">
                <a:hlinkClick r:id="rId4" action="ppaction://hlinkfile"/>
              </a:rPr>
              <a:t>PrismaPro_API.xlsm</a:t>
            </a:r>
            <a:r>
              <a:rPr lang="en-US" altLang="de-DE" b="1" kern="0" dirty="0"/>
              <a:t/>
            </a:r>
            <a:br>
              <a:rPr lang="en-US" altLang="de-DE" b="1" kern="0" dirty="0"/>
            </a:br>
            <a:r>
              <a:rPr lang="en-US" altLang="de-DE" sz="1200" dirty="0" smtClean="0"/>
              <a:t>		</a:t>
            </a:r>
            <a:r>
              <a:rPr lang="en-US" altLang="de-DE" sz="1200" dirty="0"/>
              <a:t>(Microsoft Excel sheet with Macros)</a:t>
            </a:r>
            <a:br>
              <a:rPr lang="en-US" altLang="de-DE" sz="1200" dirty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>			</a:t>
            </a:r>
            <a:br>
              <a:rPr lang="en-US" altLang="de-DE" sz="1200" dirty="0" smtClean="0"/>
            </a:br>
            <a:r>
              <a:rPr lang="en-US" altLang="de-DE" sz="1200" dirty="0" smtClean="0"/>
              <a:t>			</a:t>
            </a:r>
            <a:endParaRPr lang="en-US" altLang="de-DE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3" y="1431906"/>
            <a:ext cx="3416078" cy="4770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82" y="1424762"/>
            <a:ext cx="3968183" cy="479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Pfeil nach rechts 10"/>
          <p:cNvSpPr/>
          <p:nvPr/>
        </p:nvSpPr>
        <p:spPr>
          <a:xfrm>
            <a:off x="6410748" y="2535831"/>
            <a:ext cx="466788" cy="1608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>
            <a:spLocks noChangeAspect="1"/>
          </p:cNvSpPr>
          <p:nvPr/>
        </p:nvSpPr>
        <p:spPr>
          <a:xfrm>
            <a:off x="4505419" y="2439019"/>
            <a:ext cx="4539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Alt</a:t>
            </a:r>
            <a:endParaRPr lang="de-DE" dirty="0"/>
          </a:p>
        </p:txBody>
      </p:sp>
      <p:sp>
        <p:nvSpPr>
          <p:cNvPr id="15" name="Textfeld 14"/>
          <p:cNvSpPr txBox="1">
            <a:spLocks noChangeAspect="1"/>
          </p:cNvSpPr>
          <p:nvPr/>
        </p:nvSpPr>
        <p:spPr>
          <a:xfrm>
            <a:off x="5525411" y="2439019"/>
            <a:ext cx="7468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/>
            </a:lvl1pPr>
          </a:lstStyle>
          <a:p>
            <a:r>
              <a:rPr lang="de-DE" sz="1800" dirty="0" smtClean="0"/>
              <a:t> F11</a:t>
            </a:r>
            <a:endParaRPr lang="de-DE" sz="1800" dirty="0"/>
          </a:p>
        </p:txBody>
      </p:sp>
      <p:pic>
        <p:nvPicPr>
          <p:cNvPr id="16" name="Picture 2" descr="C:\Users\busch\AppData\Local\Microsoft\Windows\Temporary Internet Files\Content.IE5\SFJYC08U\signe-1923369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4861" y="2518974"/>
            <a:ext cx="214478" cy="21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7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37926" y="637022"/>
            <a:ext cx="10918330" cy="547877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de-DE" sz="2000" u="sng" dirty="0" smtClean="0"/>
              <a:t>Example 3:</a:t>
            </a:r>
            <a:r>
              <a:rPr lang="en-US" altLang="de-DE" sz="2000" dirty="0" smtClean="0"/>
              <a:t> 	</a:t>
            </a:r>
            <a:r>
              <a:rPr lang="en-US" altLang="de-DE" sz="1200" dirty="0"/>
              <a:t/>
            </a:r>
            <a:br>
              <a:rPr lang="en-US" altLang="de-DE" sz="1200" dirty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/>
              <a:t>Toggle Emission</a:t>
            </a: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>			</a:t>
            </a:r>
            <a:br>
              <a:rPr lang="en-US" altLang="de-DE" sz="1200" dirty="0" smtClean="0"/>
            </a:br>
            <a:r>
              <a:rPr lang="en-US" altLang="de-DE" sz="1200" dirty="0" smtClean="0"/>
              <a:t>			</a:t>
            </a:r>
            <a:endParaRPr lang="en-US" altLang="de-DE" sz="1200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72" y="584102"/>
            <a:ext cx="7851528" cy="5651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8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5.	PV-Cloud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4552"/>
            <a:ext cx="647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38400" y="1390499"/>
            <a:ext cx="10667262" cy="4807406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2000" b="1" dirty="0"/>
              <a:t>Folder:</a:t>
            </a:r>
            <a:r>
              <a:rPr lang="de-DE" altLang="de-DE" dirty="0" smtClean="0"/>
              <a:t>	</a:t>
            </a:r>
            <a:r>
              <a:rPr lang="de-DE" altLang="de-DE" sz="1800" dirty="0" smtClean="0"/>
              <a:t>„API“</a:t>
            </a:r>
            <a:br>
              <a:rPr lang="de-DE" altLang="de-DE" sz="1800" dirty="0" smtClean="0"/>
            </a:br>
            <a:r>
              <a:rPr lang="de-DE" altLang="de-DE" sz="1800" dirty="0" smtClean="0"/>
              <a:t>		</a:t>
            </a:r>
            <a:r>
              <a:rPr lang="de-DE" altLang="de-DE" i="1" dirty="0" smtClean="0"/>
              <a:t>Password </a:t>
            </a:r>
            <a:r>
              <a:rPr lang="de-DE" altLang="de-DE" i="1" dirty="0" err="1" smtClean="0"/>
              <a:t>necessary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		</a:t>
            </a:r>
            <a:br>
              <a:rPr lang="de-DE" altLang="de-DE" dirty="0" smtClean="0"/>
            </a:br>
            <a:endParaRPr lang="de-DE" altLang="de-DE" sz="18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2000" b="1" dirty="0"/>
              <a:t>Content:</a:t>
            </a:r>
            <a:r>
              <a:rPr lang="de-DE" altLang="de-DE" dirty="0" smtClean="0"/>
              <a:t>	</a:t>
            </a:r>
            <a:r>
              <a:rPr lang="de-DE" altLang="de-DE" i="1" dirty="0" smtClean="0"/>
              <a:t>API Reference List</a:t>
            </a:r>
            <a:br>
              <a:rPr lang="de-DE" altLang="de-DE" i="1" dirty="0" smtClean="0"/>
            </a:br>
            <a:r>
              <a:rPr lang="de-DE" altLang="de-DE" i="1" dirty="0" smtClean="0"/>
              <a:t>		MS-Excel-Sheets </a:t>
            </a:r>
            <a:r>
              <a:rPr lang="de-DE" altLang="de-DE" i="1" dirty="0" err="1" smtClean="0"/>
              <a:t>with</a:t>
            </a:r>
            <a:r>
              <a:rPr lang="de-DE" altLang="de-DE" i="1" dirty="0" smtClean="0"/>
              <a:t> VBA</a:t>
            </a:r>
            <a:br>
              <a:rPr lang="de-DE" altLang="de-DE" i="1" dirty="0" smtClean="0"/>
            </a:br>
            <a:r>
              <a:rPr lang="de-DE" altLang="de-DE" dirty="0" smtClean="0"/>
              <a:t>		</a:t>
            </a:r>
            <a:r>
              <a:rPr lang="de-DE" altLang="de-DE" dirty="0" err="1" smtClean="0"/>
              <a:t>cURL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		API-Batch</a:t>
            </a:r>
            <a:br>
              <a:rPr lang="de-DE" altLang="de-DE" dirty="0" smtClean="0"/>
            </a:br>
            <a:r>
              <a:rPr lang="de-DE" altLang="de-DE" dirty="0" smtClean="0"/>
              <a:t>		LabView-Driver</a:t>
            </a:r>
            <a:br>
              <a:rPr lang="de-DE" altLang="de-DE" dirty="0" smtClean="0"/>
            </a:br>
            <a:r>
              <a:rPr lang="de-DE" altLang="de-DE" dirty="0" smtClean="0"/>
              <a:t>		</a:t>
            </a:r>
            <a:r>
              <a:rPr lang="de-DE" altLang="de-DE" dirty="0" err="1" smtClean="0"/>
              <a:t>Flowcharts</a:t>
            </a:r>
            <a:r>
              <a:rPr lang="de-DE" altLang="de-DE" dirty="0" smtClean="0"/>
              <a:t>, …</a:t>
            </a:r>
            <a:br>
              <a:rPr lang="de-DE" altLang="de-DE" dirty="0" smtClean="0"/>
            </a:b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r>
              <a:rPr lang="de-DE" altLang="de-DE" sz="1800" dirty="0" smtClean="0"/>
              <a:t>		</a:t>
            </a:r>
            <a:r>
              <a:rPr lang="de-DE" altLang="de-DE" i="1" dirty="0" smtClean="0"/>
              <a:t>Folder will </a:t>
            </a:r>
            <a:r>
              <a:rPr lang="de-DE" altLang="de-DE" i="1" dirty="0" err="1" smtClean="0"/>
              <a:t>be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updated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from</a:t>
            </a:r>
            <a:r>
              <a:rPr lang="de-DE" altLang="de-DE" i="1" dirty="0" smtClean="0"/>
              <a:t> time </a:t>
            </a:r>
            <a:r>
              <a:rPr lang="de-DE" altLang="de-DE" i="1" dirty="0" err="1" smtClean="0"/>
              <a:t>to</a:t>
            </a:r>
            <a:r>
              <a:rPr lang="de-DE" altLang="de-DE" i="1" dirty="0" smtClean="0"/>
              <a:t> time</a:t>
            </a:r>
            <a:endParaRPr lang="de-DE" altLang="de-DE" dirty="0" smtClean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0" lvl="1" indent="0">
              <a:buNone/>
            </a:pP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8674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5.	PV-Cloud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4552"/>
            <a:ext cx="647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4" y="1242646"/>
            <a:ext cx="9353903" cy="5002442"/>
          </a:xfrm>
          <a:prstGeom prst="rect">
            <a:avLst/>
          </a:prstGeom>
          <a:noFill/>
          <a:ln w="9525">
            <a:solidFill>
              <a:srgbClr val="D4154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5.	PV-Cloud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4552"/>
            <a:ext cx="647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38400" y="1390499"/>
            <a:ext cx="10667262" cy="4807406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2000" b="1" dirty="0"/>
              <a:t>Folder:</a:t>
            </a:r>
            <a:r>
              <a:rPr lang="de-DE" altLang="de-DE" dirty="0" smtClean="0"/>
              <a:t>	</a:t>
            </a:r>
            <a:r>
              <a:rPr lang="de-DE" altLang="de-DE" sz="1800" dirty="0" smtClean="0"/>
              <a:t>„PrismaPro“</a:t>
            </a:r>
            <a:br>
              <a:rPr lang="de-DE" altLang="de-DE" sz="1800" dirty="0" smtClean="0"/>
            </a:br>
            <a:r>
              <a:rPr lang="de-DE" altLang="de-DE" sz="1800" dirty="0" smtClean="0"/>
              <a:t>		PrismaPro User </a:t>
            </a:r>
            <a:r>
              <a:rPr lang="de-DE" altLang="de-DE" sz="1800" dirty="0" err="1" smtClean="0"/>
              <a:t>are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r>
              <a:rPr lang="de-DE" altLang="de-DE" sz="1800" dirty="0" smtClean="0"/>
              <a:t>		</a:t>
            </a:r>
            <a:r>
              <a:rPr lang="de-DE" altLang="de-DE" i="1" dirty="0" smtClean="0"/>
              <a:t>Password </a:t>
            </a:r>
            <a:r>
              <a:rPr lang="de-DE" altLang="de-DE" i="1" dirty="0" err="1" smtClean="0"/>
              <a:t>necessary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		</a:t>
            </a:r>
            <a:br>
              <a:rPr lang="de-DE" altLang="de-DE" dirty="0" smtClean="0"/>
            </a:br>
            <a:endParaRPr lang="de-DE" altLang="de-DE" sz="18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2000" b="1" dirty="0"/>
              <a:t>Content:</a:t>
            </a:r>
            <a:r>
              <a:rPr lang="de-DE" altLang="de-DE" dirty="0" smtClean="0"/>
              <a:t>	</a:t>
            </a:r>
            <a:r>
              <a:rPr lang="de-DE" altLang="de-DE" i="1" dirty="0" err="1" smtClean="0"/>
              <a:t>Current</a:t>
            </a:r>
            <a:r>
              <a:rPr lang="de-DE" altLang="de-DE" i="1" dirty="0" smtClean="0"/>
              <a:t> Software </a:t>
            </a:r>
            <a:r>
              <a:rPr lang="de-DE" altLang="de-DE" i="1" dirty="0" err="1" smtClean="0"/>
              <a:t>PVMassSpec</a:t>
            </a:r>
            <a:r>
              <a:rPr lang="de-DE" altLang="de-DE" i="1" dirty="0" smtClean="0"/>
              <a:t>		</a:t>
            </a:r>
            <a:br>
              <a:rPr lang="de-DE" altLang="de-DE" i="1" dirty="0" smtClean="0"/>
            </a:br>
            <a:r>
              <a:rPr lang="de-DE" altLang="de-DE" dirty="0" smtClean="0"/>
              <a:t>		</a:t>
            </a:r>
            <a:r>
              <a:rPr lang="de-DE" altLang="de-DE" dirty="0" err="1" smtClean="0"/>
              <a:t>Current</a:t>
            </a:r>
            <a:r>
              <a:rPr lang="de-DE" altLang="de-DE" dirty="0" smtClean="0"/>
              <a:t> Firmware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PrismaPro</a:t>
            </a:r>
            <a:br>
              <a:rPr lang="de-DE" altLang="de-DE" dirty="0" smtClean="0"/>
            </a:br>
            <a:r>
              <a:rPr lang="de-DE" altLang="de-DE" dirty="0" smtClean="0"/>
              <a:t>		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r>
              <a:rPr lang="de-DE" altLang="de-DE" sz="1800" dirty="0" smtClean="0"/>
              <a:t>		</a:t>
            </a:r>
            <a:r>
              <a:rPr lang="de-DE" altLang="de-DE" i="1" dirty="0" smtClean="0"/>
              <a:t>Folder will </a:t>
            </a:r>
            <a:r>
              <a:rPr lang="de-DE" altLang="de-DE" i="1" dirty="0" err="1" smtClean="0"/>
              <a:t>be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updated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from</a:t>
            </a:r>
            <a:r>
              <a:rPr lang="de-DE" altLang="de-DE" i="1" dirty="0" smtClean="0"/>
              <a:t> time </a:t>
            </a:r>
            <a:r>
              <a:rPr lang="de-DE" altLang="de-DE" i="1" dirty="0" err="1" smtClean="0"/>
              <a:t>to</a:t>
            </a:r>
            <a:r>
              <a:rPr lang="de-DE" altLang="de-DE" i="1" dirty="0" smtClean="0"/>
              <a:t> time</a:t>
            </a:r>
            <a:br>
              <a:rPr lang="de-DE" altLang="de-DE" i="1" dirty="0" smtClean="0"/>
            </a:br>
            <a:r>
              <a:rPr lang="de-DE" altLang="de-DE" i="1" dirty="0" smtClean="0"/>
              <a:t>		</a:t>
            </a:r>
            <a:r>
              <a:rPr lang="de-DE" altLang="de-DE" i="1" dirty="0" err="1" smtClean="0"/>
              <a:t>and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kept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up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to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date</a:t>
            </a:r>
            <a:endParaRPr lang="de-DE" altLang="de-DE" dirty="0" smtClean="0"/>
          </a:p>
          <a:p>
            <a:pPr marL="0" lvl="1" indent="0">
              <a:buFont typeface="Arial" panose="020B0604020202020204" pitchFamily="34" charset="0"/>
              <a:buNone/>
            </a:pPr>
            <a:endParaRPr lang="de-DE" altLang="de-DE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82" y="1553835"/>
            <a:ext cx="2753545" cy="323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6.	Applications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38404" y="1390752"/>
            <a:ext cx="10721969" cy="477589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2000" b="1" dirty="0"/>
              <a:t>MPP</a:t>
            </a:r>
            <a:r>
              <a:rPr lang="de-DE" altLang="de-DE" dirty="0" smtClean="0"/>
              <a:t>	   </a:t>
            </a:r>
            <a:r>
              <a:rPr lang="de-DE" altLang="de-DE" sz="1800" dirty="0" smtClean="0"/>
              <a:t>PLC: 		SIEMENS</a:t>
            </a:r>
            <a:br>
              <a:rPr lang="de-DE" altLang="de-DE" sz="1800" dirty="0" smtClean="0"/>
            </a:br>
            <a:r>
              <a:rPr lang="de-DE" altLang="de-DE" sz="1800" dirty="0" smtClean="0"/>
              <a:t>			S7-300/400/1200/1500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de-DE" altLang="de-DE" sz="1800" dirty="0" smtClean="0"/>
              <a:t>	   PC:		SIMATIC IPC127E/227E </a:t>
            </a:r>
            <a:r>
              <a:rPr lang="de-DE" altLang="de-DE" sz="1800" dirty="0" err="1" smtClean="0"/>
              <a:t>Nanobox</a:t>
            </a:r>
            <a:r>
              <a:rPr lang="de-DE" altLang="de-DE" sz="1800" dirty="0" smtClean="0"/>
              <a:t> PC</a:t>
            </a:r>
            <a:br>
              <a:rPr lang="de-DE" altLang="de-DE" sz="1800" dirty="0" smtClean="0"/>
            </a:br>
            <a:r>
              <a:rPr lang="de-DE" altLang="de-DE" sz="1800" dirty="0" smtClean="0"/>
              <a:t>			Windows 10</a:t>
            </a:r>
            <a:br>
              <a:rPr lang="de-DE" altLang="de-DE" sz="1800" dirty="0" smtClean="0"/>
            </a:b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r>
              <a:rPr lang="de-DE" altLang="de-DE" sz="1800" dirty="0" smtClean="0"/>
              <a:t>	   OPC-UA:	</a:t>
            </a:r>
            <a:r>
              <a:rPr lang="de-DE" altLang="de-DE" sz="1800" dirty="0" err="1" smtClean="0"/>
              <a:t>Beckhoff</a:t>
            </a:r>
            <a:r>
              <a:rPr lang="de-DE" altLang="de-DE" sz="1800" dirty="0" smtClean="0"/>
              <a:t>, Rockwell Automation, …. Siemens</a:t>
            </a:r>
            <a:r>
              <a:rPr lang="de-DE" altLang="de-DE" sz="2800" dirty="0" smtClean="0"/>
              <a:t>							</a:t>
            </a:r>
            <a:r>
              <a:rPr lang="de-DE" altLang="de-DE" sz="1800" dirty="0" smtClean="0"/>
              <a:t>(</a:t>
            </a:r>
            <a:r>
              <a:rPr lang="de-DE" altLang="de-DE" i="1" dirty="0" err="1" smtClean="0"/>
              <a:t>any</a:t>
            </a:r>
            <a:r>
              <a:rPr lang="de-DE" altLang="de-DE" i="1" dirty="0" smtClean="0"/>
              <a:t> PLC/PC </a:t>
            </a:r>
            <a:r>
              <a:rPr lang="de-DE" altLang="de-DE" i="1" dirty="0" err="1" smtClean="0"/>
              <a:t>that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can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work</a:t>
            </a:r>
            <a:r>
              <a:rPr lang="de-DE" altLang="de-DE" i="1" dirty="0" smtClean="0"/>
              <a:t> </a:t>
            </a:r>
            <a:r>
              <a:rPr lang="de-DE" altLang="de-DE" i="1" dirty="0" err="1" smtClean="0"/>
              <a:t>as</a:t>
            </a:r>
            <a:r>
              <a:rPr lang="de-DE" altLang="de-DE" i="1" dirty="0" smtClean="0"/>
              <a:t> an „OPC-UA-Server“)</a:t>
            </a:r>
            <a:br>
              <a:rPr lang="de-DE" altLang="de-DE" i="1" dirty="0" smtClean="0"/>
            </a:br>
            <a:r>
              <a:rPr lang="de-DE" altLang="de-DE" dirty="0" smtClean="0"/>
              <a:t>					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2000" b="1" dirty="0"/>
              <a:t>LabView-Driver:	</a:t>
            </a:r>
            <a:r>
              <a:rPr lang="de-DE" altLang="de-DE" dirty="0" smtClean="0"/>
              <a:t> </a:t>
            </a:r>
            <a:r>
              <a:rPr lang="de-DE" altLang="de-DE" sz="1800" dirty="0" smtClean="0"/>
              <a:t>Free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charge</a:t>
            </a:r>
            <a:r>
              <a:rPr lang="de-DE" altLang="de-DE" sz="1800" dirty="0" smtClean="0">
                <a:solidFill>
                  <a:srgbClr val="FFC000"/>
                </a:solidFill>
              </a:rPr>
              <a:t>	</a:t>
            </a:r>
            <a:r>
              <a:rPr lang="de-DE" altLang="de-DE" dirty="0" smtClean="0">
                <a:solidFill>
                  <a:srgbClr val="FFC000"/>
                </a:solidFill>
              </a:rPr>
              <a:t>				</a:t>
            </a:r>
            <a:r>
              <a:rPr lang="de-DE" altLang="de-DE" dirty="0" smtClean="0"/>
              <a:t>	</a:t>
            </a:r>
            <a:r>
              <a:rPr lang="de-DE" altLang="de-DE" sz="1400" i="1" dirty="0" smtClean="0"/>
              <a:t/>
            </a:r>
            <a:br>
              <a:rPr lang="de-DE" altLang="de-DE" sz="1400" i="1" dirty="0" smtClean="0"/>
            </a:br>
            <a:endParaRPr lang="de-DE" altLang="de-DE" sz="1400" i="1" dirty="0" smtClean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0" lvl="1" indent="0">
              <a:buNone/>
            </a:pPr>
            <a:endParaRPr lang="de-DE" altLang="de-DE" dirty="0" smtClean="0"/>
          </a:p>
        </p:txBody>
      </p:sp>
      <p:grpSp>
        <p:nvGrpSpPr>
          <p:cNvPr id="9" name="Gruppieren 8"/>
          <p:cNvGrpSpPr/>
          <p:nvPr/>
        </p:nvGrpSpPr>
        <p:grpSpPr>
          <a:xfrm>
            <a:off x="201572" y="4732003"/>
            <a:ext cx="338428" cy="276597"/>
            <a:chOff x="7437980" y="4057222"/>
            <a:chExt cx="676855" cy="680030"/>
          </a:xfrm>
        </p:grpSpPr>
        <p:sp>
          <p:nvSpPr>
            <p:cNvPr id="10" name="Freihandform: Form 1261">
              <a:extLst>
                <a:ext uri="{FF2B5EF4-FFF2-40B4-BE49-F238E27FC236}">
                  <a16:creationId xmlns="" xmlns:a16="http://schemas.microsoft.com/office/drawing/2014/main" id="{C8145F6C-AA7E-4585-B8C9-0EEF99A441D3}"/>
                </a:ext>
              </a:extLst>
            </p:cNvPr>
            <p:cNvSpPr/>
            <p:nvPr/>
          </p:nvSpPr>
          <p:spPr bwMode="gray">
            <a:xfrm>
              <a:off x="7437980" y="4057222"/>
              <a:ext cx="676855" cy="676855"/>
            </a:xfrm>
            <a:custGeom>
              <a:avLst/>
              <a:gdLst>
                <a:gd name="connsiteX0" fmla="*/ 296570 w 676854"/>
                <a:gd name="connsiteY0" fmla="*/ 60762 h 676854"/>
                <a:gd name="connsiteX1" fmla="*/ 149190 w 676854"/>
                <a:gd name="connsiteY1" fmla="*/ 14911 h 676854"/>
                <a:gd name="connsiteX2" fmla="*/ 231614 w 676854"/>
                <a:gd name="connsiteY2" fmla="*/ 97334 h 676854"/>
                <a:gd name="connsiteX3" fmla="*/ 203229 w 676854"/>
                <a:gd name="connsiteY3" fmla="*/ 203229 h 676854"/>
                <a:gd name="connsiteX4" fmla="*/ 97334 w 676854"/>
                <a:gd name="connsiteY4" fmla="*/ 231614 h 676854"/>
                <a:gd name="connsiteX5" fmla="*/ 14911 w 676854"/>
                <a:gd name="connsiteY5" fmla="*/ 149190 h 676854"/>
                <a:gd name="connsiteX6" fmla="*/ 60762 w 676854"/>
                <a:gd name="connsiteY6" fmla="*/ 296570 h 676854"/>
                <a:gd name="connsiteX7" fmla="*/ 237072 w 676854"/>
                <a:gd name="connsiteY7" fmla="*/ 334779 h 676854"/>
                <a:gd name="connsiteX8" fmla="*/ 550936 w 676854"/>
                <a:gd name="connsiteY8" fmla="*/ 648644 h 676854"/>
                <a:gd name="connsiteX9" fmla="*/ 648643 w 676854"/>
                <a:gd name="connsiteY9" fmla="*/ 648644 h 676854"/>
                <a:gd name="connsiteX10" fmla="*/ 648643 w 676854"/>
                <a:gd name="connsiteY10" fmla="*/ 550936 h 676854"/>
                <a:gd name="connsiteX11" fmla="*/ 334779 w 676854"/>
                <a:gd name="connsiteY11" fmla="*/ 237072 h 676854"/>
                <a:gd name="connsiteX12" fmla="*/ 296570 w 676854"/>
                <a:gd name="connsiteY12" fmla="*/ 60762 h 6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854" h="676854">
                  <a:moveTo>
                    <a:pt x="296570" y="60762"/>
                  </a:moveTo>
                  <a:cubicBezTo>
                    <a:pt x="256723" y="20915"/>
                    <a:pt x="201046" y="5631"/>
                    <a:pt x="149190" y="14911"/>
                  </a:cubicBezTo>
                  <a:lnTo>
                    <a:pt x="231614" y="97334"/>
                  </a:lnTo>
                  <a:lnTo>
                    <a:pt x="203229" y="203229"/>
                  </a:lnTo>
                  <a:lnTo>
                    <a:pt x="97334" y="231614"/>
                  </a:lnTo>
                  <a:lnTo>
                    <a:pt x="14911" y="149190"/>
                  </a:lnTo>
                  <a:cubicBezTo>
                    <a:pt x="5631" y="201046"/>
                    <a:pt x="20915" y="256177"/>
                    <a:pt x="60762" y="296570"/>
                  </a:cubicBezTo>
                  <a:cubicBezTo>
                    <a:pt x="108251" y="344059"/>
                    <a:pt x="177574" y="356613"/>
                    <a:pt x="237072" y="334779"/>
                  </a:cubicBezTo>
                  <a:lnTo>
                    <a:pt x="550936" y="648644"/>
                  </a:lnTo>
                  <a:cubicBezTo>
                    <a:pt x="577683" y="675390"/>
                    <a:pt x="621351" y="675390"/>
                    <a:pt x="648643" y="648644"/>
                  </a:cubicBezTo>
                  <a:cubicBezTo>
                    <a:pt x="675390" y="621897"/>
                    <a:pt x="675390" y="578229"/>
                    <a:pt x="648643" y="550936"/>
                  </a:cubicBezTo>
                  <a:lnTo>
                    <a:pt x="334779" y="237072"/>
                  </a:lnTo>
                  <a:cubicBezTo>
                    <a:pt x="357159" y="177574"/>
                    <a:pt x="344059" y="108251"/>
                    <a:pt x="296570" y="60762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262">
              <a:extLst>
                <a:ext uri="{FF2B5EF4-FFF2-40B4-BE49-F238E27FC236}">
                  <a16:creationId xmlns="" xmlns:a16="http://schemas.microsoft.com/office/drawing/2014/main" id="{DEB99CA3-802A-49D0-BABE-AFE1EB38641C}"/>
                </a:ext>
              </a:extLst>
            </p:cNvPr>
            <p:cNvSpPr/>
            <p:nvPr/>
          </p:nvSpPr>
          <p:spPr bwMode="gray">
            <a:xfrm>
              <a:off x="7499561" y="4117711"/>
              <a:ext cx="125546" cy="125546"/>
            </a:xfrm>
            <a:custGeom>
              <a:avLst/>
              <a:gdLst>
                <a:gd name="connsiteX0" fmla="*/ 12282 w 125545"/>
                <a:gd name="connsiteY0" fmla="*/ 77784 h 125545"/>
                <a:gd name="connsiteX1" fmla="*/ 25928 w 125545"/>
                <a:gd name="connsiteY1" fmla="*/ 25928 h 125545"/>
                <a:gd name="connsiteX2" fmla="*/ 77784 w 125545"/>
                <a:gd name="connsiteY2" fmla="*/ 12282 h 125545"/>
                <a:gd name="connsiteX3" fmla="*/ 115448 w 125545"/>
                <a:gd name="connsiteY3" fmla="*/ 49945 h 125545"/>
                <a:gd name="connsiteX4" fmla="*/ 101255 w 125545"/>
                <a:gd name="connsiteY4" fmla="*/ 101801 h 125545"/>
                <a:gd name="connsiteX5" fmla="*/ 49945 w 125545"/>
                <a:gd name="connsiteY5" fmla="*/ 115447 h 12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545" h="125545">
                  <a:moveTo>
                    <a:pt x="12282" y="77784"/>
                  </a:moveTo>
                  <a:lnTo>
                    <a:pt x="25928" y="25928"/>
                  </a:lnTo>
                  <a:lnTo>
                    <a:pt x="77784" y="12282"/>
                  </a:lnTo>
                  <a:lnTo>
                    <a:pt x="115448" y="49945"/>
                  </a:lnTo>
                  <a:lnTo>
                    <a:pt x="101255" y="101801"/>
                  </a:lnTo>
                  <a:lnTo>
                    <a:pt x="49945" y="115447"/>
                  </a:lnTo>
                  <a:close/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263">
              <a:extLst>
                <a:ext uri="{FF2B5EF4-FFF2-40B4-BE49-F238E27FC236}">
                  <a16:creationId xmlns="" xmlns:a16="http://schemas.microsoft.com/office/drawing/2014/main" id="{81DFF28D-20BF-4432-8F49-982F220F6FD1}"/>
                </a:ext>
              </a:extLst>
            </p:cNvPr>
            <p:cNvSpPr/>
            <p:nvPr/>
          </p:nvSpPr>
          <p:spPr bwMode="gray">
            <a:xfrm>
              <a:off x="7449889" y="4633540"/>
              <a:ext cx="223799" cy="103712"/>
            </a:xfrm>
            <a:custGeom>
              <a:avLst/>
              <a:gdLst>
                <a:gd name="connsiteX0" fmla="*/ 74508 w 223798"/>
                <a:gd name="connsiteY0" fmla="*/ 12282 h 103711"/>
                <a:gd name="connsiteX1" fmla="*/ 12282 w 223798"/>
                <a:gd name="connsiteY1" fmla="*/ 69050 h 103711"/>
                <a:gd name="connsiteX2" fmla="*/ 113264 w 223798"/>
                <a:gd name="connsiteY2" fmla="*/ 92522 h 103711"/>
                <a:gd name="connsiteX3" fmla="*/ 214246 w 223798"/>
                <a:gd name="connsiteY3" fmla="*/ 69050 h 103711"/>
                <a:gd name="connsiteX4" fmla="*/ 152019 w 223798"/>
                <a:gd name="connsiteY4" fmla="*/ 12282 h 1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98" h="103711">
                  <a:moveTo>
                    <a:pt x="74508" y="12282"/>
                  </a:moveTo>
                  <a:lnTo>
                    <a:pt x="12282" y="69050"/>
                  </a:lnTo>
                  <a:cubicBezTo>
                    <a:pt x="12282" y="69050"/>
                    <a:pt x="49399" y="92522"/>
                    <a:pt x="113264" y="92522"/>
                  </a:cubicBezTo>
                  <a:cubicBezTo>
                    <a:pt x="177128" y="92522"/>
                    <a:pt x="214246" y="69050"/>
                    <a:pt x="214246" y="69050"/>
                  </a:cubicBezTo>
                  <a:lnTo>
                    <a:pt x="152019" y="1228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264">
              <a:extLst>
                <a:ext uri="{FF2B5EF4-FFF2-40B4-BE49-F238E27FC236}">
                  <a16:creationId xmlns="" xmlns:a16="http://schemas.microsoft.com/office/drawing/2014/main" id="{0F5C27C9-4E31-464B-8FC3-05265CBF000A}"/>
                </a:ext>
              </a:extLst>
            </p:cNvPr>
            <p:cNvSpPr/>
            <p:nvPr/>
          </p:nvSpPr>
          <p:spPr bwMode="gray">
            <a:xfrm>
              <a:off x="7512116" y="4492711"/>
              <a:ext cx="98253" cy="163755"/>
            </a:xfrm>
            <a:custGeom>
              <a:avLst/>
              <a:gdLst>
                <a:gd name="connsiteX0" fmla="*/ 78330 w 98253"/>
                <a:gd name="connsiteY0" fmla="*/ 12282 h 163755"/>
                <a:gd name="connsiteX1" fmla="*/ 23745 w 98253"/>
                <a:gd name="connsiteY1" fmla="*/ 12282 h 163755"/>
                <a:gd name="connsiteX2" fmla="*/ 12282 w 98253"/>
                <a:gd name="connsiteY2" fmla="*/ 23744 h 163755"/>
                <a:gd name="connsiteX3" fmla="*/ 12282 w 98253"/>
                <a:gd name="connsiteY3" fmla="*/ 153657 h 163755"/>
                <a:gd name="connsiteX4" fmla="*/ 89792 w 98253"/>
                <a:gd name="connsiteY4" fmla="*/ 153657 h 163755"/>
                <a:gd name="connsiteX5" fmla="*/ 89792 w 98253"/>
                <a:gd name="connsiteY5" fmla="*/ 23744 h 163755"/>
                <a:gd name="connsiteX6" fmla="*/ 78330 w 98253"/>
                <a:gd name="connsiteY6" fmla="*/ 12282 h 1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253" h="163755">
                  <a:moveTo>
                    <a:pt x="78330" y="12282"/>
                  </a:moveTo>
                  <a:lnTo>
                    <a:pt x="23745" y="12282"/>
                  </a:lnTo>
                  <a:cubicBezTo>
                    <a:pt x="17194" y="12282"/>
                    <a:pt x="12282" y="17740"/>
                    <a:pt x="12282" y="23744"/>
                  </a:cubicBezTo>
                  <a:lnTo>
                    <a:pt x="12282" y="153657"/>
                  </a:lnTo>
                  <a:lnTo>
                    <a:pt x="89792" y="153657"/>
                  </a:lnTo>
                  <a:lnTo>
                    <a:pt x="89792" y="23744"/>
                  </a:lnTo>
                  <a:cubicBezTo>
                    <a:pt x="89792" y="17194"/>
                    <a:pt x="84880" y="12282"/>
                    <a:pt x="78330" y="12282"/>
                  </a:cubicBezTo>
                  <a:close/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265">
              <a:extLst>
                <a:ext uri="{FF2B5EF4-FFF2-40B4-BE49-F238E27FC236}">
                  <a16:creationId xmlns="" xmlns:a16="http://schemas.microsoft.com/office/drawing/2014/main" id="{4D11B63D-DA7E-4B48-85DE-9F8D75F7C6B4}"/>
                </a:ext>
              </a:extLst>
            </p:cNvPr>
            <p:cNvSpPr/>
            <p:nvPr/>
          </p:nvSpPr>
          <p:spPr bwMode="gray">
            <a:xfrm>
              <a:off x="7539408" y="4528191"/>
              <a:ext cx="43668" cy="38210"/>
            </a:xfrm>
            <a:custGeom>
              <a:avLst/>
              <a:gdLst>
                <a:gd name="connsiteX0" fmla="*/ 12282 w 43668"/>
                <a:gd name="connsiteY0" fmla="*/ 26474 h 38209"/>
                <a:gd name="connsiteX1" fmla="*/ 35753 w 43668"/>
                <a:gd name="connsiteY1" fmla="*/ 12282 h 3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68" h="38209">
                  <a:moveTo>
                    <a:pt x="12282" y="26474"/>
                  </a:moveTo>
                  <a:lnTo>
                    <a:pt x="35753" y="12282"/>
                  </a:lnTo>
                </a:path>
              </a:pathLst>
            </a:custGeom>
            <a:ln w="19050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266">
              <a:extLst>
                <a:ext uri="{FF2B5EF4-FFF2-40B4-BE49-F238E27FC236}">
                  <a16:creationId xmlns="" xmlns:a16="http://schemas.microsoft.com/office/drawing/2014/main" id="{6E58B589-E704-4FB1-9AFB-09E2530897CE}"/>
                </a:ext>
              </a:extLst>
            </p:cNvPr>
            <p:cNvSpPr/>
            <p:nvPr/>
          </p:nvSpPr>
          <p:spPr bwMode="gray">
            <a:xfrm>
              <a:off x="7539408" y="4583868"/>
              <a:ext cx="43668" cy="38210"/>
            </a:xfrm>
            <a:custGeom>
              <a:avLst/>
              <a:gdLst>
                <a:gd name="connsiteX0" fmla="*/ 12282 w 43668"/>
                <a:gd name="connsiteY0" fmla="*/ 26474 h 38209"/>
                <a:gd name="connsiteX1" fmla="*/ 35753 w 43668"/>
                <a:gd name="connsiteY1" fmla="*/ 12282 h 3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68" h="38209">
                  <a:moveTo>
                    <a:pt x="12282" y="26474"/>
                  </a:moveTo>
                  <a:lnTo>
                    <a:pt x="35753" y="12282"/>
                  </a:lnTo>
                </a:path>
              </a:pathLst>
            </a:custGeom>
            <a:ln w="19050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267">
              <a:extLst>
                <a:ext uri="{FF2B5EF4-FFF2-40B4-BE49-F238E27FC236}">
                  <a16:creationId xmlns="" xmlns:a16="http://schemas.microsoft.com/office/drawing/2014/main" id="{5C1A1373-6C97-412A-8922-2D44C4461867}"/>
                </a:ext>
              </a:extLst>
            </p:cNvPr>
            <p:cNvSpPr/>
            <p:nvPr/>
          </p:nvSpPr>
          <p:spPr bwMode="gray">
            <a:xfrm>
              <a:off x="7662771" y="4338781"/>
              <a:ext cx="60044" cy="65502"/>
            </a:xfrm>
            <a:custGeom>
              <a:avLst/>
              <a:gdLst>
                <a:gd name="connsiteX0" fmla="*/ 12282 w 60043"/>
                <a:gd name="connsiteY0" fmla="*/ 53220 h 65502"/>
                <a:gd name="connsiteX1" fmla="*/ 52675 w 60043"/>
                <a:gd name="connsiteY1" fmla="*/ 12282 h 6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43" h="65502">
                  <a:moveTo>
                    <a:pt x="12282" y="53220"/>
                  </a:moveTo>
                  <a:lnTo>
                    <a:pt x="52675" y="12282"/>
                  </a:lnTo>
                </a:path>
              </a:pathLst>
            </a:custGeom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895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7.	Summary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3538" y="1382684"/>
            <a:ext cx="10581786" cy="470966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this</a:t>
            </a:r>
            <a:r>
              <a:rPr lang="de-DE" altLang="de-DE" sz="1800" dirty="0" smtClean="0"/>
              <a:t> Communication a </a:t>
            </a:r>
            <a:r>
              <a:rPr lang="de-DE" altLang="de-DE" sz="2000" b="1" dirty="0"/>
              <a:t>PrismaPro</a:t>
            </a:r>
            <a:r>
              <a:rPr lang="de-DE" altLang="de-DE" sz="2000" dirty="0" smtClean="0"/>
              <a:t> </a:t>
            </a:r>
            <a:r>
              <a:rPr lang="de-DE" altLang="de-DE" sz="1800" dirty="0" err="1" smtClean="0"/>
              <a:t>is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required</a:t>
            </a:r>
            <a:r>
              <a:rPr lang="de-DE" altLang="de-DE" sz="1800" dirty="0" smtClean="0"/>
              <a:t>.</a:t>
            </a:r>
            <a:br>
              <a:rPr lang="de-DE" altLang="de-DE" sz="1800" dirty="0" smtClean="0"/>
            </a:b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generell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Calibration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use</a:t>
            </a:r>
            <a:r>
              <a:rPr lang="de-DE" altLang="de-DE" sz="1800" dirty="0" smtClean="0"/>
              <a:t> </a:t>
            </a:r>
            <a:r>
              <a:rPr lang="de-DE" altLang="de-DE" sz="2000" b="1" dirty="0" err="1" smtClean="0"/>
              <a:t>PVMassSpec</a:t>
            </a: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a </a:t>
            </a:r>
            <a:r>
              <a:rPr lang="de-DE" altLang="de-DE" sz="1800" dirty="0" err="1" smtClean="0"/>
              <a:t>higher</a:t>
            </a:r>
            <a:r>
              <a:rPr lang="de-DE" altLang="de-DE" sz="1800" dirty="0" smtClean="0"/>
              <a:t>-level Communication (e.g. LabView, PC, …) </a:t>
            </a:r>
            <a:r>
              <a:rPr lang="de-DE" altLang="de-DE" sz="1800" dirty="0" err="1" smtClean="0"/>
              <a:t>use</a:t>
            </a:r>
            <a:r>
              <a:rPr lang="de-DE" altLang="de-DE" sz="1800" dirty="0" smtClean="0"/>
              <a:t> additional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2000" b="1" dirty="0" smtClean="0"/>
              <a:t>MMSP-API</a:t>
            </a:r>
            <a:br>
              <a:rPr lang="de-DE" altLang="de-DE" sz="2000" b="1" dirty="0" smtClean="0"/>
            </a:br>
            <a:endParaRPr lang="de-DE" altLang="de-DE" sz="2000" b="1" dirty="0" smtClean="0"/>
          </a:p>
          <a:p>
            <a:pPr marL="0" lvl="1" indent="0">
              <a:buNone/>
            </a:pPr>
            <a:r>
              <a:rPr lang="de-DE" altLang="de-DE" sz="2000" b="1" dirty="0" smtClean="0"/>
              <a:t>     </a:t>
            </a: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API </a:t>
            </a:r>
            <a:r>
              <a:rPr lang="de-DE" altLang="de-DE" sz="1800" dirty="0" err="1" smtClean="0"/>
              <a:t>programming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with</a:t>
            </a:r>
            <a:r>
              <a:rPr lang="de-DE" altLang="de-DE" sz="1800" dirty="0" smtClean="0"/>
              <a:t> </a:t>
            </a:r>
            <a:r>
              <a:rPr lang="de-DE" altLang="de-DE" sz="1800" dirty="0"/>
              <a:t>C#, </a:t>
            </a:r>
            <a:r>
              <a:rPr lang="de-DE" altLang="de-DE" sz="1800" dirty="0" smtClean="0"/>
              <a:t>VBA, C#, Python, </a:t>
            </a:r>
            <a:r>
              <a:rPr lang="de-DE" altLang="de-DE" sz="1800" dirty="0" err="1" smtClean="0"/>
              <a:t>GraphQL</a:t>
            </a:r>
            <a:r>
              <a:rPr lang="de-DE" altLang="de-DE" sz="1800" dirty="0" smtClean="0"/>
              <a:t>,… LabView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marL="0" lvl="1" indent="0">
              <a:buNone/>
            </a:pPr>
            <a:r>
              <a:rPr lang="de-DE" altLang="de-DE" sz="1800" dirty="0" smtClean="0"/>
              <a:t>     </a:t>
            </a:r>
            <a:r>
              <a:rPr lang="de-DE" altLang="de-DE" sz="1800" dirty="0" err="1" smtClean="0"/>
              <a:t>Without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API </a:t>
            </a:r>
            <a:r>
              <a:rPr lang="de-DE" altLang="de-DE" sz="1800" dirty="0" err="1" smtClean="0"/>
              <a:t>programming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use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our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</a:t>
            </a:r>
            <a:r>
              <a:rPr lang="de-DE" altLang="de-DE" sz="2000" b="1" dirty="0" smtClean="0"/>
              <a:t>MPP</a:t>
            </a:r>
            <a:r>
              <a:rPr lang="de-DE" altLang="de-DE" sz="1800" dirty="0" smtClean="0"/>
              <a:t/>
            </a:r>
            <a:br>
              <a:rPr lang="de-DE" altLang="de-DE" sz="1800" dirty="0" smtClean="0"/>
            </a:br>
            <a:endParaRPr lang="de-DE" altLang="de-DE" dirty="0" smtClean="0"/>
          </a:p>
          <a:p>
            <a:pPr marL="400050" lvl="1" indent="0">
              <a:buFont typeface="Arial" panose="020B0604020202020204" pitchFamily="34" charset="0"/>
              <a:buNone/>
            </a:pPr>
            <a:endParaRPr lang="de-DE" altLang="de-DE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0998" y="4908061"/>
            <a:ext cx="711277" cy="71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5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7" b="24327"/>
          <a:stretch>
            <a:fillRect/>
          </a:stretch>
        </p:blipFill>
        <p:spPr>
          <a:xfrm>
            <a:off x="0" y="0"/>
            <a:ext cx="12207600" cy="3904400"/>
          </a:xfrm>
        </p:spPr>
      </p:pic>
    </p:spTree>
    <p:extLst>
      <p:ext uri="{BB962C8B-B14F-4D97-AF65-F5344CB8AC3E}">
        <p14:creationId xmlns:p14="http://schemas.microsoft.com/office/powerpoint/2010/main" val="26258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>
                <a:solidFill>
                  <a:schemeClr val="tx1"/>
                </a:solidFill>
              </a:rPr>
              <a:t>1.	</a:t>
            </a:r>
            <a:r>
              <a:rPr lang="de-DE" altLang="de-DE" sz="2000" b="1" dirty="0">
                <a:solidFill>
                  <a:schemeClr val="tx1"/>
                </a:solidFill>
                <a:hlinkClick r:id="rId2" action="ppaction://hlinksldjump"/>
              </a:rPr>
              <a:t>Introduction </a:t>
            </a:r>
            <a:r>
              <a:rPr lang="de-DE" altLang="de-DE" sz="2000" b="1" dirty="0" err="1" smtClean="0">
                <a:solidFill>
                  <a:schemeClr val="tx1"/>
                </a:solidFill>
                <a:hlinkClick r:id="rId2" action="ppaction://hlinksldjump"/>
              </a:rPr>
              <a:t>to</a:t>
            </a:r>
            <a:r>
              <a:rPr lang="de-DE" altLang="de-DE" sz="2000" b="1" dirty="0" smtClean="0">
                <a:solidFill>
                  <a:schemeClr val="tx1"/>
                </a:solidFill>
                <a:hlinkClick r:id="rId2" action="ppaction://hlinksldjump"/>
              </a:rPr>
              <a:t> PrismaPro</a:t>
            </a:r>
            <a:r>
              <a:rPr lang="de-DE" altLang="de-DE" sz="2000" b="1" dirty="0" smtClean="0">
                <a:solidFill>
                  <a:schemeClr val="tx1"/>
                </a:solidFill>
              </a:rPr>
              <a:t/>
            </a:r>
            <a:br>
              <a:rPr lang="de-DE" altLang="de-DE" sz="2000" b="1" dirty="0" smtClean="0">
                <a:solidFill>
                  <a:schemeClr val="tx1"/>
                </a:solidFill>
              </a:rPr>
            </a:br>
            <a:endParaRPr lang="de-DE" altLang="de-DE" sz="1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>
                <a:solidFill>
                  <a:schemeClr val="tx1"/>
                </a:solidFill>
              </a:rPr>
              <a:t>2.	</a:t>
            </a:r>
            <a:r>
              <a:rPr lang="de-DE" altLang="de-DE" sz="2000" b="1" dirty="0" smtClean="0">
                <a:solidFill>
                  <a:schemeClr val="tx1"/>
                </a:solidFill>
                <a:hlinkClick r:id="rId3" action="ppaction://hlinksldjump"/>
              </a:rPr>
              <a:t>Functionality</a:t>
            </a:r>
            <a:r>
              <a:rPr lang="de-DE" altLang="de-DE" sz="2000" b="1" dirty="0" smtClean="0">
                <a:solidFill>
                  <a:schemeClr val="tx1"/>
                </a:solidFill>
              </a:rPr>
              <a:t/>
            </a:r>
            <a:br>
              <a:rPr lang="de-DE" altLang="de-DE" sz="2000" b="1" dirty="0" smtClean="0">
                <a:solidFill>
                  <a:schemeClr val="tx1"/>
                </a:solidFill>
              </a:rPr>
            </a:br>
            <a:endParaRPr lang="de-DE" altLang="de-DE" sz="1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>
                <a:solidFill>
                  <a:schemeClr val="tx1"/>
                </a:solidFill>
              </a:rPr>
              <a:t>3.	</a:t>
            </a:r>
            <a:r>
              <a:rPr lang="de-DE" altLang="de-DE" sz="2000" b="1" dirty="0">
                <a:solidFill>
                  <a:schemeClr val="tx1"/>
                </a:solidFill>
                <a:hlinkClick r:id="rId4" action="ppaction://hlinksldjump"/>
              </a:rPr>
              <a:t>Communication </a:t>
            </a:r>
            <a:r>
              <a:rPr lang="de-DE" altLang="de-DE" sz="2000" b="1" dirty="0" smtClean="0">
                <a:solidFill>
                  <a:schemeClr val="tx1"/>
                </a:solidFill>
                <a:hlinkClick r:id="rId4" action="ppaction://hlinksldjump"/>
              </a:rPr>
              <a:t>possibilities</a:t>
            </a:r>
            <a:r>
              <a:rPr lang="de-DE" altLang="de-DE" sz="2000" b="1" dirty="0" smtClean="0">
                <a:solidFill>
                  <a:schemeClr val="tx1"/>
                </a:solidFill>
              </a:rPr>
              <a:t/>
            </a:r>
            <a:br>
              <a:rPr lang="de-DE" altLang="de-DE" sz="2000" b="1" dirty="0" smtClean="0">
                <a:solidFill>
                  <a:schemeClr val="tx1"/>
                </a:solidFill>
              </a:rPr>
            </a:br>
            <a:endParaRPr lang="de-DE" altLang="de-DE" sz="1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>
                <a:solidFill>
                  <a:schemeClr val="tx1"/>
                </a:solidFill>
              </a:rPr>
              <a:t>4.	</a:t>
            </a:r>
            <a:r>
              <a:rPr lang="de-DE" altLang="de-DE" sz="2000" b="1" dirty="0" smtClean="0">
                <a:solidFill>
                  <a:schemeClr val="tx1"/>
                </a:solidFill>
                <a:hlinkClick r:id="rId5" action="ppaction://hlinksldjump"/>
              </a:rPr>
              <a:t>API-Communication</a:t>
            </a:r>
            <a:r>
              <a:rPr lang="de-DE" altLang="de-DE" sz="2000" b="1" dirty="0" smtClean="0">
                <a:solidFill>
                  <a:schemeClr val="tx1"/>
                </a:solidFill>
              </a:rPr>
              <a:t/>
            </a:r>
            <a:br>
              <a:rPr lang="de-DE" altLang="de-DE" sz="2000" b="1" dirty="0" smtClean="0">
                <a:solidFill>
                  <a:schemeClr val="tx1"/>
                </a:solidFill>
              </a:rPr>
            </a:br>
            <a:endParaRPr lang="de-DE" altLang="de-DE" sz="1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>
                <a:solidFill>
                  <a:schemeClr val="tx1"/>
                </a:solidFill>
              </a:rPr>
              <a:t>5.	</a:t>
            </a:r>
            <a:r>
              <a:rPr lang="de-DE" altLang="de-DE" sz="2000" b="1" dirty="0" smtClean="0">
                <a:solidFill>
                  <a:schemeClr val="tx1"/>
                </a:solidFill>
                <a:hlinkClick r:id="rId6" action="ppaction://hlinksldjump"/>
              </a:rPr>
              <a:t>PV-Cloud</a:t>
            </a:r>
            <a:r>
              <a:rPr lang="de-DE" altLang="de-DE" sz="2000" b="1" dirty="0" smtClean="0">
                <a:solidFill>
                  <a:schemeClr val="tx1"/>
                </a:solidFill>
              </a:rPr>
              <a:t/>
            </a:r>
            <a:br>
              <a:rPr lang="de-DE" altLang="de-DE" sz="2000" b="1" dirty="0" smtClean="0">
                <a:solidFill>
                  <a:schemeClr val="tx1"/>
                </a:solidFill>
              </a:rPr>
            </a:br>
            <a:endParaRPr lang="de-DE" altLang="de-DE" sz="1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>
                <a:solidFill>
                  <a:schemeClr val="tx1"/>
                </a:solidFill>
              </a:rPr>
              <a:t>6.	</a:t>
            </a:r>
            <a:r>
              <a:rPr lang="de-DE" altLang="de-DE" sz="2000" b="1" dirty="0" smtClean="0">
                <a:solidFill>
                  <a:schemeClr val="tx1"/>
                </a:solidFill>
                <a:hlinkClick r:id="rId7" action="ppaction://hlinksldjump"/>
              </a:rPr>
              <a:t>Applications</a:t>
            </a:r>
            <a:r>
              <a:rPr lang="de-DE" altLang="de-DE" sz="2000" b="1" dirty="0" smtClean="0">
                <a:solidFill>
                  <a:schemeClr val="tx1"/>
                </a:solidFill>
              </a:rPr>
              <a:t/>
            </a:r>
            <a:br>
              <a:rPr lang="de-DE" altLang="de-DE" sz="2000" b="1" dirty="0" smtClean="0">
                <a:solidFill>
                  <a:schemeClr val="tx1"/>
                </a:solidFill>
              </a:rPr>
            </a:br>
            <a:endParaRPr lang="de-DE" altLang="de-DE" sz="10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 smtClean="0">
                <a:solidFill>
                  <a:schemeClr val="tx1"/>
                </a:solidFill>
              </a:rPr>
              <a:t>7</a:t>
            </a:r>
            <a:r>
              <a:rPr lang="de-DE" altLang="de-DE" sz="2000" b="1" dirty="0">
                <a:solidFill>
                  <a:schemeClr val="tx1"/>
                </a:solidFill>
              </a:rPr>
              <a:t>.	</a:t>
            </a:r>
            <a:r>
              <a:rPr lang="de-DE" altLang="de-DE" sz="2000" b="1" dirty="0" smtClean="0">
                <a:solidFill>
                  <a:schemeClr val="tx1"/>
                </a:solidFill>
                <a:hlinkClick r:id="rId8" action="ppaction://hlinksldjump"/>
              </a:rPr>
              <a:t>Summary</a:t>
            </a:r>
            <a:r>
              <a:rPr lang="de-DE" altLang="de-DE" sz="2000" b="1" dirty="0" smtClean="0">
                <a:solidFill>
                  <a:schemeClr val="tx1"/>
                </a:solidFill>
              </a:rPr>
              <a:t/>
            </a:r>
            <a:br>
              <a:rPr lang="de-DE" altLang="de-DE" sz="2000" b="1" dirty="0" smtClean="0">
                <a:solidFill>
                  <a:schemeClr val="tx1"/>
                </a:solidFill>
              </a:rPr>
            </a:br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2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1.	 Introduction </a:t>
            </a:r>
            <a:r>
              <a:rPr lang="de-DE" altLang="de-DE" dirty="0" err="1">
                <a:solidFill>
                  <a:srgbClr val="D40041"/>
                </a:solidFill>
              </a:rPr>
              <a:t>to</a:t>
            </a:r>
            <a:r>
              <a:rPr lang="de-DE" altLang="de-DE" dirty="0">
                <a:solidFill>
                  <a:srgbClr val="D40041"/>
                </a:solidFill>
              </a:rPr>
              <a:t> PrismaPro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3" y="1262973"/>
            <a:ext cx="6829155" cy="434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134753" y="456548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Standard:	1x AI, 2x DI, 1 Relay</a:t>
            </a:r>
          </a:p>
        </p:txBody>
      </p:sp>
      <p:pic>
        <p:nvPicPr>
          <p:cNvPr id="8" name="Picture 2" descr="C:\Users\busch\AppData\Local\Microsoft\Windows\Temporary Internet Files\Content.IE5\JU4L2BXQ\Return_arrow.svg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91" y="1201535"/>
            <a:ext cx="3066348" cy="278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03" y="1201535"/>
            <a:ext cx="3085016" cy="277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8149041" y="493014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Extended:	8x AI, 5x DI, 10x DO, 8x AO</a:t>
            </a:r>
            <a:br>
              <a:rPr lang="de-DE" sz="1400" dirty="0" smtClean="0"/>
            </a:br>
            <a:r>
              <a:rPr lang="de-DE" sz="1400" dirty="0" smtClean="0"/>
              <a:t>	1x total </a:t>
            </a:r>
            <a:r>
              <a:rPr lang="de-DE" sz="1400" dirty="0" err="1" smtClean="0"/>
              <a:t>Pressure</a:t>
            </a:r>
            <a:r>
              <a:rPr lang="de-DE" sz="1400" dirty="0" smtClean="0"/>
              <a:t>-Transmitter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90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2.	</a:t>
            </a:r>
            <a:r>
              <a:rPr lang="de-DE" altLang="de-DE" dirty="0" smtClean="0">
                <a:solidFill>
                  <a:srgbClr val="D40041"/>
                </a:solidFill>
              </a:rPr>
              <a:t>Functionality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3" y="1446222"/>
            <a:ext cx="3267123" cy="226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3" y="3825284"/>
            <a:ext cx="3433378" cy="229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>
          <a:xfrm>
            <a:off x="5023262" y="5492133"/>
            <a:ext cx="6215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hlinkClick r:id="rId6"/>
              </a:rPr>
              <a:t>https://www.youtube.com/watch?v=TrLMNRyQiaA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023262" y="1491630"/>
            <a:ext cx="66263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The PrismaPro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quadrupole</a:t>
            </a:r>
            <a:r>
              <a:rPr lang="de-DE" sz="1400" dirty="0"/>
              <a:t> </a:t>
            </a:r>
            <a:r>
              <a:rPr lang="de-DE" sz="1400" dirty="0" err="1"/>
              <a:t>mass</a:t>
            </a:r>
            <a:r>
              <a:rPr lang="de-DE" sz="1400" dirty="0"/>
              <a:t> </a:t>
            </a:r>
            <a:r>
              <a:rPr lang="de-DE" sz="1400" dirty="0" err="1"/>
              <a:t>spectrometer</a:t>
            </a:r>
            <a:r>
              <a:rPr lang="de-DE" sz="1400" dirty="0"/>
              <a:t>.</a:t>
            </a:r>
          </a:p>
          <a:p>
            <a:endParaRPr lang="de-DE" sz="1400" dirty="0"/>
          </a:p>
          <a:p>
            <a:r>
              <a:rPr lang="de-DE" sz="1400" dirty="0"/>
              <a:t>The neutral gas </a:t>
            </a:r>
            <a:r>
              <a:rPr lang="de-DE" sz="1400" dirty="0" err="1"/>
              <a:t>paticles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ionized</a:t>
            </a:r>
            <a:r>
              <a:rPr lang="de-DE" sz="1400" dirty="0"/>
              <a:t> in an </a:t>
            </a:r>
            <a:r>
              <a:rPr lang="de-DE" sz="1400" dirty="0" err="1"/>
              <a:t>ion</a:t>
            </a:r>
            <a:r>
              <a:rPr lang="de-DE" sz="1400" dirty="0"/>
              <a:t> </a:t>
            </a:r>
            <a:r>
              <a:rPr lang="de-DE" sz="1400" dirty="0" err="1"/>
              <a:t>source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ions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separated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in a high-</a:t>
            </a:r>
            <a:r>
              <a:rPr lang="de-DE" sz="1400" dirty="0" err="1"/>
              <a:t>frequncy</a:t>
            </a:r>
            <a:r>
              <a:rPr lang="de-DE" sz="1400" dirty="0"/>
              <a:t> </a:t>
            </a:r>
            <a:r>
              <a:rPr lang="de-DE" sz="1400" dirty="0" err="1"/>
              <a:t>electric</a:t>
            </a:r>
            <a:r>
              <a:rPr lang="de-DE" sz="1400" dirty="0"/>
              <a:t> </a:t>
            </a:r>
            <a:r>
              <a:rPr lang="de-DE" sz="1400" dirty="0" err="1"/>
              <a:t>quadropole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mass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charge</a:t>
            </a:r>
            <a:r>
              <a:rPr lang="de-DE" sz="1400" dirty="0"/>
              <a:t> </a:t>
            </a:r>
            <a:r>
              <a:rPr lang="de-DE" sz="1400" dirty="0" err="1"/>
              <a:t>conditions</a:t>
            </a:r>
            <a:r>
              <a:rPr lang="de-DE" sz="1400" dirty="0"/>
              <a:t>.</a:t>
            </a:r>
          </a:p>
          <a:p>
            <a:r>
              <a:rPr lang="de-DE" sz="1400" dirty="0"/>
              <a:t>The </a:t>
            </a:r>
            <a:r>
              <a:rPr lang="de-DE" sz="1400" dirty="0" err="1"/>
              <a:t>detection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filtered</a:t>
            </a:r>
            <a:r>
              <a:rPr lang="de-DE" sz="1400" dirty="0"/>
              <a:t> </a:t>
            </a:r>
            <a:r>
              <a:rPr lang="de-DE" sz="1400" dirty="0" err="1"/>
              <a:t>ions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carried</a:t>
            </a:r>
            <a:r>
              <a:rPr lang="de-DE" sz="1400" dirty="0"/>
              <a:t> out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Farady</a:t>
            </a:r>
            <a:r>
              <a:rPr lang="de-DE" sz="1400" dirty="0"/>
              <a:t> Cup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secondary</a:t>
            </a:r>
            <a:r>
              <a:rPr lang="de-DE" sz="1400" dirty="0"/>
              <a:t> </a:t>
            </a:r>
            <a:r>
              <a:rPr lang="de-DE" sz="1400" dirty="0" err="1"/>
              <a:t>electron</a:t>
            </a:r>
            <a:r>
              <a:rPr lang="de-DE" sz="1400" dirty="0"/>
              <a:t> </a:t>
            </a:r>
            <a:r>
              <a:rPr lang="de-DE" sz="1400" dirty="0" err="1"/>
              <a:t>multiplier</a:t>
            </a:r>
            <a:r>
              <a:rPr lang="de-DE" sz="1400" dirty="0"/>
              <a:t>.</a:t>
            </a:r>
          </a:p>
          <a:p>
            <a:r>
              <a:rPr lang="de-DE" sz="1400" dirty="0"/>
              <a:t>The </a:t>
            </a:r>
            <a:r>
              <a:rPr lang="de-DE" sz="1400" dirty="0" err="1"/>
              <a:t>detected</a:t>
            </a:r>
            <a:r>
              <a:rPr lang="de-DE" sz="1400" dirty="0"/>
              <a:t> </a:t>
            </a:r>
            <a:r>
              <a:rPr lang="de-DE" sz="1400" dirty="0" err="1"/>
              <a:t>ion</a:t>
            </a:r>
            <a:r>
              <a:rPr lang="de-DE" sz="1400" dirty="0"/>
              <a:t> </a:t>
            </a:r>
            <a:r>
              <a:rPr lang="de-DE" sz="1400" dirty="0" err="1"/>
              <a:t>flow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proportional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partial </a:t>
            </a:r>
            <a:r>
              <a:rPr lang="de-DE" sz="1400" dirty="0" err="1"/>
              <a:t>pressure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respective</a:t>
            </a:r>
            <a:r>
              <a:rPr lang="de-DE" sz="1400" dirty="0"/>
              <a:t> gas </a:t>
            </a:r>
            <a:r>
              <a:rPr lang="de-DE" sz="1400" dirty="0" err="1"/>
              <a:t>components</a:t>
            </a:r>
            <a:endParaRPr lang="de-DE" sz="1400" dirty="0"/>
          </a:p>
          <a:p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5023262" y="4325611"/>
            <a:ext cx="5079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Ion-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amu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3.	 Communication possibilities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 err="1">
                <a:solidFill>
                  <a:schemeClr val="tx1"/>
                </a:solidFill>
              </a:rPr>
              <a:t>WebUI</a:t>
            </a:r>
            <a:r>
              <a:rPr lang="de-DE" altLang="de-DE" sz="2000" b="1" dirty="0">
                <a:solidFill>
                  <a:schemeClr val="tx1"/>
                </a:solidFill>
              </a:rPr>
              <a:t>:</a:t>
            </a:r>
            <a:br>
              <a:rPr lang="de-DE" altLang="de-DE" sz="2000" b="1" dirty="0">
                <a:solidFill>
                  <a:schemeClr val="tx1"/>
                </a:solidFill>
              </a:rPr>
            </a:br>
            <a:r>
              <a:rPr lang="de-DE" altLang="de-DE" sz="1800" b="1" kern="0" dirty="0">
                <a:solidFill>
                  <a:schemeClr val="tx1"/>
                </a:solidFill>
                <a:hlinkClick r:id="rId2"/>
              </a:rPr>
              <a:t>http://192.168.1.100</a:t>
            </a:r>
            <a:r>
              <a:rPr lang="de-DE" altLang="de-DE" sz="2000" b="1" dirty="0">
                <a:solidFill>
                  <a:schemeClr val="tx1"/>
                </a:solidFill>
              </a:rPr>
              <a:t/>
            </a:r>
            <a:br>
              <a:rPr lang="de-DE" altLang="de-DE" sz="2000" b="1" dirty="0">
                <a:solidFill>
                  <a:schemeClr val="tx1"/>
                </a:solidFill>
              </a:rPr>
            </a:br>
            <a:r>
              <a:rPr lang="de-DE" altLang="de-DE" sz="2400" b="1" dirty="0">
                <a:solidFill>
                  <a:schemeClr val="tx1"/>
                </a:solidFill>
              </a:rPr>
              <a:t/>
            </a:r>
            <a:br>
              <a:rPr lang="de-DE" altLang="de-DE" sz="2400" b="1" dirty="0">
                <a:solidFill>
                  <a:schemeClr val="tx1"/>
                </a:solidFill>
              </a:rPr>
            </a:br>
            <a:endParaRPr lang="de-DE" altLang="de-DE" sz="2400" b="1" dirty="0">
              <a:solidFill>
                <a:schemeClr val="tx1"/>
              </a:solidFill>
            </a:endParaRPr>
          </a:p>
          <a:p>
            <a:r>
              <a:rPr lang="de-DE" altLang="de-DE" sz="2400" b="1" dirty="0">
                <a:solidFill>
                  <a:schemeClr val="tx1"/>
                </a:solidFill>
              </a:rPr>
              <a:t/>
            </a:r>
            <a:br>
              <a:rPr lang="de-DE" altLang="de-DE" sz="2400" b="1" dirty="0">
                <a:solidFill>
                  <a:schemeClr val="tx1"/>
                </a:solidFill>
              </a:rPr>
            </a:br>
            <a:r>
              <a:rPr lang="de-DE" altLang="de-DE" sz="2400" b="1" dirty="0" smtClean="0">
                <a:solidFill>
                  <a:schemeClr val="tx1"/>
                </a:solidFill>
              </a:rPr>
              <a:t/>
            </a:r>
            <a:br>
              <a:rPr lang="de-DE" altLang="de-DE" sz="2400" b="1" dirty="0" smtClean="0">
                <a:solidFill>
                  <a:schemeClr val="tx1"/>
                </a:solidFill>
              </a:rPr>
            </a:br>
            <a:endParaRPr lang="de-DE" altLang="de-DE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de-DE" sz="2000" b="1" dirty="0" err="1">
                <a:solidFill>
                  <a:schemeClr val="tx1"/>
                </a:solidFill>
              </a:rPr>
              <a:t>PVMassSpec</a:t>
            </a:r>
            <a:r>
              <a:rPr lang="de-DE" altLang="de-DE" sz="2000" b="1" dirty="0">
                <a:solidFill>
                  <a:schemeClr val="tx1"/>
                </a:solidFill>
              </a:rPr>
              <a:t>:</a:t>
            </a:r>
            <a:br>
              <a:rPr lang="de-DE" altLang="de-DE" sz="2000" b="1" dirty="0">
                <a:solidFill>
                  <a:schemeClr val="tx1"/>
                </a:solidFill>
              </a:rPr>
            </a:br>
            <a:r>
              <a:rPr lang="de-DE" altLang="de-DE" sz="1800" b="1" kern="0" dirty="0">
                <a:solidFill>
                  <a:schemeClr val="tx1"/>
                </a:solidFill>
                <a:hlinkClick r:id="rId3" action="ppaction://hlinkfile"/>
              </a:rPr>
              <a:t>Start exe</a:t>
            </a:r>
            <a:r>
              <a:rPr lang="de-DE" altLang="de-DE" sz="1800" b="1" kern="0" dirty="0">
                <a:solidFill>
                  <a:schemeClr val="tx1"/>
                </a:solidFill>
              </a:rPr>
              <a:t/>
            </a:r>
            <a:br>
              <a:rPr lang="de-DE" altLang="de-DE" sz="1800" b="1" kern="0" dirty="0">
                <a:solidFill>
                  <a:schemeClr val="tx1"/>
                </a:solidFill>
              </a:rPr>
            </a:br>
            <a:endParaRPr lang="de-DE" altLang="de-DE" sz="1800" b="1" kern="0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314060"/>
            <a:ext cx="6126377" cy="2214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39" y="3910940"/>
            <a:ext cx="5931316" cy="2302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3.	 Communication possibilities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445741" y="1345942"/>
            <a:ext cx="7559675" cy="792087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b="1" dirty="0"/>
              <a:t>MMSP-API:</a:t>
            </a:r>
            <a:r>
              <a:rPr lang="de-DE" altLang="de-DE" b="1" dirty="0" smtClean="0"/>
              <a:t> </a:t>
            </a:r>
            <a:r>
              <a:rPr lang="de-DE" altLang="de-DE" sz="1400" dirty="0" smtClean="0"/>
              <a:t>(</a:t>
            </a:r>
            <a:r>
              <a:rPr lang="de-DE" altLang="de-DE" sz="1400" b="1" dirty="0" smtClean="0"/>
              <a:t>M</a:t>
            </a:r>
            <a:r>
              <a:rPr lang="de-DE" altLang="de-DE" sz="1400" dirty="0" smtClean="0"/>
              <a:t>odular </a:t>
            </a:r>
            <a:r>
              <a:rPr lang="de-DE" altLang="de-DE" sz="1400" b="1" dirty="0" err="1" smtClean="0"/>
              <a:t>M</a:t>
            </a:r>
            <a:r>
              <a:rPr lang="de-DE" altLang="de-DE" sz="1400" dirty="0" err="1" smtClean="0"/>
              <a:t>ass</a:t>
            </a:r>
            <a:r>
              <a:rPr lang="de-DE" altLang="de-DE" sz="1400" dirty="0" smtClean="0"/>
              <a:t> </a:t>
            </a:r>
            <a:r>
              <a:rPr lang="de-DE" altLang="de-DE" sz="1400" b="1" dirty="0" err="1" smtClean="0"/>
              <a:t>Sp</a:t>
            </a:r>
            <a:r>
              <a:rPr lang="de-DE" altLang="de-DE" sz="1400" dirty="0" err="1" smtClean="0"/>
              <a:t>ec</a:t>
            </a:r>
            <a:r>
              <a:rPr lang="de-DE" altLang="de-DE" sz="1400" dirty="0" smtClean="0"/>
              <a:t> - Web-API, http </a:t>
            </a:r>
            <a:r>
              <a:rPr lang="de-DE" altLang="de-DE" sz="1400" dirty="0" err="1" smtClean="0"/>
              <a:t>port</a:t>
            </a:r>
            <a:r>
              <a:rPr lang="de-DE" altLang="de-DE" sz="1400" dirty="0" smtClean="0"/>
              <a:t>: 80)</a:t>
            </a:r>
            <a:br>
              <a:rPr lang="de-DE" altLang="de-DE" sz="1400" dirty="0" smtClean="0"/>
            </a:br>
            <a:r>
              <a:rPr lang="de-DE" altLang="de-DE" dirty="0" err="1" smtClean="0"/>
              <a:t>Is</a:t>
            </a:r>
            <a:r>
              <a:rPr lang="de-DE" altLang="de-DE" dirty="0" smtClean="0"/>
              <a:t> a web </a:t>
            </a:r>
            <a:r>
              <a:rPr lang="de-DE" altLang="de-DE" dirty="0" err="1" smtClean="0"/>
              <a:t>server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whose</a:t>
            </a:r>
            <a:r>
              <a:rPr lang="de-DE" altLang="de-DE" dirty="0" smtClean="0"/>
              <a:t> API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accessed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over</a:t>
            </a:r>
            <a:r>
              <a:rPr lang="de-DE" altLang="de-DE" dirty="0" smtClean="0"/>
              <a:t> HTTP</a:t>
            </a:r>
            <a:r>
              <a:rPr lang="de-DE" altLang="de-DE" sz="2000" dirty="0" smtClean="0"/>
              <a:t>.</a:t>
            </a:r>
            <a:r>
              <a:rPr lang="de-DE" altLang="de-DE" sz="1400" dirty="0" smtClean="0"/>
              <a:t/>
            </a:r>
            <a:br>
              <a:rPr lang="de-DE" altLang="de-DE" sz="1400" dirty="0" smtClean="0"/>
            </a:br>
            <a:endParaRPr lang="de-DE" altLang="de-DE" dirty="0" smtClean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4649" y="2248707"/>
            <a:ext cx="9293324" cy="157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sz="1600" kern="0" dirty="0" smtClean="0"/>
              <a:t>	</a:t>
            </a:r>
            <a:r>
              <a:rPr lang="de-DE" altLang="de-DE" sz="2400" b="1" kern="0" dirty="0" smtClean="0"/>
              <a:t>API:	</a:t>
            </a:r>
            <a:r>
              <a:rPr lang="de-DE" altLang="de-DE" sz="2400" dirty="0"/>
              <a:t> Application </a:t>
            </a:r>
            <a:r>
              <a:rPr lang="de-DE" altLang="de-DE" sz="2400" dirty="0" err="1"/>
              <a:t>Programming</a:t>
            </a:r>
            <a:r>
              <a:rPr lang="de-DE" altLang="de-DE" sz="2400" dirty="0"/>
              <a:t> Interface</a:t>
            </a:r>
            <a:r>
              <a:rPr lang="de-DE" altLang="de-DE" sz="2400" b="1" kern="0" dirty="0" smtClean="0"/>
              <a:t> </a:t>
            </a:r>
            <a:br>
              <a:rPr lang="de-DE" altLang="de-DE" sz="2400" b="1" kern="0" dirty="0" smtClean="0"/>
            </a:br>
            <a:r>
              <a:rPr lang="de-DE" altLang="de-DE" sz="2400" kern="0" dirty="0" smtClean="0"/>
              <a:t>	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Is </a:t>
            </a:r>
            <a:r>
              <a:rPr lang="en-US" sz="1600" dirty="0"/>
              <a:t>a set of subroutine definitions, protocols and tools for building </a:t>
            </a:r>
            <a:r>
              <a:rPr lang="en-US" sz="1600" dirty="0" smtClean="0"/>
              <a:t>application	 	software</a:t>
            </a:r>
            <a:r>
              <a:rPr lang="en-US" sz="1600" dirty="0"/>
              <a:t>. In general terms, it is a set of clearly defined methods of communication </a:t>
            </a:r>
            <a:r>
              <a:rPr lang="en-US" sz="1600" dirty="0" smtClean="0"/>
              <a:t>	between </a:t>
            </a:r>
            <a:r>
              <a:rPr lang="en-US" sz="1600" dirty="0"/>
              <a:t>various software components </a:t>
            </a:r>
            <a:r>
              <a:rPr lang="en-US" sz="1400" dirty="0"/>
              <a:t>(</a:t>
            </a:r>
            <a:r>
              <a:rPr lang="en-US" sz="1200" i="1" dirty="0" err="1"/>
              <a:t>wikipedia</a:t>
            </a:r>
            <a:r>
              <a:rPr lang="en-US" sz="1400" dirty="0"/>
              <a:t>)</a:t>
            </a:r>
            <a:endParaRPr lang="de-DE" altLang="de-DE" kern="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445814" y="4223540"/>
            <a:ext cx="8643478" cy="115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sz="1600" kern="0" dirty="0" smtClean="0"/>
              <a:t>	</a:t>
            </a:r>
            <a:r>
              <a:rPr lang="en-US" sz="1600" dirty="0" smtClean="0"/>
              <a:t>Documentation</a:t>
            </a:r>
            <a:r>
              <a:rPr lang="en-US" sz="1400" dirty="0" smtClean="0"/>
              <a:t> </a:t>
            </a:r>
            <a:r>
              <a:rPr lang="en-US" sz="1400" dirty="0"/>
              <a:t>for the API usually is provided to facilitate usage and </a:t>
            </a:r>
            <a:r>
              <a:rPr lang="en-US" sz="1400" dirty="0" smtClean="0"/>
              <a:t>	Implementation</a:t>
            </a:r>
            <a:r>
              <a:rPr lang="en-US" sz="1400" dirty="0"/>
              <a:t>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de-DE" altLang="de-DE" sz="2000" kern="0" dirty="0" smtClean="0"/>
              <a:t/>
            </a:r>
            <a:br>
              <a:rPr lang="de-DE" altLang="de-DE" sz="2000" kern="0" dirty="0" smtClean="0"/>
            </a:br>
            <a:r>
              <a:rPr lang="de-DE" altLang="de-DE" sz="2000" kern="0" dirty="0" smtClean="0"/>
              <a:t>	</a:t>
            </a:r>
            <a:r>
              <a:rPr lang="de-DE" altLang="de-DE" sz="1800" b="1" kern="0" dirty="0">
                <a:hlinkClick r:id="rId4"/>
              </a:rPr>
              <a:t>https://en.wikipedia.org/wiki/Application_programming_interface</a:t>
            </a:r>
            <a:r>
              <a:rPr lang="de-DE" altLang="de-DE" sz="1800" b="1" kern="0" dirty="0"/>
              <a:t/>
            </a:r>
            <a:br>
              <a:rPr lang="de-DE" altLang="de-DE" sz="1800" b="1" kern="0" dirty="0"/>
            </a:br>
            <a:endParaRPr lang="de-DE" altLang="de-DE" sz="1800" b="1" kern="0" dirty="0"/>
          </a:p>
        </p:txBody>
      </p:sp>
    </p:spTree>
    <p:extLst>
      <p:ext uri="{BB962C8B-B14F-4D97-AF65-F5344CB8AC3E}">
        <p14:creationId xmlns:p14="http://schemas.microsoft.com/office/powerpoint/2010/main" val="33187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4.	API-Communication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45740" y="1344267"/>
            <a:ext cx="11057188" cy="4673782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b="1" dirty="0"/>
              <a:t>Web </a:t>
            </a:r>
            <a:r>
              <a:rPr lang="de-DE" altLang="de-DE" sz="2000" b="1" dirty="0" err="1"/>
              <a:t>browser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input</a:t>
            </a:r>
            <a:r>
              <a:rPr lang="de-DE" altLang="de-DE" sz="2000" b="1" dirty="0"/>
              <a:t> 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b="1" kern="0" dirty="0">
                <a:hlinkClick r:id="rId4"/>
              </a:rPr>
              <a:t>http://192.168.1.100/mmsp/Communication/ipAddress/get</a:t>
            </a:r>
            <a:r>
              <a:rPr lang="de-DE" altLang="de-DE" sz="1400" dirty="0" smtClean="0"/>
              <a:t/>
            </a:r>
            <a:br>
              <a:rPr lang="de-DE" altLang="de-DE" sz="1400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r>
              <a:rPr lang="de-DE" altLang="de-DE" sz="2000" b="1" dirty="0" err="1"/>
              <a:t>cURL</a:t>
            </a:r>
            <a:r>
              <a:rPr lang="de-DE" altLang="de-DE" sz="2000" b="1" dirty="0"/>
              <a:t> (.bat-File)</a:t>
            </a:r>
            <a:r>
              <a:rPr lang="de-DE" altLang="de-DE" dirty="0" smtClean="0"/>
              <a:t>		</a:t>
            </a:r>
            <a:r>
              <a:rPr lang="de-DE" altLang="de-DE" b="1" kern="0" dirty="0">
                <a:hlinkClick r:id="rId5" action="ppaction://hlinkfile"/>
              </a:rPr>
              <a:t>API-</a:t>
            </a:r>
            <a:r>
              <a:rPr lang="de-DE" altLang="de-DE" b="1" kern="0" dirty="0" err="1">
                <a:hlinkClick r:id="rId5" action="ppaction://hlinkfile"/>
              </a:rPr>
              <a:t>Get_IP</a:t>
            </a:r>
            <a:r>
              <a:rPr lang="de-DE" altLang="de-DE" dirty="0" smtClean="0"/>
              <a:t>		</a:t>
            </a:r>
            <a:r>
              <a:rPr lang="de-DE" altLang="de-DE" b="1" kern="0" dirty="0">
                <a:hlinkClick r:id="rId6" action="ppaction://hlinkfile"/>
              </a:rPr>
              <a:t>API-</a:t>
            </a:r>
            <a:r>
              <a:rPr lang="de-DE" altLang="de-DE" b="1" kern="0" dirty="0" err="1">
                <a:hlinkClick r:id="rId6" action="ppaction://hlinkfile"/>
              </a:rPr>
              <a:t>Set_Sweep</a:t>
            </a:r>
            <a:r>
              <a:rPr lang="de-DE" altLang="de-DE" dirty="0" smtClean="0"/>
              <a:t>	 	  </a:t>
            </a:r>
            <a:r>
              <a:rPr lang="de-DE" altLang="de-DE" b="1" kern="0" dirty="0">
                <a:hlinkClick r:id="rId7" action="ppaction://hlinkfile"/>
              </a:rPr>
              <a:t>.</a:t>
            </a:r>
            <a:r>
              <a:rPr lang="de-DE" altLang="de-DE" b="1" kern="0" dirty="0" err="1">
                <a:hlinkClick r:id="rId7" action="ppaction://hlinkfile"/>
              </a:rPr>
              <a:t>txt</a:t>
            </a:r>
            <a:r>
              <a:rPr lang="de-DE" altLang="de-DE" b="1" kern="0" dirty="0"/>
              <a:t/>
            </a:r>
            <a:br>
              <a:rPr lang="de-DE" altLang="de-DE" b="1" kern="0" dirty="0"/>
            </a:br>
            <a:r>
              <a:rPr lang="en-US" sz="1200" dirty="0" err="1" smtClean="0"/>
              <a:t>cURL</a:t>
            </a:r>
            <a:r>
              <a:rPr lang="en-US" sz="1200" dirty="0" smtClean="0"/>
              <a:t> is a command line tool for getting or sending files using URL syntax  (</a:t>
            </a:r>
            <a:r>
              <a:rPr lang="en-US" sz="1200" i="1" dirty="0" err="1" smtClean="0"/>
              <a:t>wikipedia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sz="2000" b="1" dirty="0"/>
              <a:t>Access/Excel mit VBA</a:t>
            </a:r>
            <a:r>
              <a:rPr lang="de-DE" altLang="de-DE" dirty="0" smtClean="0"/>
              <a:t>	</a:t>
            </a:r>
            <a:r>
              <a:rPr lang="de-DE" altLang="de-DE" b="1" kern="0" dirty="0">
                <a:hlinkClick r:id="rId8" action="ppaction://hlinkfile"/>
              </a:rPr>
              <a:t> API-Access </a:t>
            </a:r>
            <a:r>
              <a:rPr lang="de-DE" dirty="0" smtClean="0"/>
              <a:t>	</a:t>
            </a:r>
            <a:r>
              <a:rPr lang="de-DE" altLang="de-DE" dirty="0" smtClean="0">
                <a:hlinkClick r:id="rId9" action="ppaction://hlinkfile"/>
              </a:rPr>
              <a:t> </a:t>
            </a:r>
            <a:r>
              <a:rPr lang="de-DE" altLang="de-DE" b="1" kern="0" dirty="0" smtClean="0">
                <a:hlinkClick r:id="rId10" action="ppaction://hlinkfile"/>
              </a:rPr>
              <a:t>API-Excel</a:t>
            </a:r>
            <a:endParaRPr lang="de-DE" altLang="de-DE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36" y="2220647"/>
            <a:ext cx="4415479" cy="219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9" y="2220647"/>
            <a:ext cx="4922431" cy="219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53866" y="2360287"/>
            <a:ext cx="10103823" cy="329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10000"/>
              </a:spcBef>
              <a:spcAft>
                <a:spcPct val="40000"/>
              </a:spcAft>
              <a:buClr>
                <a:srgbClr val="585858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endParaRPr lang="en-US" sz="1000" kern="0" dirty="0" smtClean="0"/>
          </a:p>
          <a:p>
            <a:pPr marL="0" lvl="1" indent="0">
              <a:buNone/>
            </a:pPr>
            <a:r>
              <a:rPr lang="en-US" sz="1600" dirty="0"/>
              <a:t>It is a syntax analysis necessary (Parsing) to resolve the dataset into his related elements.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altLang="de-DE" sz="1600" dirty="0"/>
          </a:p>
          <a:p>
            <a:pPr marL="0" lvl="1" indent="0">
              <a:buNone/>
            </a:pPr>
            <a:r>
              <a:rPr lang="de-DE" altLang="de-DE" kern="0" dirty="0" smtClean="0"/>
              <a:t>Parse JSON:</a:t>
            </a:r>
            <a:br>
              <a:rPr lang="de-DE" altLang="de-DE" kern="0" dirty="0" smtClean="0"/>
            </a:br>
            <a:r>
              <a:rPr lang="de-DE" altLang="de-DE" kern="0" dirty="0" smtClean="0"/>
              <a:t/>
            </a:r>
            <a:br>
              <a:rPr lang="de-DE" altLang="de-DE" kern="0" dirty="0" smtClean="0"/>
            </a:br>
            <a:r>
              <a:rPr lang="de-DE" altLang="de-DE" sz="1600" kern="0" dirty="0" err="1" smtClean="0"/>
              <a:t>Raw</a:t>
            </a:r>
            <a:r>
              <a:rPr lang="de-DE" altLang="de-DE" sz="1600" kern="0" dirty="0" smtClean="0"/>
              <a:t>-Data:  </a:t>
            </a:r>
            <a:r>
              <a:rPr lang="de-DE" altLang="de-DE" sz="2800" kern="0" dirty="0" smtClean="0"/>
              <a:t> </a:t>
            </a:r>
            <a:r>
              <a:rPr lang="en-US" sz="1600" b="1" kern="0" dirty="0" smtClean="0"/>
              <a:t>{"data":"192.168.1.100","name":"got","origin":"/</a:t>
            </a:r>
            <a:r>
              <a:rPr lang="en-US" sz="1600" b="1" kern="0" dirty="0" err="1" smtClean="0"/>
              <a:t>mmsp</a:t>
            </a:r>
            <a:r>
              <a:rPr lang="en-US" sz="1600" b="1" kern="0" dirty="0" smtClean="0"/>
              <a:t>/communication/</a:t>
            </a:r>
            <a:r>
              <a:rPr lang="en-US" sz="1600" b="1" kern="0" dirty="0" err="1" smtClean="0"/>
              <a:t>ipAddress</a:t>
            </a:r>
            <a:r>
              <a:rPr lang="en-US" sz="1600" b="1" kern="0" dirty="0" smtClean="0"/>
              <a:t>"} </a:t>
            </a:r>
            <a:r>
              <a:rPr lang="en-US" sz="1600" kern="0" dirty="0" smtClean="0"/>
              <a:t/>
            </a:r>
            <a:br>
              <a:rPr lang="en-US" sz="1600" kern="0" dirty="0" smtClean="0"/>
            </a:br>
            <a:endParaRPr lang="en-US" sz="1600" kern="0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sz="1100" kern="0" dirty="0" smtClean="0"/>
              <a:t>into:</a:t>
            </a:r>
            <a:endParaRPr lang="de-DE" altLang="de-DE" sz="2800" kern="0" dirty="0" smtClean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D40041"/>
                </a:solidFill>
              </a:rPr>
              <a:t>4.	API-Communication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46723" y="1347476"/>
            <a:ext cx="10987185" cy="1067478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de-DE" altLang="de-DE" sz="2000" b="1" dirty="0"/>
              <a:t>JSON</a:t>
            </a:r>
            <a:r>
              <a:rPr lang="de-DE" altLang="de-DE" dirty="0" smtClean="0"/>
              <a:t> (JavaScript </a:t>
            </a:r>
            <a:r>
              <a:rPr lang="de-DE" altLang="de-DE" dirty="0" err="1" smtClean="0"/>
              <a:t>Object</a:t>
            </a:r>
            <a:r>
              <a:rPr lang="de-DE" altLang="de-DE" dirty="0" smtClean="0"/>
              <a:t> Notation)			</a:t>
            </a:r>
            <a:r>
              <a:rPr lang="de-DE" altLang="de-DE" sz="1800" b="1" kern="0" dirty="0">
                <a:hlinkClick r:id="rId4"/>
              </a:rPr>
              <a:t>www.json.org</a:t>
            </a:r>
            <a:endParaRPr lang="de-DE" altLang="de-DE" sz="1800" b="1" kern="0" dirty="0"/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/>
              <a:t>is an open-standard file format that uses human-readable text to transmit data objects consisting of attribute–value pairs and array data types (</a:t>
            </a:r>
            <a:r>
              <a:rPr lang="en-US" i="1" dirty="0" err="1"/>
              <a:t>wikipedia</a:t>
            </a:r>
            <a:r>
              <a:rPr lang="en-US" dirty="0"/>
              <a:t>)</a:t>
            </a:r>
            <a:endParaRPr lang="de-DE" altLang="de-DE" dirty="0">
              <a:hlinkClick r:id="rId4"/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27833"/>
              </p:ext>
            </p:extLst>
          </p:nvPr>
        </p:nvGraphicFramePr>
        <p:xfrm>
          <a:off x="933075" y="5213747"/>
          <a:ext cx="6552728" cy="822960"/>
        </p:xfrm>
        <a:graphic>
          <a:graphicData uri="http://schemas.openxmlformats.org/drawingml/2006/table">
            <a:tbl>
              <a:tblPr/>
              <a:tblGrid>
                <a:gridCol w="998665"/>
                <a:gridCol w="5554063"/>
              </a:tblGrid>
              <a:tr h="274320"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7030A0"/>
                          </a:solidFill>
                          <a:effectLst/>
                        </a:rPr>
                        <a:t>data</a:t>
                      </a:r>
                      <a:endParaRPr lang="de-DE" sz="14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FF0000"/>
                          </a:solidFill>
                        </a:rPr>
                        <a:t>192.168.1.100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7030A0"/>
                          </a:solidFill>
                          <a:effectLst/>
                        </a:rPr>
                        <a:t>name</a:t>
                      </a:r>
                      <a:endParaRPr lang="de-DE" sz="14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rgbClr val="FF0000"/>
                          </a:solidFill>
                        </a:rPr>
                        <a:t>got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7030A0"/>
                          </a:solidFill>
                          <a:effectLst/>
                        </a:rPr>
                        <a:t>origin</a:t>
                      </a:r>
                      <a:endParaRPr lang="de-DE" sz="14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de-DE" sz="1400" dirty="0" err="1" smtClean="0">
                          <a:solidFill>
                            <a:srgbClr val="FF0000"/>
                          </a:solidFill>
                        </a:rPr>
                        <a:t>mmsp</a:t>
                      </a:r>
                      <a:r>
                        <a:rPr lang="de-DE" sz="1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de-DE" sz="1400" dirty="0" err="1" smtClean="0">
                          <a:solidFill>
                            <a:srgbClr val="FF0000"/>
                          </a:solidFill>
                        </a:rPr>
                        <a:t>communication</a:t>
                      </a:r>
                      <a:r>
                        <a:rPr lang="de-DE" sz="1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de-DE" sz="1400" dirty="0" err="1" smtClean="0">
                          <a:solidFill>
                            <a:srgbClr val="FF0000"/>
                          </a:solidFill>
                        </a:rPr>
                        <a:t>ipAddress</a:t>
                      </a:r>
                      <a:endParaRPr lang="de-DE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998688" y="4201166"/>
            <a:ext cx="8278562" cy="36004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unten 21"/>
          <p:cNvSpPr/>
          <p:nvPr/>
        </p:nvSpPr>
        <p:spPr>
          <a:xfrm>
            <a:off x="2301227" y="4781699"/>
            <a:ext cx="216024" cy="360040"/>
          </a:xfrm>
          <a:prstGeom prst="downArrow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60" y="1339799"/>
            <a:ext cx="408434" cy="4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40000" y="1401288"/>
            <a:ext cx="11109600" cy="4714504"/>
          </a:xfrm>
        </p:spPr>
        <p:txBody>
          <a:bodyPr/>
          <a:lstStyle/>
          <a:p>
            <a:r>
              <a:rPr lang="de-DE" altLang="de-DE" sz="1800" b="1" dirty="0">
                <a:solidFill>
                  <a:schemeClr val="tx1"/>
                </a:solidFill>
              </a:rPr>
              <a:t/>
            </a:r>
            <a:br>
              <a:rPr lang="de-DE" altLang="de-DE" sz="1800" b="1" dirty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R&amp;D – Busch – Mar-21</a:t>
            </a:r>
            <a:endParaRPr lang="de-DE" dirty="0"/>
          </a:p>
        </p:txBody>
      </p:sp>
      <p:pic>
        <p:nvPicPr>
          <p:cNvPr id="6" name="Picture 2" descr="C:\Users\busch\AppData\Local\Microsoft\Windows\Temporary Internet Files\Content.IE5\JU4L2BXQ\Return_arrow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56" y="6018049"/>
            <a:ext cx="293344" cy="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3"/>
          <p:cNvSpPr txBox="1">
            <a:spLocks/>
          </p:cNvSpPr>
          <p:nvPr/>
        </p:nvSpPr>
        <p:spPr bwMode="gray">
          <a:xfrm>
            <a:off x="692400" y="1553688"/>
            <a:ext cx="11109600" cy="4714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1800" b="1" dirty="0" smtClean="0">
                <a:solidFill>
                  <a:schemeClr val="tx1"/>
                </a:solidFill>
              </a:rPr>
              <a:t/>
            </a:r>
            <a:br>
              <a:rPr lang="de-DE" altLang="de-DE" sz="1800" b="1" dirty="0" smtClean="0">
                <a:solidFill>
                  <a:schemeClr val="tx1"/>
                </a:solidFill>
              </a:rPr>
            </a:br>
            <a:endParaRPr lang="de-DE" altLang="de-DE" sz="1800" b="1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37926" y="637021"/>
            <a:ext cx="10918330" cy="5588179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de-DE" sz="2000" u="sng" dirty="0" smtClean="0"/>
              <a:t>Example 1:</a:t>
            </a:r>
            <a:r>
              <a:rPr lang="en-US" altLang="de-DE" sz="2000" dirty="0" smtClean="0"/>
              <a:t> 	MS-Access + VBA:	</a:t>
            </a:r>
            <a:r>
              <a:rPr lang="de-DE" altLang="de-DE" sz="2000" b="1" kern="0" dirty="0">
                <a:hlinkClick r:id="rId4" action="ppaction://hlinkfile"/>
              </a:rPr>
              <a:t> API.accdb </a:t>
            </a:r>
            <a:r>
              <a:rPr lang="en-US" altLang="de-DE" sz="2000" dirty="0" smtClean="0"/>
              <a:t>					</a:t>
            </a:r>
            <a:r>
              <a:rPr lang="de-DE" altLang="de-DE" sz="2000" dirty="0"/>
              <a:t> </a:t>
            </a:r>
            <a:r>
              <a:rPr lang="en-US" altLang="de-DE" sz="2000" dirty="0" smtClean="0"/>
              <a:t>		</a:t>
            </a:r>
            <a:r>
              <a:rPr lang="de-DE" altLang="de-DE" sz="2000" b="1" kern="0" dirty="0" smtClean="0"/>
              <a:t> </a:t>
            </a:r>
            <a:r>
              <a:rPr lang="en-US" altLang="de-DE" sz="2000" dirty="0" smtClean="0"/>
              <a:t>	</a:t>
            </a:r>
            <a:br>
              <a:rPr lang="en-US" altLang="de-DE" sz="2000" dirty="0" smtClean="0"/>
            </a:b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400" dirty="0"/>
              <a:t>Set </a:t>
            </a:r>
            <a:r>
              <a:rPr lang="en-US" altLang="de-DE" sz="1400" dirty="0" err="1"/>
              <a:t>httpObject</a:t>
            </a:r>
            <a:r>
              <a:rPr lang="en-US" altLang="de-DE" sz="1400" dirty="0"/>
              <a:t> = </a:t>
            </a:r>
            <a:r>
              <a:rPr lang="en-US" altLang="de-DE" sz="1400" dirty="0" err="1"/>
              <a:t>CreateObject</a:t>
            </a:r>
            <a:r>
              <a:rPr lang="en-US" altLang="de-DE" sz="1400" dirty="0"/>
              <a:t>(" MSXML2.XMLHTTP ")</a:t>
            </a:r>
          </a:p>
          <a:p>
            <a:pPr marL="0" indent="0">
              <a:buNone/>
            </a:pPr>
            <a:r>
              <a:rPr lang="en-US" altLang="de-DE" sz="1400" dirty="0" err="1"/>
              <a:t>httpObject.Open</a:t>
            </a:r>
            <a:r>
              <a:rPr lang="en-US" altLang="de-DE" sz="1400" dirty="0"/>
              <a:t> "GET", "" &amp; "http://" &amp; IPADDRESS &amp; "/</a:t>
            </a:r>
            <a:r>
              <a:rPr lang="en-US" altLang="de-DE" sz="1400" dirty="0" err="1"/>
              <a:t>mmsp</a:t>
            </a:r>
            <a:r>
              <a:rPr lang="en-US" altLang="de-DE" sz="1400" dirty="0"/>
              <a:t>/communication/</a:t>
            </a:r>
            <a:r>
              <a:rPr lang="en-US" altLang="de-DE" sz="1400" dirty="0" err="1"/>
              <a:t>ipAddress</a:t>
            </a:r>
            <a:r>
              <a:rPr lang="en-US" altLang="de-DE" sz="1400" dirty="0"/>
              <a:t>/get", False</a:t>
            </a:r>
          </a:p>
          <a:p>
            <a:pPr marL="0" indent="0">
              <a:buNone/>
            </a:pPr>
            <a:r>
              <a:rPr lang="en-US" altLang="de-DE" sz="1400" dirty="0" err="1"/>
              <a:t>httpObject.Send</a:t>
            </a:r>
            <a:endParaRPr lang="en-US" altLang="de-DE" sz="1400" dirty="0"/>
          </a:p>
          <a:p>
            <a:pPr marL="0" indent="0">
              <a:buNone/>
            </a:pPr>
            <a:r>
              <a:rPr lang="en-US" altLang="de-DE" sz="1400" dirty="0"/>
              <a:t>result = </a:t>
            </a:r>
            <a:r>
              <a:rPr lang="en-US" altLang="de-DE" sz="1400" dirty="0" err="1"/>
              <a:t>httpObject.ResponseText</a:t>
            </a:r>
            <a:endParaRPr lang="en-US" altLang="de-DE" sz="1400" dirty="0"/>
          </a:p>
          <a:p>
            <a:pPr marL="0" indent="0">
              <a:buNone/>
            </a:pP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endParaRPr lang="en-US" altLang="de-DE" sz="1400" dirty="0"/>
          </a:p>
          <a:p>
            <a:pPr marL="0" indent="0">
              <a:buNone/>
            </a:pPr>
            <a:r>
              <a:rPr lang="en-US" altLang="de-DE" sz="1400" dirty="0" err="1"/>
              <a:t>MsgBox</a:t>
            </a:r>
            <a:r>
              <a:rPr lang="en-US" altLang="de-DE" sz="1400" dirty="0"/>
              <a:t> ("Result of API-Get: " &amp; result)</a:t>
            </a:r>
          </a:p>
          <a:p>
            <a:pPr marL="0" indent="0">
              <a:buNone/>
            </a:pPr>
            <a:r>
              <a:rPr lang="de-DE" altLang="de-DE" sz="1400" dirty="0" err="1"/>
              <a:t>Dim</a:t>
            </a:r>
            <a:r>
              <a:rPr lang="de-DE" altLang="de-DE" sz="1400" dirty="0"/>
              <a:t> JSON As </a:t>
            </a:r>
            <a:r>
              <a:rPr lang="de-DE" altLang="de-DE" sz="1400" dirty="0" err="1"/>
              <a:t>Object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b="1" dirty="0"/>
              <a:t>Set JSON = </a:t>
            </a:r>
            <a:r>
              <a:rPr lang="de-DE" altLang="de-DE" sz="1400" b="1" dirty="0" err="1"/>
              <a:t>JsonConverter.ParseJson</a:t>
            </a:r>
            <a:r>
              <a:rPr lang="de-DE" altLang="de-DE" sz="1400" b="1" dirty="0"/>
              <a:t>(</a:t>
            </a:r>
            <a:r>
              <a:rPr lang="de-DE" altLang="de-DE" sz="1400" b="1" dirty="0" err="1"/>
              <a:t>result</a:t>
            </a:r>
            <a:r>
              <a:rPr lang="de-DE" altLang="de-DE" sz="1400" b="1" dirty="0"/>
              <a:t>)</a:t>
            </a:r>
          </a:p>
          <a:p>
            <a:pPr marL="0" indent="0">
              <a:buNone/>
            </a:pP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Text3.Value = JSON("</a:t>
            </a:r>
            <a:r>
              <a:rPr lang="de-DE" altLang="de-DE" sz="1400" dirty="0" err="1"/>
              <a:t>data</a:t>
            </a:r>
            <a:r>
              <a:rPr lang="de-DE" altLang="de-DE" sz="1400" dirty="0"/>
              <a:t>")</a:t>
            </a:r>
          </a:p>
          <a:p>
            <a:pPr marL="0" indent="0">
              <a:buNone/>
            </a:pPr>
            <a:r>
              <a:rPr lang="de-DE" altLang="de-DE" sz="1400" dirty="0"/>
              <a:t>Text6.Value = JSON("</a:t>
            </a:r>
            <a:r>
              <a:rPr lang="de-DE" altLang="de-DE" sz="1400" dirty="0" err="1"/>
              <a:t>name</a:t>
            </a:r>
            <a:r>
              <a:rPr lang="de-DE" altLang="de-DE" sz="1400" dirty="0"/>
              <a:t>")</a:t>
            </a:r>
          </a:p>
          <a:p>
            <a:pPr marL="0" indent="0">
              <a:buNone/>
            </a:pPr>
            <a:r>
              <a:rPr lang="de-DE" altLang="de-DE" sz="1400" dirty="0"/>
              <a:t>Text8.Value = JSON("</a:t>
            </a:r>
            <a:r>
              <a:rPr lang="de-DE" altLang="de-DE" sz="1400" dirty="0" err="1"/>
              <a:t>origin</a:t>
            </a:r>
            <a:r>
              <a:rPr lang="de-DE" altLang="de-DE" sz="1400" dirty="0"/>
              <a:t>")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e-DE" sz="1200" dirty="0" smtClean="0"/>
              <a:t>			</a:t>
            </a:r>
            <a:br>
              <a:rPr lang="en-US" altLang="de-DE" sz="1200" dirty="0" smtClean="0"/>
            </a:br>
            <a:r>
              <a:rPr lang="en-US" altLang="de-DE" sz="1200" dirty="0" smtClean="0"/>
              <a:t>			</a:t>
            </a:r>
            <a:endParaRPr lang="en-US" altLang="de-DE" sz="12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73" y="3040173"/>
            <a:ext cx="468714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4423502"/>
            <a:ext cx="5023559" cy="18016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Gerade Verbindung mit Pfeil 14"/>
          <p:cNvCxnSpPr/>
          <p:nvPr/>
        </p:nvCxnSpPr>
        <p:spPr>
          <a:xfrm flipV="1">
            <a:off x="3635896" y="3649774"/>
            <a:ext cx="1080120" cy="46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843808" y="5193283"/>
            <a:ext cx="2186336" cy="418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843808" y="5525478"/>
            <a:ext cx="2186336" cy="3126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880679" y="5896911"/>
            <a:ext cx="2149465" cy="2188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69" y="612610"/>
            <a:ext cx="3642495" cy="78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Gewinkelte Verbindung 18"/>
          <p:cNvCxnSpPr>
            <a:stCxn id="28" idx="3"/>
          </p:cNvCxnSpPr>
          <p:nvPr/>
        </p:nvCxnSpPr>
        <p:spPr>
          <a:xfrm flipV="1">
            <a:off x="8512174" y="1374775"/>
            <a:ext cx="2216324" cy="831215"/>
          </a:xfrm>
          <a:prstGeom prst="bentConnector3">
            <a:avLst>
              <a:gd name="adj1" fmla="val 9999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27" idx="3"/>
          </p:cNvCxnSpPr>
          <p:nvPr/>
        </p:nvCxnSpPr>
        <p:spPr>
          <a:xfrm flipV="1">
            <a:off x="3497580" y="1374775"/>
            <a:ext cx="7562137" cy="1379855"/>
          </a:xfrm>
          <a:prstGeom prst="bentConnector3">
            <a:avLst>
              <a:gd name="adj1" fmla="val 100005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6200000" flipH="1">
            <a:off x="10319641" y="1522255"/>
            <a:ext cx="59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Request</a:t>
            </a:r>
            <a:endParaRPr lang="de-DE" sz="700" b="1" dirty="0"/>
          </a:p>
        </p:txBody>
      </p:sp>
      <p:sp>
        <p:nvSpPr>
          <p:cNvPr id="22" name="Textfeld 21"/>
          <p:cNvSpPr txBox="1"/>
          <p:nvPr/>
        </p:nvSpPr>
        <p:spPr>
          <a:xfrm rot="5400000" flipH="1">
            <a:off x="10808720" y="1667833"/>
            <a:ext cx="711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Response</a:t>
            </a:r>
            <a:endParaRPr lang="de-DE" sz="700" b="1" dirty="0"/>
          </a:p>
        </p:txBody>
      </p:sp>
      <p:sp>
        <p:nvSpPr>
          <p:cNvPr id="27" name="Rechteck 26"/>
          <p:cNvSpPr/>
          <p:nvPr/>
        </p:nvSpPr>
        <p:spPr>
          <a:xfrm>
            <a:off x="540000" y="2560320"/>
            <a:ext cx="2957580" cy="388620"/>
          </a:xfrm>
          <a:prstGeom prst="rect">
            <a:avLst/>
          </a:prstGeom>
          <a:solidFill>
            <a:srgbClr val="00B050">
              <a:alpha val="2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39999" y="1851660"/>
            <a:ext cx="7972175" cy="708660"/>
          </a:xfrm>
          <a:prstGeom prst="rect">
            <a:avLst/>
          </a:prstGeom>
          <a:solidFill>
            <a:srgbClr val="0070C0">
              <a:alpha val="2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80592" y="4297488"/>
            <a:ext cx="4045494" cy="252028"/>
          </a:xfrm>
          <a:prstGeom prst="rect">
            <a:avLst/>
          </a:prstGeom>
          <a:solidFill>
            <a:srgbClr val="FFFF00">
              <a:alpha val="1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010_2021_Pfeiffer_Vacuum_Master">
  <a:themeElements>
    <a:clrScheme name="Pfeiffer Vacuu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D1541"/>
      </a:accent1>
      <a:accent2>
        <a:srgbClr val="515151"/>
      </a:accent2>
      <a:accent3>
        <a:srgbClr val="4D7CAB"/>
      </a:accent3>
      <a:accent4>
        <a:srgbClr val="79AD87"/>
      </a:accent4>
      <a:accent5>
        <a:srgbClr val="F2C270"/>
      </a:accent5>
      <a:accent6>
        <a:srgbClr val="EB9157"/>
      </a:accent6>
      <a:hlink>
        <a:srgbClr val="7F7F7F"/>
      </a:hlink>
      <a:folHlink>
        <a:srgbClr val="7F7F7F"/>
      </a:folHlink>
    </a:clrScheme>
    <a:fontScheme name="Pfeiffer Vacuum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110000"/>
          </a:lnSpc>
          <a:spcAft>
            <a:spcPts val="1000"/>
          </a:spcAft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 anchor="b"/>
      <a:lstStyle>
        <a:defPPr>
          <a:defRPr sz="1000" b="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Pfeiffer Vacuu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D1541"/>
      </a:accent1>
      <a:accent2>
        <a:srgbClr val="515151"/>
      </a:accent2>
      <a:accent3>
        <a:srgbClr val="4D7CAB"/>
      </a:accent3>
      <a:accent4>
        <a:srgbClr val="79AD87"/>
      </a:accent4>
      <a:accent5>
        <a:srgbClr val="F2C270"/>
      </a:accent5>
      <a:accent6>
        <a:srgbClr val="EB9157"/>
      </a:accent6>
      <a:hlink>
        <a:srgbClr val="7F7F7F"/>
      </a:hlink>
      <a:folHlink>
        <a:srgbClr val="7F7F7F"/>
      </a:folHlink>
    </a:clrScheme>
    <a:fontScheme name="Pfeiffer Vacuum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feiffer Vacuu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D1541"/>
      </a:accent1>
      <a:accent2>
        <a:srgbClr val="515151"/>
      </a:accent2>
      <a:accent3>
        <a:srgbClr val="4D7CAB"/>
      </a:accent3>
      <a:accent4>
        <a:srgbClr val="79AD87"/>
      </a:accent4>
      <a:accent5>
        <a:srgbClr val="F2C270"/>
      </a:accent5>
      <a:accent6>
        <a:srgbClr val="EB9157"/>
      </a:accent6>
      <a:hlink>
        <a:srgbClr val="7F7F7F"/>
      </a:hlink>
      <a:folHlink>
        <a:srgbClr val="7F7F7F"/>
      </a:folHlink>
    </a:clrScheme>
    <a:fontScheme name="Pfeiffer Vacuum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010_2021_Pfeiffer_Vacuum_Master</Template>
  <TotalTime>0</TotalTime>
  <Words>274</Words>
  <Application>Microsoft Office PowerPoint</Application>
  <PresentationFormat>Benutzerdefiniert</PresentationFormat>
  <Paragraphs>121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Arial Narrow</vt:lpstr>
      <vt:lpstr>Wingdings</vt:lpstr>
      <vt:lpstr>010_2021_Pfeiffer_Vacuum_Master</vt:lpstr>
      <vt:lpstr>PowerPoint-Präsentation</vt:lpstr>
      <vt:lpstr>Agenda</vt:lpstr>
      <vt:lpstr>1.  Introduction to PrismaPro</vt:lpstr>
      <vt:lpstr>2. Functionality</vt:lpstr>
      <vt:lpstr>3.  Communication possibilities</vt:lpstr>
      <vt:lpstr>3.  Communication possibilities</vt:lpstr>
      <vt:lpstr>4. API-Communication</vt:lpstr>
      <vt:lpstr>4. API-Communication</vt:lpstr>
      <vt:lpstr>PowerPoint-Präsentation</vt:lpstr>
      <vt:lpstr>PowerPoint-Präsentation</vt:lpstr>
      <vt:lpstr>PowerPoint-Präsentation</vt:lpstr>
      <vt:lpstr>PowerPoint-Präsentation</vt:lpstr>
      <vt:lpstr>5. PV-Cloud</vt:lpstr>
      <vt:lpstr>5. PV-Cloud</vt:lpstr>
      <vt:lpstr>5. PV-Cloud</vt:lpstr>
      <vt:lpstr>6. Applications</vt:lpstr>
      <vt:lpstr>7. Summary</vt:lpstr>
      <vt:lpstr>PowerPoint-Präsentation</vt:lpstr>
    </vt:vector>
  </TitlesOfParts>
  <Company>Pfeiffer Vacuum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Busch, Thomas</dc:creator>
  <dc:description>www.pfeiffer-vacuum.com</dc:description>
  <cp:lastModifiedBy>Busch, Thomas</cp:lastModifiedBy>
  <cp:revision>28</cp:revision>
  <dcterms:created xsi:type="dcterms:W3CDTF">2021-03-22T12:21:48Z</dcterms:created>
  <dcterms:modified xsi:type="dcterms:W3CDTF">2021-05-04T09:35:11Z</dcterms:modified>
</cp:coreProperties>
</file>