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978" r:id="rId3"/>
    <p:sldId id="979" r:id="rId4"/>
    <p:sldId id="981" r:id="rId5"/>
    <p:sldId id="988" r:id="rId6"/>
    <p:sldId id="1014" r:id="rId7"/>
    <p:sldId id="999" r:id="rId8"/>
    <p:sldId id="1000" r:id="rId9"/>
    <p:sldId id="1001" r:id="rId10"/>
    <p:sldId id="1002" r:id="rId11"/>
    <p:sldId id="101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5E"/>
    <a:srgbClr val="D9950D"/>
    <a:srgbClr val="F5C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25" y="38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5624" y="2108773"/>
            <a:ext cx="6160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5C059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Spark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5C059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程序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5C059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优化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5C059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4586" y="3661300"/>
            <a:ext cx="79980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----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朱汉伦</a:t>
            </a: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7793" y="2576133"/>
            <a:ext cx="721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srgbClr val="33335E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感谢您的观看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2064947" y="778591"/>
            <a:ext cx="786241" cy="786241"/>
          </a:xfrm>
          <a:prstGeom prst="roundRect">
            <a:avLst>
              <a:gd name="adj" fmla="val 8334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阿里汉仪智能黑体" panose="00020600040101010101" pitchFamily="18" charset="-122"/>
                <a:cs typeface="Aharoni" panose="02010803020104030203" pitchFamily="2" charset="-79"/>
              </a:rPr>
              <a:t>01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阿里汉仪智能黑体" panose="00020600040101010101" pitchFamily="18" charset="-122"/>
              <a:cs typeface="Aharoni" panose="02010803020104030203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13129" y="846263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模型结构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038913" y="2998953"/>
            <a:ext cx="786241" cy="786241"/>
          </a:xfrm>
          <a:prstGeom prst="roundRect">
            <a:avLst>
              <a:gd name="adj" fmla="val 8334"/>
            </a:avLst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阿里汉仪智能黑体" panose="00020600040101010101" pitchFamily="18" charset="-122"/>
                <a:cs typeface="Aharoni" panose="02010803020104030203" pitchFamily="2" charset="-79"/>
              </a:rPr>
              <a:t>02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阿里汉仪智能黑体" panose="00020600040101010101" pitchFamily="18" charset="-122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7910" y="2999315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持久化与存储机制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91679" y="503045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算子优化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529799" y="1456734"/>
            <a:ext cx="2937449" cy="3810653"/>
            <a:chOff x="7406851" y="1571463"/>
            <a:chExt cx="2937449" cy="3810653"/>
          </a:xfrm>
        </p:grpSpPr>
        <p:sp>
          <p:nvSpPr>
            <p:cNvPr id="45" name="矩形 44"/>
            <p:cNvSpPr/>
            <p:nvPr/>
          </p:nvSpPr>
          <p:spPr>
            <a:xfrm>
              <a:off x="7406851" y="1571463"/>
              <a:ext cx="1512284" cy="3810653"/>
            </a:xfrm>
            <a:prstGeom prst="rect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647828" y="1983721"/>
              <a:ext cx="2696472" cy="304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800" cap="none" spc="800" normalizeH="0" baseline="0" noProof="0" dirty="0">
                  <a:ln>
                    <a:noFill/>
                  </a:ln>
                  <a:solidFill>
                    <a:srgbClr val="33335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目 </a:t>
              </a:r>
              <a:endParaRPr kumimoji="0" lang="en-US" altLang="zh-CN" sz="9600" b="0" i="0" u="none" strike="noStrike" kern="800" cap="none" spc="80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800" cap="none" spc="800" normalizeH="0" baseline="0" noProof="0" dirty="0">
                  <a:ln>
                    <a:noFill/>
                  </a:ln>
                  <a:solidFill>
                    <a:srgbClr val="33335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录</a:t>
              </a:r>
              <a:endParaRPr kumimoji="0" lang="zh-CN" altLang="en-US" sz="9600" b="0" i="0" u="none" strike="noStrike" kern="800" cap="none" spc="80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1" name="矩形: 圆角 30"/>
          <p:cNvSpPr/>
          <p:nvPr/>
        </p:nvSpPr>
        <p:spPr>
          <a:xfrm>
            <a:off x="2064733" y="5030556"/>
            <a:ext cx="786241" cy="786241"/>
          </a:xfrm>
          <a:prstGeom prst="roundRect">
            <a:avLst>
              <a:gd name="adj" fmla="val 8334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阿里汉仪智能黑体" panose="00020600040101010101" pitchFamily="18" charset="-122"/>
                <a:cs typeface="Aharoni" panose="02010803020104030203" pitchFamily="2" charset="-79"/>
              </a:rPr>
              <a:t>03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阿里汉仪智能黑体" panose="00020600040101010101" pitchFamily="18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cs typeface="+mn-cs"/>
              </a:rPr>
              <a:t>PART 01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98744" y="2863363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52154" y="2955696"/>
            <a:ext cx="58876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模型结构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98744" y="3986484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22805" y="2632075"/>
            <a:ext cx="845820" cy="2751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input1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in</a:t>
            </a:r>
            <a:r>
              <a:rPr lang="en-US" altLang="zh-CN"/>
              <a:t>put2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input3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69260" y="4008120"/>
            <a:ext cx="17125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969260" y="2938145"/>
            <a:ext cx="1713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969260" y="5078095"/>
            <a:ext cx="17125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74695" y="2461895"/>
            <a:ext cx="123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forward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81855" y="2632710"/>
            <a:ext cx="729615" cy="2751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loss1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loss2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loss3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415915" y="5106035"/>
            <a:ext cx="1091565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5411470" y="4008755"/>
            <a:ext cx="1096010" cy="2049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15915" y="2900680"/>
            <a:ext cx="1080770" cy="3136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518275" y="5673090"/>
            <a:ext cx="1445260" cy="610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loss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124065" y="2052955"/>
            <a:ext cx="771525" cy="2751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grad1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grad2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grad3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415915" y="2333625"/>
            <a:ext cx="1712595" cy="5778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411470" y="3430905"/>
            <a:ext cx="1712595" cy="5778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411470" y="4493895"/>
            <a:ext cx="1712595" cy="5778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629910" y="1819275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backward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84445" y="5833745"/>
            <a:ext cx="95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reduce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29750" y="3161030"/>
            <a:ext cx="1252220" cy="5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grad</a:t>
            </a:r>
            <a:endParaRPr lang="en-US" altLang="zh-CN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7898765" y="2306320"/>
            <a:ext cx="1530985" cy="11226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3"/>
            <a:endCxn id="33" idx="1"/>
          </p:cNvCxnSpPr>
          <p:nvPr/>
        </p:nvCxnSpPr>
        <p:spPr>
          <a:xfrm>
            <a:off x="7895590" y="3429000"/>
            <a:ext cx="15341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3" idx="1"/>
          </p:cNvCxnSpPr>
          <p:nvPr/>
        </p:nvCxnSpPr>
        <p:spPr>
          <a:xfrm flipV="1">
            <a:off x="7887970" y="3429000"/>
            <a:ext cx="1541780" cy="11036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70520" y="3060700"/>
            <a:ext cx="95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reduce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818255" y="1158240"/>
                <a:ext cx="489839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𝑙𝑜𝑔𝑖𝑡𝑠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𝑠𝑜𝑓𝑡𝑚𝑎𝑥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𝑡𝑎𝑛ℎ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255" y="1158240"/>
                <a:ext cx="489839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748030" y="454025"/>
            <a:ext cx="7418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模型结构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(MLP):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cs typeface="+mn-cs"/>
              </a:rPr>
              <a:t>PART 02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98744" y="2863363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286000" y="2976245"/>
            <a:ext cx="7619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持久化与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存储机制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98744" y="3986484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71343" y="288328"/>
            <a:ext cx="3449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持久化与存储机制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145" y="1029970"/>
            <a:ext cx="3657600" cy="149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45" y="2680970"/>
            <a:ext cx="366141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45" y="4333875"/>
            <a:ext cx="3648710" cy="153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2413635" y="1377315"/>
            <a:ext cx="310451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比较三种情况下的运行时长：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不使用持久化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持久化到硬盘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DISK ONLY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持久化到内存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MEMORY ONLY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5363" y="28832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在集群上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验证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071245"/>
            <a:ext cx="6124575" cy="61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804670"/>
            <a:ext cx="460883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3011170"/>
            <a:ext cx="6067425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3644265"/>
            <a:ext cx="5264150" cy="91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4687570"/>
            <a:ext cx="6078855" cy="56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90" y="5376863"/>
            <a:ext cx="5273040" cy="91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810" y="997585"/>
            <a:ext cx="2940050" cy="5201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0194" y="1847700"/>
            <a:ext cx="3391612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ea"/>
                <a:cs typeface="+mn-cs"/>
              </a:rPr>
              <a:t>PART 3 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198744" y="2863363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91790" y="2957195"/>
            <a:ext cx="6409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算子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优化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98744" y="3986484"/>
            <a:ext cx="57945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3755" y="700405"/>
            <a:ext cx="518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优化一：避免使用宽依赖</a:t>
            </a:r>
            <a:r>
              <a:rPr lang="zh-CN" altLang="en-US" sz="2400"/>
              <a:t>算子</a:t>
            </a:r>
            <a:endParaRPr lang="zh-CN" altLang="en-US" sz="24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377315"/>
            <a:ext cx="4027805" cy="54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2137410"/>
            <a:ext cx="4076700" cy="139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3748405"/>
            <a:ext cx="4076700" cy="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904230" y="700405"/>
            <a:ext cx="4692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优化二：减少</a:t>
            </a:r>
            <a:r>
              <a:rPr lang="zh-CN" altLang="en-US" sz="2400"/>
              <a:t>宽依赖算子</a:t>
            </a:r>
            <a:r>
              <a:rPr lang="zh-CN" altLang="en-US" sz="2400"/>
              <a:t>计算量</a:t>
            </a:r>
            <a:endParaRPr lang="zh-CN" altLang="en-US" sz="2400"/>
          </a:p>
        </p:txBody>
      </p:sp>
      <p:pic>
        <p:nvPicPr>
          <p:cNvPr id="1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30" y="1451610"/>
            <a:ext cx="2452370" cy="17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050" y="1451610"/>
            <a:ext cx="2832100" cy="17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310" y="4634230"/>
            <a:ext cx="3549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230" y="3310890"/>
            <a:ext cx="355473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913" y="5039995"/>
            <a:ext cx="5273675" cy="95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8993" y="3569970"/>
            <a:ext cx="5271135" cy="9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jb3VudCI6OCwiaGRpZCI6IjNjZTA5YjNjOTc2NWY2ZGQyYzBmN2ZkYjJlYmY1NjcxIiwidXNlckNvdW50Ijo4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41" baseType="lpstr">
      <vt:lpstr>Arial</vt:lpstr>
      <vt:lpstr>宋体</vt:lpstr>
      <vt:lpstr>Wingdings</vt:lpstr>
      <vt:lpstr>等线</vt:lpstr>
      <vt:lpstr>思源宋体 CN Medium</vt:lpstr>
      <vt:lpstr>PingFang SC</vt:lpstr>
      <vt:lpstr>Aharoni</vt:lpstr>
      <vt:lpstr>Yu Gothic UI Semibold</vt:lpstr>
      <vt:lpstr>阿里汉仪智能黑体</vt:lpstr>
      <vt:lpstr>思源黑体 CN Bold</vt:lpstr>
      <vt:lpstr>思源黑体 CN Regular</vt:lpstr>
      <vt:lpstr>Helvetica Neue</vt:lpstr>
      <vt:lpstr>黑体</vt:lpstr>
      <vt:lpstr>Euphorigenic</vt:lpstr>
      <vt:lpstr>微软雅黑</vt:lpstr>
      <vt:lpstr>Arial Unicode MS</vt:lpstr>
      <vt:lpstr>等线 Light</vt:lpstr>
      <vt:lpstr>Calibri</vt:lpstr>
      <vt:lpstr>华文新魏</vt:lpstr>
      <vt:lpstr>思源黑体旧字形 ExtraLight</vt:lpstr>
      <vt:lpstr>Times New Roman</vt:lpstr>
      <vt:lpstr>仿宋</vt:lpstr>
      <vt:lpstr>华文仿宋</vt:lpstr>
      <vt:lpstr>华文细黑</vt:lpstr>
      <vt:lpstr>华文中宋</vt:lpstr>
      <vt:lpstr>华文宋体</vt:lpstr>
      <vt:lpstr>华文行楷</vt:lpstr>
      <vt:lpstr>华文楷体</vt:lpstr>
      <vt:lpstr>幼圆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越林医师</cp:lastModifiedBy>
  <cp:revision>22</cp:revision>
  <dcterms:created xsi:type="dcterms:W3CDTF">2020-08-13T07:19:00Z</dcterms:created>
  <dcterms:modified xsi:type="dcterms:W3CDTF">2022-06-25T10:55:12Z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B08F90FE52554AEEB26A490E01676A99</vt:lpwstr>
  </property>
  <property fmtid="{D5CDD505-2E9C-101B-9397-08002B2CF9AE}" pid="3" name="KSOProductBuildVer">
    <vt:lpwstr>2052-11.1.0.11830</vt:lpwstr>
  </property>
  <property fmtid="{D5CDD505-2E9C-101B-9397-08002B2CF9AE}" pid="4" name="KSOTemplateUUID">
    <vt:lpwstr>v1.0_mb_VQmAqE4C8As4gIB7tRuRsA==</vt:lpwstr>
  </property>
</Properties>
</file>