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2" r:id="rId14"/>
    <p:sldId id="259" r:id="rId15"/>
    <p:sldId id="276" r:id="rId16"/>
    <p:sldId id="260" r:id="rId17"/>
    <p:sldId id="264" r:id="rId18"/>
    <p:sldId id="268" r:id="rId19"/>
    <p:sldId id="269" r:id="rId20"/>
    <p:sldId id="277" r:id="rId21"/>
    <p:sldId id="262" r:id="rId22"/>
    <p:sldId id="267" r:id="rId23"/>
    <p:sldId id="263" r:id="rId24"/>
    <p:sldId id="293" r:id="rId25"/>
    <p:sldId id="266" r:id="rId26"/>
    <p:sldId id="265" r:id="rId27"/>
    <p:sldId id="270" r:id="rId28"/>
    <p:sldId id="271" r:id="rId29"/>
    <p:sldId id="272" r:id="rId30"/>
    <p:sldId id="273" r:id="rId31"/>
    <p:sldId id="274" r:id="rId32"/>
    <p:sldId id="275" r:id="rId33"/>
    <p:sldId id="261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B2B"/>
    <a:srgbClr val="B6D15F"/>
    <a:srgbClr val="A9C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86347" autoAdjust="0"/>
  </p:normalViewPr>
  <p:slideViewPr>
    <p:cSldViewPr snapToGrid="0">
      <p:cViewPr varScale="1">
        <p:scale>
          <a:sx n="81" d="100"/>
          <a:sy n="81" d="100"/>
        </p:scale>
        <p:origin x="50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21BC1-0F95-418C-BF5C-0FB932BAE0DD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FCD8D-375D-4605-8E82-D0971EB5C3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161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http://caniuse.com/#feat=css-mediaqueries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CD8D-375D-4605-8E82-D0971EB5C38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10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&lt;!DOCTYPE html&gt;</a:t>
            </a:r>
          </a:p>
          <a:p>
            <a:r>
              <a:rPr lang="en-CA" dirty="0"/>
              <a:t>&lt;html&gt;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&lt;meta name="viewport" content="width=device-width, initial-scale=1.0"/&gt;</a:t>
            </a:r>
          </a:p>
          <a:p>
            <a:r>
              <a:rPr lang="en-CA" dirty="0"/>
              <a:t>&lt;style&gt;</a:t>
            </a:r>
          </a:p>
          <a:p>
            <a:r>
              <a:rPr lang="en-CA" dirty="0"/>
              <a:t>body {</a:t>
            </a:r>
          </a:p>
          <a:p>
            <a:r>
              <a:rPr lang="en-CA" dirty="0"/>
              <a:t>    </a:t>
            </a:r>
            <a:r>
              <a:rPr lang="en-CA" dirty="0" err="1"/>
              <a:t>background-color:lightgreen</a:t>
            </a:r>
            <a:r>
              <a:rPr lang="en-CA" dirty="0"/>
              <a:t>;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@media only screen and (max-width: 500px) {</a:t>
            </a:r>
          </a:p>
          <a:p>
            <a:r>
              <a:rPr lang="en-CA" dirty="0"/>
              <a:t>    body {</a:t>
            </a:r>
          </a:p>
          <a:p>
            <a:r>
              <a:rPr lang="en-CA" dirty="0"/>
              <a:t>        </a:t>
            </a:r>
            <a:r>
              <a:rPr lang="en-CA" dirty="0" err="1"/>
              <a:t>background-color:lightblue</a:t>
            </a:r>
            <a:r>
              <a:rPr lang="en-CA" dirty="0"/>
              <a:t>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</a:p>
          <a:p>
            <a:r>
              <a:rPr lang="en-CA" dirty="0"/>
              <a:t>&lt;/style&gt;</a:t>
            </a:r>
          </a:p>
          <a:p>
            <a:r>
              <a:rPr lang="en-CA" dirty="0"/>
              <a:t>&lt;/head&gt;</a:t>
            </a:r>
          </a:p>
          <a:p>
            <a:r>
              <a:rPr lang="en-CA" dirty="0"/>
              <a:t>&lt;body&gt;</a:t>
            </a:r>
          </a:p>
          <a:p>
            <a:r>
              <a:rPr lang="en-CA" dirty="0"/>
              <a:t>&lt;p&gt;Resize the browser window. When the width of this document is less than 500 pixels, the background-color is "</a:t>
            </a:r>
            <a:r>
              <a:rPr lang="en-CA" dirty="0" err="1"/>
              <a:t>lightblue</a:t>
            </a:r>
            <a:r>
              <a:rPr lang="en-CA" dirty="0"/>
              <a:t>", otherwise it is "</a:t>
            </a:r>
            <a:r>
              <a:rPr lang="en-CA" dirty="0" err="1"/>
              <a:t>lightgreen</a:t>
            </a:r>
            <a:r>
              <a:rPr lang="en-CA" dirty="0"/>
              <a:t>".&lt;/p&gt;</a:t>
            </a:r>
          </a:p>
          <a:p>
            <a:r>
              <a:rPr lang="en-CA" dirty="0"/>
              <a:t>&lt;/body&gt;</a:t>
            </a:r>
          </a:p>
          <a:p>
            <a:r>
              <a:rPr lang="en-CA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FCD8D-375D-4605-8E82-D0971EB5C38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51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368300"/>
            <a:ext cx="9525000" cy="3117479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1051559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68300"/>
            <a:ext cx="990601" cy="31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02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9055" y="1197366"/>
            <a:ext cx="2628900" cy="4979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642282" y="-528308"/>
            <a:ext cx="832240" cy="26191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65125"/>
            <a:ext cx="444500" cy="134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96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49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330201"/>
            <a:ext cx="9175750" cy="4196602"/>
          </a:xfrm>
        </p:spPr>
        <p:txBody>
          <a:bodyPr anchor="ctr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200"/>
            <a:ext cx="1333500" cy="41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27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57298" y="365125"/>
            <a:ext cx="10096501" cy="13065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79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83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838200" y="0"/>
            <a:ext cx="723900" cy="209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04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600" y="368300"/>
            <a:ext cx="3527425" cy="1308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03400"/>
            <a:ext cx="3932237" cy="4065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1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368300"/>
            <a:ext cx="3514725" cy="13081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54200"/>
            <a:ext cx="3932237" cy="40147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37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298" y="365125"/>
            <a:ext cx="10096501" cy="1306597"/>
          </a:xfrm>
          <a:prstGeom prst="rect">
            <a:avLst/>
          </a:prstGeom>
          <a:solidFill>
            <a:srgbClr val="A3AB2B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E355-4399-4B91-A791-34E9CB5B09F7}" type="datetimeFigureOut">
              <a:rPr lang="en-CA" smtClean="0"/>
              <a:t>2016-11-14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9E59-80DB-4163-A251-5BD4D9429461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394450" y="808875"/>
            <a:ext cx="1306597" cy="4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2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3_pr_mediaquery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/>
              <a:t>SEO and Meta-data</a:t>
            </a:r>
            <a:br>
              <a:rPr lang="en-CA" dirty="0"/>
            </a:br>
            <a:r>
              <a:rPr lang="en-CA" dirty="0"/>
              <a:t>Media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/>
          </a:p>
          <a:p>
            <a:r>
              <a:rPr lang="en-CA"/>
              <a:t>MAPD </a:t>
            </a:r>
            <a:r>
              <a:rPr lang="en-CA" dirty="0"/>
              <a:t>112 Web Technologies for Mobile Platforms</a:t>
            </a:r>
          </a:p>
          <a:p>
            <a:endParaRPr lang="en-CA" dirty="0"/>
          </a:p>
          <a:p>
            <a:r>
              <a:rPr lang="en-CA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49302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On-page vs. Off-page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On-Page SEO </a:t>
            </a:r>
            <a:r>
              <a:rPr lang="en-CA" dirty="0"/>
              <a:t>– includes providing good content, good keywords selection, putting keywords on correct places, giving appropriate title to every page, etc.</a:t>
            </a:r>
          </a:p>
          <a:p>
            <a:endParaRPr lang="en-CA" dirty="0"/>
          </a:p>
          <a:p>
            <a:r>
              <a:rPr lang="en-CA" b="1" dirty="0"/>
              <a:t>Off-Page SEO </a:t>
            </a:r>
            <a:r>
              <a:rPr lang="en-CA" dirty="0"/>
              <a:t>– includes link building, increasing link popularity by submitting open directories, search engines, link exchange, etc.</a:t>
            </a:r>
          </a:p>
        </p:txBody>
      </p:sp>
    </p:spTree>
    <p:extLst>
      <p:ext uri="{BB962C8B-B14F-4D97-AF65-F5344CB8AC3E}">
        <p14:creationId xmlns:p14="http://schemas.microsoft.com/office/powerpoint/2010/main" val="405453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Work in groups of 3-4 students</a:t>
            </a:r>
          </a:p>
          <a:p>
            <a:r>
              <a:rPr lang="en-CA" dirty="0"/>
              <a:t>15 minutes</a:t>
            </a:r>
          </a:p>
          <a:p>
            <a:endParaRPr lang="en-CA" dirty="0"/>
          </a:p>
          <a:p>
            <a:r>
              <a:rPr lang="en-CA" dirty="0"/>
              <a:t>Identify 5 guidelines for SEO that apply to following areas</a:t>
            </a:r>
          </a:p>
          <a:p>
            <a:pPr lvl="1"/>
            <a:r>
              <a:rPr lang="en-CA" dirty="0"/>
              <a:t>File and domain names</a:t>
            </a:r>
          </a:p>
          <a:p>
            <a:pPr lvl="1"/>
            <a:r>
              <a:rPr lang="en-CA" dirty="0"/>
              <a:t>Layout and structural aspects</a:t>
            </a:r>
          </a:p>
          <a:p>
            <a:pPr lvl="1"/>
            <a:r>
              <a:rPr lang="en-CA" dirty="0"/>
              <a:t>Meta-data</a:t>
            </a:r>
          </a:p>
          <a:p>
            <a:pPr lvl="1"/>
            <a:r>
              <a:rPr lang="en-CA" dirty="0"/>
              <a:t>Linking</a:t>
            </a:r>
          </a:p>
          <a:p>
            <a:pPr lvl="1"/>
            <a:r>
              <a:rPr lang="en-CA" dirty="0"/>
              <a:t>Mobile techniques</a:t>
            </a:r>
          </a:p>
        </p:txBody>
      </p:sp>
    </p:spTree>
    <p:extLst>
      <p:ext uri="{BB962C8B-B14F-4D97-AF65-F5344CB8AC3E}">
        <p14:creationId xmlns:p14="http://schemas.microsoft.com/office/powerpoint/2010/main" val="3554538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Hands-on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Based on the guidelines you collected optimize your profile page</a:t>
            </a:r>
          </a:p>
          <a:p>
            <a:pPr>
              <a:lnSpc>
                <a:spcPct val="150000"/>
              </a:lnSpc>
            </a:pPr>
            <a:r>
              <a:rPr lang="en-CA" dirty="0"/>
              <a:t>Start with the minimum that is required </a:t>
            </a:r>
          </a:p>
          <a:p>
            <a:pPr>
              <a:lnSpc>
                <a:spcPct val="150000"/>
              </a:lnSpc>
            </a:pPr>
            <a:r>
              <a:rPr lang="en-CA" dirty="0"/>
              <a:t>Apply structural changes if required</a:t>
            </a:r>
          </a:p>
          <a:p>
            <a:pPr>
              <a:lnSpc>
                <a:spcPct val="150000"/>
              </a:lnSpc>
            </a:pPr>
            <a:r>
              <a:rPr lang="en-CA" dirty="0"/>
              <a:t>Think mobile-first</a:t>
            </a:r>
          </a:p>
        </p:txBody>
      </p:sp>
    </p:spTree>
    <p:extLst>
      <p:ext uri="{BB962C8B-B14F-4D97-AF65-F5344CB8AC3E}">
        <p14:creationId xmlns:p14="http://schemas.microsoft.com/office/powerpoint/2010/main" val="67537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Responsive design </a:t>
            </a:r>
            <a:br>
              <a:rPr lang="en-CA" dirty="0"/>
            </a:br>
            <a:r>
              <a:rPr lang="en-CA" dirty="0"/>
              <a:t>with media-queries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215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Discussion</a:t>
            </a:r>
          </a:p>
        </p:txBody>
      </p:sp>
      <p:pic>
        <p:nvPicPr>
          <p:cNvPr id="1026" name="Picture 2" descr="http://greendiablo.com/wp-content/uploads/2012/03/respons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11375"/>
            <a:ext cx="10527744" cy="39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18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402" y="355600"/>
            <a:ext cx="12195402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1875"/>
          </a:xfrm>
        </p:spPr>
        <p:txBody>
          <a:bodyPr/>
          <a:lstStyle/>
          <a:p>
            <a:r>
              <a:rPr lang="en-CA" dirty="0"/>
              <a:t>Media query is a CSS technique introduced in CSS3.</a:t>
            </a:r>
          </a:p>
          <a:p>
            <a:endParaRPr lang="en-CA" dirty="0"/>
          </a:p>
          <a:p>
            <a:r>
              <a:rPr lang="en-CA" dirty="0"/>
              <a:t>It uses the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@media</a:t>
            </a:r>
            <a:r>
              <a:rPr lang="en-CA" dirty="0"/>
              <a:t> rule to include a block of CSS properties only if a certain condition is true.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8649" y="4281403"/>
            <a:ext cx="58547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(max-width: 500px)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  body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background-color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7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/>
              <a:t>Defined in CSS or HTML file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not|only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 (media feature)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CSS-Code;</a:t>
            </a:r>
            <a:b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Defined in HTML when importing file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="stylesheet"   	media="</a:t>
            </a:r>
            <a:r>
              <a:rPr lang="en-CA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mediatype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and|not|only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media 			 	feature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)"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CA" i="1" dirty="0">
                <a:latin typeface="Courier New" panose="02070309020205020404" pitchFamily="49" charset="0"/>
                <a:cs typeface="Courier New" panose="02070309020205020404" pitchFamily="49" charset="0"/>
              </a:rPr>
              <a:t>mystylesheet.css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51754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816248"/>
              </p:ext>
            </p:extLst>
          </p:nvPr>
        </p:nvGraphicFramePr>
        <p:xfrm>
          <a:off x="850900" y="1698834"/>
          <a:ext cx="10502899" cy="5023454"/>
        </p:xfrm>
        <a:graphic>
          <a:graphicData uri="http://schemas.openxmlformats.org/drawingml/2006/table">
            <a:tbl>
              <a:tblPr/>
              <a:tblGrid>
                <a:gridCol w="2618648">
                  <a:extLst>
                    <a:ext uri="{9D8B030D-6E8A-4147-A177-3AD203B41FA5}">
                      <a16:colId xmlns:a16="http://schemas.microsoft.com/office/drawing/2014/main" val="755049306"/>
                    </a:ext>
                  </a:extLst>
                </a:gridCol>
                <a:gridCol w="7884251">
                  <a:extLst>
                    <a:ext uri="{9D8B030D-6E8A-4147-A177-3AD203B41FA5}">
                      <a16:colId xmlns:a16="http://schemas.microsoft.com/office/drawing/2014/main" val="2059984545"/>
                    </a:ext>
                  </a:extLst>
                </a:gridCol>
              </a:tblGrid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b="1" dirty="0">
                          <a:effectLst/>
                        </a:rPr>
                        <a:t>Value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b="1" dirty="0">
                          <a:effectLst/>
                        </a:rPr>
                        <a:t>Description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45642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b="1" i="1" dirty="0">
                          <a:effectLst/>
                        </a:rPr>
                        <a:t>all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Used for all media type devices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15218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aural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solidFill>
                            <a:srgbClr val="E80000"/>
                          </a:solidFill>
                          <a:effectLst/>
                        </a:rPr>
                        <a:t>Deprecated.</a:t>
                      </a:r>
                      <a:r>
                        <a:rPr lang="en-CA" sz="2000" dirty="0">
                          <a:effectLst/>
                        </a:rPr>
                        <a:t> Used for speech and sound synthesizers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78938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braille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solidFill>
                            <a:srgbClr val="E80000"/>
                          </a:solidFill>
                          <a:effectLst/>
                        </a:rPr>
                        <a:t>Deprecated.</a:t>
                      </a:r>
                      <a:r>
                        <a:rPr lang="en-CA" sz="2000" dirty="0">
                          <a:effectLst/>
                        </a:rPr>
                        <a:t> Used for braille tactile feedback devices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51800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embossed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solidFill>
                            <a:srgbClr val="E80000"/>
                          </a:solidFill>
                          <a:effectLst/>
                        </a:rPr>
                        <a:t>Deprecated.</a:t>
                      </a:r>
                      <a:r>
                        <a:rPr lang="en-CA" sz="2000" dirty="0">
                          <a:effectLst/>
                        </a:rPr>
                        <a:t> Used for paged braille printers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79728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handheld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solidFill>
                            <a:srgbClr val="E80000"/>
                          </a:solidFill>
                          <a:effectLst/>
                        </a:rPr>
                        <a:t>Deprecated.</a:t>
                      </a:r>
                      <a:r>
                        <a:rPr lang="en-CA" sz="2000" dirty="0">
                          <a:effectLst/>
                        </a:rPr>
                        <a:t> Used for small or handheld devices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048"/>
                  </a:ext>
                </a:extLst>
              </a:tr>
              <a:tr h="238681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b="1" i="1" dirty="0">
                          <a:effectLst/>
                        </a:rPr>
                        <a:t>print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Used for printers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860655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projection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solidFill>
                            <a:srgbClr val="E80000"/>
                          </a:solidFill>
                          <a:effectLst/>
                        </a:rPr>
                        <a:t>Deprecated.</a:t>
                      </a:r>
                      <a:r>
                        <a:rPr lang="en-CA" sz="2000" dirty="0">
                          <a:effectLst/>
                        </a:rPr>
                        <a:t> Used for projected presentations, like slides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7014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b="1" i="1" dirty="0">
                          <a:effectLst/>
                        </a:rPr>
                        <a:t>screen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Used for computer screens, tablets, smart-phones etc.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930801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b="1" i="1" dirty="0">
                          <a:effectLst/>
                        </a:rPr>
                        <a:t>speech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effectLst/>
                        </a:rPr>
                        <a:t>Used for </a:t>
                      </a:r>
                      <a:r>
                        <a:rPr lang="en-CA" sz="2000" dirty="0" err="1">
                          <a:effectLst/>
                        </a:rPr>
                        <a:t>screenreaders</a:t>
                      </a:r>
                      <a:r>
                        <a:rPr lang="en-CA" sz="2000" dirty="0">
                          <a:effectLst/>
                        </a:rPr>
                        <a:t> that "reads" the page out loud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75569"/>
                  </a:ext>
                </a:extLst>
              </a:tr>
              <a:tr h="56916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 err="1">
                          <a:effectLst/>
                        </a:rPr>
                        <a:t>tty</a:t>
                      </a:r>
                      <a:endParaRPr lang="en-CA" sz="2000" dirty="0">
                        <a:effectLst/>
                      </a:endParaRP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solidFill>
                            <a:srgbClr val="E80000"/>
                          </a:solidFill>
                          <a:effectLst/>
                        </a:rPr>
                        <a:t>Deprecated.</a:t>
                      </a:r>
                      <a:r>
                        <a:rPr lang="en-CA" sz="2000" dirty="0">
                          <a:effectLst/>
                        </a:rPr>
                        <a:t> Used for media using a fixed-pitch character grid, like teletypes and terminals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14243"/>
                  </a:ext>
                </a:extLst>
              </a:tr>
              <a:tr h="403922"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 err="1">
                          <a:effectLst/>
                        </a:rPr>
                        <a:t>Tv</a:t>
                      </a:r>
                      <a:endParaRPr lang="en-CA" sz="2000" dirty="0">
                        <a:effectLst/>
                      </a:endParaRP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2000" dirty="0">
                          <a:solidFill>
                            <a:srgbClr val="E80000"/>
                          </a:solidFill>
                          <a:effectLst/>
                        </a:rPr>
                        <a:t>Deprecated.</a:t>
                      </a:r>
                      <a:r>
                        <a:rPr lang="en-CA" sz="2000" dirty="0">
                          <a:effectLst/>
                        </a:rPr>
                        <a:t> Used for television-type devices</a:t>
                      </a:r>
                    </a:p>
                  </a:txBody>
                  <a:tcPr marL="36720" marR="36720" marT="36720" marB="367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1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9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 features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04600"/>
              </p:ext>
            </p:extLst>
          </p:nvPr>
        </p:nvGraphicFramePr>
        <p:xfrm>
          <a:off x="1154430" y="1867694"/>
          <a:ext cx="9883140" cy="3962400"/>
        </p:xfrm>
        <a:graphic>
          <a:graphicData uri="http://schemas.openxmlformats.org/drawingml/2006/table">
            <a:tbl>
              <a:tblPr/>
              <a:tblGrid>
                <a:gridCol w="2468880">
                  <a:extLst>
                    <a:ext uri="{9D8B030D-6E8A-4147-A177-3AD203B41FA5}">
                      <a16:colId xmlns:a16="http://schemas.microsoft.com/office/drawing/2014/main" val="2398611134"/>
                    </a:ext>
                  </a:extLst>
                </a:gridCol>
                <a:gridCol w="7414260">
                  <a:extLst>
                    <a:ext uri="{9D8B030D-6E8A-4147-A177-3AD203B41FA5}">
                      <a16:colId xmlns:a16="http://schemas.microsoft.com/office/drawing/2014/main" val="3297426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b="1">
                          <a:effectLst/>
                        </a:rPr>
                        <a:t>Value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0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aspect-ratio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The ratio between the width and the height of the viewport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85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color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The number of bits per color component for the output device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39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color-index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The number of colors the device can display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8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device-aspect-ratio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The ratio between the width and the height of the device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890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device-height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The height of the device, such as a computer screen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836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device-width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The width of the device, such as a computer screen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71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grid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Whether the device is a grid or bitmap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76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height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The viewport height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402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>
                          <a:effectLst/>
                        </a:rPr>
                        <a:t>max-aspect-ratio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dirty="0">
                          <a:effectLst/>
                        </a:rPr>
                        <a:t>The maximum ratio between the width and the height of the display area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56823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6184900"/>
            <a:ext cx="999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hlinkClick r:id="rId2"/>
              </a:rPr>
              <a:t>See all: http://www.w3schools.com/cssref/css3_pr_mediaquery.asp</a:t>
            </a:r>
            <a:r>
              <a:rPr lang="en-CA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3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Course introduction</a:t>
            </a:r>
          </a:p>
          <a:p>
            <a:pPr>
              <a:lnSpc>
                <a:spcPct val="200000"/>
              </a:lnSpc>
            </a:pPr>
            <a:r>
              <a:rPr lang="en-CA" dirty="0"/>
              <a:t>Started HTML and CSS review</a:t>
            </a:r>
          </a:p>
          <a:p>
            <a:pPr>
              <a:lnSpc>
                <a:spcPct val="200000"/>
              </a:lnSpc>
            </a:pPr>
            <a:r>
              <a:rPr lang="en-CA" dirty="0"/>
              <a:t>Validation </a:t>
            </a:r>
          </a:p>
        </p:txBody>
      </p:sp>
    </p:spTree>
    <p:extLst>
      <p:ext uri="{BB962C8B-B14F-4D97-AF65-F5344CB8AC3E}">
        <p14:creationId xmlns:p14="http://schemas.microsoft.com/office/powerpoint/2010/main" val="262865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 query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7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CA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(max-width: 500px)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   body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    background-color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4914900"/>
            <a:ext cx="35814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Media feature</a:t>
            </a:r>
          </a:p>
        </p:txBody>
      </p:sp>
      <p:cxnSp>
        <p:nvCxnSpPr>
          <p:cNvPr id="7" name="Straight Arrow Connector 6"/>
          <p:cNvCxnSpPr>
            <a:stCxn id="5" idx="0"/>
            <a:endCxn id="11" idx="2"/>
          </p:cNvCxnSpPr>
          <p:nvPr/>
        </p:nvCxnSpPr>
        <p:spPr>
          <a:xfrm flipH="1" flipV="1">
            <a:off x="7188200" y="2780725"/>
            <a:ext cx="2070100" cy="2134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286000" y="2286000"/>
            <a:ext cx="2286000" cy="469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778000" y="4830189"/>
            <a:ext cx="358140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Media type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52800" y="2743200"/>
            <a:ext cx="190500" cy="2090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435600" y="2310825"/>
            <a:ext cx="3505200" cy="4699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07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Big screens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Set up sizes for the columns e.g.:</a:t>
            </a:r>
          </a:p>
          <a:p>
            <a:pPr lvl="1"/>
            <a:r>
              <a:rPr lang="en-CA" dirty="0"/>
              <a:t>12 columns each 8.33% wide</a:t>
            </a:r>
          </a:p>
          <a:p>
            <a:pPr lvl="1"/>
            <a:r>
              <a:rPr lang="en-CA" dirty="0"/>
              <a:t>6 columns each 16.66% wide</a:t>
            </a:r>
          </a:p>
          <a:p>
            <a:r>
              <a:rPr lang="en-CA" dirty="0"/>
              <a:t>For each column define a class in your </a:t>
            </a:r>
            <a:r>
              <a:rPr lang="en-CA" dirty="0" err="1"/>
              <a:t>css</a:t>
            </a:r>
            <a:endParaRPr lang="en-CA" dirty="0"/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.col-1 {width: 8.33%;}</a:t>
            </a:r>
          </a:p>
          <a:p>
            <a:pPr marL="0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.col-2 {width: 16.66%;}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Small screens (&lt;768px)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149725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Decide what happens when the screen is smaller that your threshold 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@media only screen and (max-width: 768px) 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/* For mobile phones: */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[class*="col-"] {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width: 100%;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CA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 queries example: grid system</a:t>
            </a:r>
          </a:p>
        </p:txBody>
      </p:sp>
    </p:spTree>
    <p:extLst>
      <p:ext uri="{BB962C8B-B14F-4D97-AF65-F5344CB8AC3E}">
        <p14:creationId xmlns:p14="http://schemas.microsoft.com/office/powerpoint/2010/main" val="383999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time: </a:t>
            </a:r>
            <a:r>
              <a:rPr lang="en-CA" b="1" dirty="0"/>
              <a:t>Responsive design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1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the grid system to build responsive web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619374"/>
            <a:ext cx="2857500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437" y="2657474"/>
            <a:ext cx="1143000" cy="167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425" y="2719387"/>
            <a:ext cx="666750" cy="1162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85950" y="4813300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Desktop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8187" y="4523773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Tablet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55050" y="425600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3154146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Hands-on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CA" dirty="0"/>
              <a:t>Redesign your profile website to accommodate both mobile and desktops in your design</a:t>
            </a:r>
          </a:p>
          <a:p>
            <a:pPr>
              <a:lnSpc>
                <a:spcPct val="200000"/>
              </a:lnSpc>
            </a:pPr>
            <a:r>
              <a:rPr lang="en-CA" dirty="0"/>
              <a:t>Start with mobile</a:t>
            </a:r>
          </a:p>
          <a:p>
            <a:pPr>
              <a:lnSpc>
                <a:spcPct val="200000"/>
              </a:lnSpc>
            </a:pPr>
            <a:r>
              <a:rPr lang="en-CA" dirty="0"/>
              <a:t>Build gradually towards larger screens</a:t>
            </a:r>
          </a:p>
        </p:txBody>
      </p:sp>
    </p:spTree>
    <p:extLst>
      <p:ext uri="{BB962C8B-B14F-4D97-AF65-F5344CB8AC3E}">
        <p14:creationId xmlns:p14="http://schemas.microsoft.com/office/powerpoint/2010/main" val="1214827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practices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687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 determines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 not make yourself tied to standard values like </a:t>
            </a:r>
          </a:p>
          <a:p>
            <a:pPr lvl="1"/>
            <a:r>
              <a:rPr lang="en-CA" dirty="0"/>
              <a:t>320px = width of iPhone portrait</a:t>
            </a:r>
          </a:p>
          <a:p>
            <a:pPr lvl="1"/>
            <a:r>
              <a:rPr lang="en-CA" dirty="0"/>
              <a:t>480px = width of iPhone landscape </a:t>
            </a:r>
          </a:p>
          <a:p>
            <a:pPr lvl="1"/>
            <a:r>
              <a:rPr lang="en-CA" dirty="0"/>
              <a:t>768px = width of iPad portrait</a:t>
            </a:r>
          </a:p>
          <a:p>
            <a:endParaRPr lang="en-CA" dirty="0"/>
          </a:p>
          <a:p>
            <a:r>
              <a:rPr lang="en-CA" dirty="0"/>
              <a:t>They change!</a:t>
            </a:r>
          </a:p>
          <a:p>
            <a:endParaRPr lang="en-CA" dirty="0"/>
          </a:p>
          <a:p>
            <a:r>
              <a:rPr lang="en-CA" dirty="0"/>
              <a:t>Look at your content</a:t>
            </a:r>
          </a:p>
          <a:p>
            <a:pPr lvl="1"/>
            <a:r>
              <a:rPr lang="en-CA" dirty="0"/>
              <a:t>Start with smallest size you want to support and scale up until it looks bad</a:t>
            </a:r>
          </a:p>
          <a:p>
            <a:pPr lvl="1"/>
            <a:r>
              <a:rPr lang="en-CA" dirty="0"/>
              <a:t>That’s time for breakpoint</a:t>
            </a:r>
          </a:p>
        </p:txBody>
      </p:sp>
    </p:spTree>
    <p:extLst>
      <p:ext uri="{BB962C8B-B14F-4D97-AF65-F5344CB8AC3E}">
        <p14:creationId xmlns:p14="http://schemas.microsoft.com/office/powerpoint/2010/main" val="535073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Mobile-first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Author your styles in a mobile-first manner</a:t>
            </a:r>
          </a:p>
          <a:p>
            <a:r>
              <a:rPr lang="en-CA" dirty="0"/>
              <a:t>Start small and build up to the desktop and TV screens</a:t>
            </a:r>
          </a:p>
          <a:p>
            <a:endParaRPr lang="en-CA" dirty="0"/>
          </a:p>
          <a:p>
            <a:r>
              <a:rPr lang="en-CA" dirty="0"/>
              <a:t>Better support for smaller, older devices and browsers</a:t>
            </a:r>
          </a:p>
        </p:txBody>
      </p:sp>
    </p:spTree>
    <p:extLst>
      <p:ext uri="{BB962C8B-B14F-4D97-AF65-F5344CB8AC3E}">
        <p14:creationId xmlns:p14="http://schemas.microsoft.com/office/powerpoint/2010/main" val="2973471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Gradation: major and minor breakpoint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CA" dirty="0"/>
              <a:t>Not all of your design have to fit all large and small screens</a:t>
            </a:r>
          </a:p>
          <a:p>
            <a:pPr>
              <a:lnSpc>
                <a:spcPct val="150000"/>
              </a:lnSpc>
            </a:pPr>
            <a:r>
              <a:rPr lang="en-CA" dirty="0"/>
              <a:t>Use major breakpoints for big things e.g., change no. of columns</a:t>
            </a:r>
          </a:p>
          <a:p>
            <a:pPr>
              <a:lnSpc>
                <a:spcPct val="150000"/>
              </a:lnSpc>
            </a:pPr>
            <a:r>
              <a:rPr lang="en-CA" dirty="0"/>
              <a:t>Use minor breakpoints to adjust in-between them e.g., adjustment of a font size </a:t>
            </a:r>
          </a:p>
          <a:p>
            <a:pPr>
              <a:lnSpc>
                <a:spcPct val="150000"/>
              </a:lnSpc>
            </a:pPr>
            <a:r>
              <a:rPr lang="en-CA" dirty="0"/>
              <a:t>Use Sass to manage it seamlessly </a:t>
            </a:r>
          </a:p>
        </p:txBody>
      </p:sp>
    </p:spTree>
    <p:extLst>
      <p:ext uri="{BB962C8B-B14F-4D97-AF65-F5344CB8AC3E}">
        <p14:creationId xmlns:p14="http://schemas.microsoft.com/office/powerpoint/2010/main" val="227549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relative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relative units for your queries</a:t>
            </a:r>
          </a:p>
          <a:p>
            <a:endParaRPr lang="en-CA" dirty="0"/>
          </a:p>
          <a:p>
            <a:r>
              <a:rPr lang="en-CA" dirty="0"/>
              <a:t>Authoring media queries in relative units allows browsers to adjust the design based on the user zoom level</a:t>
            </a:r>
          </a:p>
        </p:txBody>
      </p:sp>
    </p:spTree>
    <p:extLst>
      <p:ext uri="{BB962C8B-B14F-4D97-AF65-F5344CB8AC3E}">
        <p14:creationId xmlns:p14="http://schemas.microsoft.com/office/powerpoint/2010/main" val="417899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CA" dirty="0"/>
              <a:t>Meta-data</a:t>
            </a:r>
          </a:p>
          <a:p>
            <a:pPr>
              <a:lnSpc>
                <a:spcPct val="200000"/>
              </a:lnSpc>
            </a:pPr>
            <a:r>
              <a:rPr lang="en-CA" dirty="0"/>
              <a:t>SEO guidelines </a:t>
            </a:r>
          </a:p>
        </p:txBody>
      </p:sp>
    </p:spTree>
    <p:extLst>
      <p:ext uri="{BB962C8B-B14F-4D97-AF65-F5344CB8AC3E}">
        <p14:creationId xmlns:p14="http://schemas.microsoft.com/office/powerpoint/2010/main" val="32300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Web pages consist of The Thing and a bunch of other stuff that aren’t The Thing (Brad Frost)</a:t>
            </a:r>
          </a:p>
          <a:p>
            <a:endParaRPr lang="en-CA" dirty="0"/>
          </a:p>
          <a:p>
            <a:r>
              <a:rPr lang="en-CA" dirty="0"/>
              <a:t>Eliminate elements that are not necessary (e.g., large graphics do not need to be served to mobile clients, but they look good on desktop)</a:t>
            </a:r>
          </a:p>
          <a:p>
            <a:endParaRPr lang="en-CA" dirty="0"/>
          </a:p>
          <a:p>
            <a:r>
              <a:rPr lang="en-CA" dirty="0"/>
              <a:t>Replace removed elements with links</a:t>
            </a:r>
          </a:p>
        </p:txBody>
      </p:sp>
    </p:spTree>
    <p:extLst>
      <p:ext uri="{BB962C8B-B14F-4D97-AF65-F5344CB8AC3E}">
        <p14:creationId xmlns:p14="http://schemas.microsoft.com/office/powerpoint/2010/main" val="2369990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Finally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9600" dirty="0"/>
              <a:t>Keep it simple!</a:t>
            </a:r>
          </a:p>
        </p:txBody>
      </p:sp>
    </p:spTree>
    <p:extLst>
      <p:ext uri="{BB962C8B-B14F-4D97-AF65-F5344CB8AC3E}">
        <p14:creationId xmlns:p14="http://schemas.microsoft.com/office/powerpoint/2010/main" val="3827553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 to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Review your stylesheets </a:t>
            </a:r>
          </a:p>
          <a:p>
            <a:endParaRPr lang="en-CA" dirty="0"/>
          </a:p>
          <a:p>
            <a:r>
              <a:rPr lang="en-CA" dirty="0"/>
              <a:t>See how you can apply best practices that we discussed</a:t>
            </a:r>
          </a:p>
          <a:p>
            <a:endParaRPr lang="en-CA" dirty="0"/>
          </a:p>
          <a:p>
            <a:r>
              <a:rPr lang="en-CA" dirty="0"/>
              <a:t>Use your browser features to test it with different screen sizes</a:t>
            </a:r>
          </a:p>
        </p:txBody>
      </p:sp>
    </p:spTree>
    <p:extLst>
      <p:ext uri="{BB962C8B-B14F-4D97-AF65-F5344CB8AC3E}">
        <p14:creationId xmlns:p14="http://schemas.microsoft.com/office/powerpoint/2010/main" val="1358928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Fluid layouts</a:t>
            </a:r>
          </a:p>
          <a:p>
            <a:r>
              <a:rPr lang="en-CA" dirty="0"/>
              <a:t>Relative units</a:t>
            </a:r>
          </a:p>
          <a:p>
            <a:r>
              <a:rPr lang="en-CA" dirty="0"/>
              <a:t>Responsive images</a:t>
            </a:r>
          </a:p>
        </p:txBody>
      </p:sp>
    </p:spTree>
    <p:extLst>
      <p:ext uri="{BB962C8B-B14F-4D97-AF65-F5344CB8AC3E}">
        <p14:creationId xmlns:p14="http://schemas.microsoft.com/office/powerpoint/2010/main" val="182031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Meta-data and SEO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6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Meta-data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Information about your page</a:t>
            </a:r>
          </a:p>
          <a:p>
            <a:endParaRPr lang="en-CA" dirty="0"/>
          </a:p>
          <a:p>
            <a:r>
              <a:rPr lang="en-CA" dirty="0"/>
              <a:t>Typically used to specify page description, keywords, author of the document, last modified, and other metadata</a:t>
            </a:r>
          </a:p>
          <a:p>
            <a:endParaRPr lang="en-CA" dirty="0"/>
          </a:p>
          <a:p>
            <a:r>
              <a:rPr lang="en-CA" dirty="0"/>
              <a:t>The metadata can be used by browsers (how to display content or reload page), search engines (keywords), or other web services</a:t>
            </a:r>
          </a:p>
          <a:p>
            <a:endParaRPr lang="en-CA" dirty="0"/>
          </a:p>
          <a:p>
            <a:r>
              <a:rPr lang="en-CA" dirty="0"/>
              <a:t>One of the key elements of SEO</a:t>
            </a:r>
          </a:p>
        </p:txBody>
      </p:sp>
    </p:spTree>
    <p:extLst>
      <p:ext uri="{BB962C8B-B14F-4D97-AF65-F5344CB8AC3E}">
        <p14:creationId xmlns:p14="http://schemas.microsoft.com/office/powerpoint/2010/main" val="250615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meta for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CA" dirty="0"/>
              <a:t>Define your charset: 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charset="UTF-8"&gt;</a:t>
            </a:r>
          </a:p>
          <a:p>
            <a:pPr>
              <a:spcAft>
                <a:spcPts val="1200"/>
              </a:spcAft>
            </a:pPr>
            <a:r>
              <a:rPr lang="en-CA" dirty="0"/>
              <a:t>Keywords: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name="keywords" content="HTML, CSS, XML, XHTML, JavaScript"&gt;</a:t>
            </a:r>
          </a:p>
          <a:p>
            <a:pPr>
              <a:spcAft>
                <a:spcPts val="1200"/>
              </a:spcAft>
            </a:pPr>
            <a:r>
              <a:rPr lang="en-CA" dirty="0"/>
              <a:t>Description: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name="description" content="Free Web tutorials on HTML and CSS"&gt;</a:t>
            </a:r>
          </a:p>
          <a:p>
            <a:pPr>
              <a:spcAft>
                <a:spcPts val="1200"/>
              </a:spcAft>
            </a:pPr>
            <a:r>
              <a:rPr lang="en-CA" dirty="0"/>
              <a:t>Author: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name="author" content="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Hege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Refsnes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spcAft>
                <a:spcPts val="1200"/>
              </a:spcAft>
            </a:pPr>
            <a:r>
              <a:rPr lang="en-CA" dirty="0"/>
              <a:t>Refresh: 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 http-</a:t>
            </a:r>
            <a:r>
              <a:rPr lang="en-CA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CA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="refresh" content="30"&gt;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basic meta-data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19" y="3805791"/>
            <a:ext cx="10641281" cy="2371172"/>
          </a:xfrm>
        </p:spPr>
        <p:txBody>
          <a:bodyPr>
            <a:normAutofit/>
          </a:bodyPr>
          <a:lstStyle/>
          <a:p>
            <a:r>
              <a:rPr lang="en-CA" dirty="0"/>
              <a:t>Minimum set of information that each of your pages should contain is:</a:t>
            </a:r>
          </a:p>
          <a:p>
            <a:pPr lvl="1"/>
            <a:r>
              <a:rPr lang="en-CA" dirty="0"/>
              <a:t>Charset</a:t>
            </a:r>
          </a:p>
          <a:p>
            <a:pPr lvl="1"/>
            <a:r>
              <a:rPr lang="en-CA" dirty="0"/>
              <a:t>Description</a:t>
            </a:r>
          </a:p>
          <a:p>
            <a:pPr lvl="1"/>
            <a:r>
              <a:rPr lang="en-CA" dirty="0"/>
              <a:t>Keywords</a:t>
            </a:r>
          </a:p>
          <a:p>
            <a:pPr lvl="1"/>
            <a:r>
              <a:rPr lang="en-CA" dirty="0"/>
              <a:t>Author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1194" y="1871076"/>
            <a:ext cx="87778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charset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="UTF-8"&gt;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="description"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=“My profile website for web dev"&gt;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="keywords"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="HTML, CSS, XML, JavaScript"&gt;</a:t>
            </a:r>
            <a:br>
              <a:rPr lang="en-CA" dirty="0"/>
            </a:br>
            <a:r>
              <a:rPr lang="en-CA" dirty="0"/>
              <a:t>    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meta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="author"</a:t>
            </a:r>
            <a:r>
              <a:rPr lang="en-CA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=“Przemyslaw Pawluk"&gt;</a:t>
            </a:r>
            <a:br>
              <a:rPr lang="en-CA" dirty="0"/>
            </a:b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CA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CA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0862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Search Engine Optimization</a:t>
            </a:r>
          </a:p>
          <a:p>
            <a:r>
              <a:rPr lang="en-CA" dirty="0"/>
              <a:t>It is all about optimizing a website for search engines</a:t>
            </a:r>
          </a:p>
          <a:p>
            <a:r>
              <a:rPr lang="en-CA" dirty="0"/>
              <a:t>Designing and developing a website to rank well in search engine results </a:t>
            </a:r>
          </a:p>
          <a:p>
            <a:r>
              <a:rPr lang="en-CA" dirty="0"/>
              <a:t>Improving the volume and quality of traffic to a website from search engines</a:t>
            </a:r>
          </a:p>
          <a:p>
            <a:r>
              <a:rPr lang="en-CA" dirty="0"/>
              <a:t>Marketing by understanding how search algorithms work, and what human visitors might search</a:t>
            </a:r>
          </a:p>
        </p:txBody>
      </p:sp>
    </p:spTree>
    <p:extLst>
      <p:ext uri="{BB962C8B-B14F-4D97-AF65-F5344CB8AC3E}">
        <p14:creationId xmlns:p14="http://schemas.microsoft.com/office/powerpoint/2010/main" val="257756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SEO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Crawling</a:t>
            </a:r>
            <a:r>
              <a:rPr lang="en-CA" dirty="0"/>
              <a:t> – automated process of fetching all the web pages linked to a website</a:t>
            </a:r>
          </a:p>
          <a:p>
            <a:r>
              <a:rPr lang="en-CA" b="1" dirty="0"/>
              <a:t>Indexing</a:t>
            </a:r>
            <a:r>
              <a:rPr lang="en-CA" dirty="0"/>
              <a:t> – Process of creating index for all the fetched web pages and keeping them into a giant database from where it can later be retrieved. Keywords and phrases that best describe the site are identified in the process</a:t>
            </a:r>
          </a:p>
          <a:p>
            <a:r>
              <a:rPr lang="en-CA" b="1" dirty="0"/>
              <a:t>Relevancy</a:t>
            </a:r>
            <a:r>
              <a:rPr lang="en-CA" dirty="0"/>
              <a:t> – calculated weight assigned to results retrieved from the index describing how searched keywords or phrases describe the indexed websites </a:t>
            </a:r>
          </a:p>
        </p:txBody>
      </p:sp>
    </p:spTree>
    <p:extLst>
      <p:ext uri="{BB962C8B-B14F-4D97-AF65-F5344CB8AC3E}">
        <p14:creationId xmlns:p14="http://schemas.microsoft.com/office/powerpoint/2010/main" val="18382961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a265116f75ce638f375a4836b2aaaa7732bfd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ntennial.potx" id="{C3B67762-EFED-45D5-9B53-DC04DE823AC1}" vid="{6B851623-0082-4B33-BE4D-7D320DD8AF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1172</Words>
  <Application>Microsoft Office PowerPoint</Application>
  <PresentationFormat>Widescreen</PresentationFormat>
  <Paragraphs>227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Office Theme</vt:lpstr>
      <vt:lpstr>SEO and Meta-data Media queries</vt:lpstr>
      <vt:lpstr>Last week</vt:lpstr>
      <vt:lpstr>This week</vt:lpstr>
      <vt:lpstr>Meta-data and SEO</vt:lpstr>
      <vt:lpstr>Meta-data</vt:lpstr>
      <vt:lpstr>Basic meta for HTML5</vt:lpstr>
      <vt:lpstr>Example: basic meta-data</vt:lpstr>
      <vt:lpstr>SEO</vt:lpstr>
      <vt:lpstr>SEO details</vt:lpstr>
      <vt:lpstr>On-page vs. Off-page SEO</vt:lpstr>
      <vt:lpstr>Group task</vt:lpstr>
      <vt:lpstr>Hands-on </vt:lpstr>
      <vt:lpstr>Responsive design  with media-queries</vt:lpstr>
      <vt:lpstr>Discussion</vt:lpstr>
      <vt:lpstr>PowerPoint Presentation</vt:lpstr>
      <vt:lpstr>Media query</vt:lpstr>
      <vt:lpstr>Basic syntax</vt:lpstr>
      <vt:lpstr>Media types</vt:lpstr>
      <vt:lpstr>Media features</vt:lpstr>
      <vt:lpstr>Media query</vt:lpstr>
      <vt:lpstr>Media queries example: grid system</vt:lpstr>
      <vt:lpstr>Lab time: Responsive design</vt:lpstr>
      <vt:lpstr>Use the grid system to build responsive web</vt:lpstr>
      <vt:lpstr>Hands-on</vt:lpstr>
      <vt:lpstr>Best practices</vt:lpstr>
      <vt:lpstr>Content determines breakpoints</vt:lpstr>
      <vt:lpstr>Mobile-first</vt:lpstr>
      <vt:lpstr>Gradation: major and minor breakpoint </vt:lpstr>
      <vt:lpstr>Use relative units</vt:lpstr>
      <vt:lpstr>Conditional loading</vt:lpstr>
      <vt:lpstr>Finally ….</vt:lpstr>
      <vt:lpstr>Back to work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and Meta-data Media queries</dc:title>
  <dc:creator>Przemyslaw Pawluk</dc:creator>
  <cp:lastModifiedBy>Przemyslaw Pawluk</cp:lastModifiedBy>
  <cp:revision>12</cp:revision>
  <dcterms:created xsi:type="dcterms:W3CDTF">2016-06-02T22:59:56Z</dcterms:created>
  <dcterms:modified xsi:type="dcterms:W3CDTF">2016-11-14T14:38:55Z</dcterms:modified>
</cp:coreProperties>
</file>