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83" r:id="rId9"/>
    <p:sldId id="263" r:id="rId10"/>
    <p:sldId id="302" r:id="rId11"/>
    <p:sldId id="265" r:id="rId12"/>
    <p:sldId id="264" r:id="rId13"/>
    <p:sldId id="273" r:id="rId14"/>
    <p:sldId id="274" r:id="rId15"/>
    <p:sldId id="270" r:id="rId16"/>
    <p:sldId id="276" r:id="rId17"/>
    <p:sldId id="275" r:id="rId18"/>
    <p:sldId id="266" r:id="rId19"/>
    <p:sldId id="267" r:id="rId20"/>
    <p:sldId id="311" r:id="rId21"/>
    <p:sldId id="268" r:id="rId22"/>
    <p:sldId id="279" r:id="rId23"/>
    <p:sldId id="272" r:id="rId24"/>
    <p:sldId id="303" r:id="rId25"/>
    <p:sldId id="271" r:id="rId26"/>
    <p:sldId id="304" r:id="rId27"/>
    <p:sldId id="305" r:id="rId28"/>
    <p:sldId id="306" r:id="rId29"/>
    <p:sldId id="307" r:id="rId30"/>
    <p:sldId id="308" r:id="rId31"/>
    <p:sldId id="309" r:id="rId32"/>
    <p:sldId id="310" r:id="rId33"/>
    <p:sldId id="287" r:id="rId34"/>
    <p:sldId id="280" r:id="rId35"/>
    <p:sldId id="281" r:id="rId36"/>
    <p:sldId id="288" r:id="rId37"/>
    <p:sldId id="289" r:id="rId38"/>
    <p:sldId id="290" r:id="rId39"/>
    <p:sldId id="291" r:id="rId40"/>
    <p:sldId id="292" r:id="rId41"/>
    <p:sldId id="293" r:id="rId42"/>
    <p:sldId id="294" r:id="rId43"/>
    <p:sldId id="295" r:id="rId44"/>
    <p:sldId id="298" r:id="rId45"/>
    <p:sldId id="296" r:id="rId46"/>
    <p:sldId id="297" r:id="rId47"/>
    <p:sldId id="299" r:id="rId48"/>
    <p:sldId id="300" r:id="rId49"/>
    <p:sldId id="282" r:id="rId50"/>
    <p:sldId id="301" r:id="rId51"/>
  </p:sldIdLst>
  <p:sldSz cx="12192000" cy="6858000"/>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3" autoAdjust="0"/>
    <p:restoredTop sz="94660"/>
  </p:normalViewPr>
  <p:slideViewPr>
    <p:cSldViewPr snapToGrid="0">
      <p:cViewPr varScale="1">
        <p:scale>
          <a:sx n="88" d="100"/>
          <a:sy n="88" d="100"/>
        </p:scale>
        <p:origin x="5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799" y="368300"/>
            <a:ext cx="9525000" cy="3117479"/>
          </a:xfrm>
        </p:spPr>
        <p:txBody>
          <a:bodyPr anchor="ctr"/>
          <a:lstStyle>
            <a:lvl1pPr algn="ctr">
              <a:defRPr sz="6000"/>
            </a:lvl1pPr>
          </a:lstStyle>
          <a:p>
            <a:r>
              <a:rPr lang="en-US"/>
              <a:t>Click to edit Master title style</a:t>
            </a:r>
            <a:endParaRPr lang="en-CA" dirty="0"/>
          </a:p>
        </p:txBody>
      </p:sp>
      <p:sp>
        <p:nvSpPr>
          <p:cNvPr id="3" name="Subtitle 2"/>
          <p:cNvSpPr>
            <a:spLocks noGrp="1"/>
          </p:cNvSpPr>
          <p:nvPr>
            <p:ph type="subTitle" idx="1"/>
          </p:nvPr>
        </p:nvSpPr>
        <p:spPr>
          <a:xfrm>
            <a:off x="838199" y="3602038"/>
            <a:ext cx="10515599"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22330DCC-B597-4465-A21E-9B729218B96C}" type="datetimeFigureOut">
              <a:rPr lang="en-CA" smtClean="0"/>
              <a:t>2017-09-07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F1AA69-E0F1-4276-BC38-2C2A7AB3127E}" type="slidenum">
              <a:rPr lang="en-CA" smtClean="0"/>
              <a:t>‹#›</a:t>
            </a:fld>
            <a:endParaRPr lang="en-CA"/>
          </a:p>
        </p:txBody>
      </p:sp>
      <p:pic>
        <p:nvPicPr>
          <p:cNvPr id="7" name="Picture 6"/>
          <p:cNvPicPr>
            <a:picLocks noChangeAspect="1"/>
          </p:cNvPicPr>
          <p:nvPr/>
        </p:nvPicPr>
        <p:blipFill>
          <a:blip r:embed="rId2"/>
          <a:stretch>
            <a:fillRect/>
          </a:stretch>
        </p:blipFill>
        <p:spPr>
          <a:xfrm>
            <a:off x="838198" y="368300"/>
            <a:ext cx="990601" cy="3117479"/>
          </a:xfrm>
          <a:prstGeom prst="rect">
            <a:avLst/>
          </a:prstGeom>
        </p:spPr>
      </p:pic>
    </p:spTree>
    <p:extLst>
      <p:ext uri="{BB962C8B-B14F-4D97-AF65-F5344CB8AC3E}">
        <p14:creationId xmlns:p14="http://schemas.microsoft.com/office/powerpoint/2010/main" val="24789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22330DCC-B597-4465-A21E-9B729218B96C}" type="datetimeFigureOut">
              <a:rPr lang="en-CA" smtClean="0"/>
              <a:t>2017-09-07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101107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9055" y="1197366"/>
            <a:ext cx="2628900" cy="4979597"/>
          </a:xfrm>
        </p:spPr>
        <p:txBody>
          <a:bodyPr vert="eaVert"/>
          <a:lstStyle/>
          <a:p>
            <a:r>
              <a:rPr lang="en-US"/>
              <a:t>Click to edit Master title style</a:t>
            </a:r>
            <a:endParaRPr lang="en-CA" dirty="0"/>
          </a:p>
        </p:txBody>
      </p:sp>
      <p:sp>
        <p:nvSpPr>
          <p:cNvPr id="4" name="Date Placeholder 3"/>
          <p:cNvSpPr>
            <a:spLocks noGrp="1"/>
          </p:cNvSpPr>
          <p:nvPr>
            <p:ph type="dt" sz="half" idx="10"/>
          </p:nvPr>
        </p:nvSpPr>
        <p:spPr/>
        <p:txBody>
          <a:bodyPr/>
          <a:lstStyle/>
          <a:p>
            <a:fld id="{22330DCC-B597-4465-A21E-9B729218B96C}" type="datetimeFigureOut">
              <a:rPr lang="en-CA" smtClean="0"/>
              <a:t>2017-09-07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F1AA69-E0F1-4276-BC38-2C2A7AB3127E}" type="slidenum">
              <a:rPr lang="en-CA" smtClean="0"/>
              <a:t>‹#›</a:t>
            </a:fld>
            <a:endParaRPr lang="en-CA"/>
          </a:p>
        </p:txBody>
      </p:sp>
      <p:pic>
        <p:nvPicPr>
          <p:cNvPr id="7" name="Picture 6"/>
          <p:cNvPicPr>
            <a:picLocks noChangeAspect="1"/>
          </p:cNvPicPr>
          <p:nvPr/>
        </p:nvPicPr>
        <p:blipFill>
          <a:blip r:embed="rId2"/>
          <a:stretch>
            <a:fillRect/>
          </a:stretch>
        </p:blipFill>
        <p:spPr>
          <a:xfrm rot="5400000">
            <a:off x="9642282" y="-528308"/>
            <a:ext cx="832240" cy="2619107"/>
          </a:xfrm>
          <a:prstGeom prst="rect">
            <a:avLst/>
          </a:prstGeom>
        </p:spPr>
      </p:pic>
      <p:sp>
        <p:nvSpPr>
          <p:cNvPr id="8" name="Rectangle 7"/>
          <p:cNvSpPr/>
          <p:nvPr/>
        </p:nvSpPr>
        <p:spPr>
          <a:xfrm>
            <a:off x="838200" y="365125"/>
            <a:ext cx="444500" cy="1349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86950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22330DCC-B597-4465-A21E-9B729218B96C}" type="datetimeFigureOut">
              <a:rPr lang="en-CA" smtClean="0"/>
              <a:t>2017-09-07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207141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71700" y="330201"/>
            <a:ext cx="9175750" cy="4196602"/>
          </a:xfrm>
        </p:spPr>
        <p:txBody>
          <a:bodyPr anchor="ctr"/>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30DCC-B597-4465-A21E-9B729218B96C}" type="datetimeFigureOut">
              <a:rPr lang="en-CA" smtClean="0"/>
              <a:t>2017-09-07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EF1AA69-E0F1-4276-BC38-2C2A7AB3127E}" type="slidenum">
              <a:rPr lang="en-CA" smtClean="0"/>
              <a:t>‹#›</a:t>
            </a:fld>
            <a:endParaRPr lang="en-CA"/>
          </a:p>
        </p:txBody>
      </p:sp>
      <p:pic>
        <p:nvPicPr>
          <p:cNvPr id="8" name="Picture 7"/>
          <p:cNvPicPr>
            <a:picLocks noChangeAspect="1"/>
          </p:cNvPicPr>
          <p:nvPr/>
        </p:nvPicPr>
        <p:blipFill>
          <a:blip r:embed="rId2"/>
          <a:stretch>
            <a:fillRect/>
          </a:stretch>
        </p:blipFill>
        <p:spPr>
          <a:xfrm>
            <a:off x="838200" y="330200"/>
            <a:ext cx="1333500" cy="4196602"/>
          </a:xfrm>
          <a:prstGeom prst="rect">
            <a:avLst/>
          </a:prstGeom>
        </p:spPr>
      </p:pic>
    </p:spTree>
    <p:extLst>
      <p:ext uri="{BB962C8B-B14F-4D97-AF65-F5344CB8AC3E}">
        <p14:creationId xmlns:p14="http://schemas.microsoft.com/office/powerpoint/2010/main" val="975821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22330DCC-B597-4465-A21E-9B729218B96C}" type="datetimeFigureOut">
              <a:rPr lang="en-CA" smtClean="0"/>
              <a:t>2017-09-07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2221810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22330DCC-B597-4465-A21E-9B729218B96C}" type="datetimeFigureOut">
              <a:rPr lang="en-CA" smtClean="0"/>
              <a:t>2017-09-07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EF1AA69-E0F1-4276-BC38-2C2A7AB3127E}" type="slidenum">
              <a:rPr lang="en-CA" smtClean="0"/>
              <a:t>‹#›</a:t>
            </a:fld>
            <a:endParaRPr lang="en-CA"/>
          </a:p>
        </p:txBody>
      </p:sp>
      <p:sp>
        <p:nvSpPr>
          <p:cNvPr id="10" name="Title 1"/>
          <p:cNvSpPr>
            <a:spLocks noGrp="1"/>
          </p:cNvSpPr>
          <p:nvPr>
            <p:ph type="title"/>
          </p:nvPr>
        </p:nvSpPr>
        <p:spPr>
          <a:xfrm>
            <a:off x="1257298" y="365125"/>
            <a:ext cx="10096501" cy="1306597"/>
          </a:xfrm>
        </p:spPr>
        <p:txBody>
          <a:bodyPr/>
          <a:lstStyle/>
          <a:p>
            <a:r>
              <a:rPr lang="en-US"/>
              <a:t>Click to edit Master title style</a:t>
            </a:r>
            <a:endParaRPr lang="en-CA"/>
          </a:p>
        </p:txBody>
      </p:sp>
    </p:spTree>
    <p:extLst>
      <p:ext uri="{BB962C8B-B14F-4D97-AF65-F5344CB8AC3E}">
        <p14:creationId xmlns:p14="http://schemas.microsoft.com/office/powerpoint/2010/main" val="2373869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22330DCC-B597-4465-A21E-9B729218B96C}" type="datetimeFigureOut">
              <a:rPr lang="en-CA" smtClean="0"/>
              <a:t>2017-09-07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417573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30DCC-B597-4465-A21E-9B729218B96C}" type="datetimeFigureOut">
              <a:rPr lang="en-CA" smtClean="0"/>
              <a:t>2017-09-07</a:t>
            </a:fld>
            <a:endParaRPr lang="en-CA"/>
          </a:p>
        </p:txBody>
      </p:sp>
      <p:sp>
        <p:nvSpPr>
          <p:cNvPr id="3" name="Footer Placeholder 2"/>
          <p:cNvSpPr>
            <a:spLocks noGrp="1"/>
          </p:cNvSpPr>
          <p:nvPr>
            <p:ph type="ftr" sz="quarter" idx="11"/>
          </p:nvPr>
        </p:nvSpPr>
        <p:spPr/>
        <p:txBody>
          <a:bodyPr/>
          <a:lstStyle/>
          <a:p>
            <a:endParaRPr lang="en-CA"/>
          </a:p>
        </p:txBody>
      </p:sp>
      <p:sp>
        <p:nvSpPr>
          <p:cNvPr id="5" name="Rectangle 4"/>
          <p:cNvSpPr/>
          <p:nvPr/>
        </p:nvSpPr>
        <p:spPr>
          <a:xfrm>
            <a:off x="838200" y="0"/>
            <a:ext cx="723900" cy="2095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Slide Number Placeholder 3"/>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1922047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44600" y="368300"/>
            <a:ext cx="3527425" cy="13081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1803400"/>
            <a:ext cx="3932237" cy="4065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330DCC-B597-4465-A21E-9B729218B96C}" type="datetimeFigureOut">
              <a:rPr lang="en-CA" smtClean="0"/>
              <a:t>2017-09-07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2086896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7300" y="368300"/>
            <a:ext cx="3514725" cy="13081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a:p>
        </p:txBody>
      </p:sp>
      <p:sp>
        <p:nvSpPr>
          <p:cNvPr id="4" name="Text Placeholder 3"/>
          <p:cNvSpPr>
            <a:spLocks noGrp="1"/>
          </p:cNvSpPr>
          <p:nvPr>
            <p:ph type="body" sz="half" idx="2"/>
          </p:nvPr>
        </p:nvSpPr>
        <p:spPr>
          <a:xfrm>
            <a:off x="839788" y="1854200"/>
            <a:ext cx="3932237" cy="4014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330DCC-B597-4465-A21E-9B729218B96C}" type="datetimeFigureOut">
              <a:rPr lang="en-CA" smtClean="0"/>
              <a:t>2017-09-07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EF1AA69-E0F1-4276-BC38-2C2A7AB3127E}" type="slidenum">
              <a:rPr lang="en-CA" smtClean="0"/>
              <a:t>‹#›</a:t>
            </a:fld>
            <a:endParaRPr lang="en-CA"/>
          </a:p>
        </p:txBody>
      </p:sp>
    </p:spTree>
    <p:extLst>
      <p:ext uri="{BB962C8B-B14F-4D97-AF65-F5344CB8AC3E}">
        <p14:creationId xmlns:p14="http://schemas.microsoft.com/office/powerpoint/2010/main" val="3473842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298" y="365125"/>
            <a:ext cx="10096501" cy="1306597"/>
          </a:xfrm>
          <a:prstGeom prst="rect">
            <a:avLst/>
          </a:prstGeom>
          <a:solidFill>
            <a:srgbClr val="A3AB2B"/>
          </a:solidFill>
        </p:spPr>
        <p:txBody>
          <a:bodyPr vert="horz" lIns="91440" tIns="45720" rIns="91440" bIns="45720" rtlCol="0" anchor="ctr">
            <a:normAutofit/>
          </a:bodyPr>
          <a:lstStyle/>
          <a:p>
            <a:r>
              <a:rPr lang="en-US"/>
              <a:t>Click to edit Master title style</a:t>
            </a:r>
            <a:endParaRPr lang="en-C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330DCC-B597-4465-A21E-9B729218B96C}" type="datetimeFigureOut">
              <a:rPr lang="en-CA" smtClean="0"/>
              <a:t>2017-09-07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599"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1AA69-E0F1-4276-BC38-2C2A7AB3127E}" type="slidenum">
              <a:rPr lang="en-CA" smtClean="0"/>
              <a:t>‹#›</a:t>
            </a:fld>
            <a:endParaRPr lang="en-CA"/>
          </a:p>
        </p:txBody>
      </p:sp>
      <p:pic>
        <p:nvPicPr>
          <p:cNvPr id="7" name="Picture 6"/>
          <p:cNvPicPr>
            <a:picLocks noChangeAspect="1"/>
          </p:cNvPicPr>
          <p:nvPr/>
        </p:nvPicPr>
        <p:blipFill>
          <a:blip r:embed="rId13"/>
          <a:stretch>
            <a:fillRect/>
          </a:stretch>
        </p:blipFill>
        <p:spPr>
          <a:xfrm rot="16200000">
            <a:off x="394450" y="808875"/>
            <a:ext cx="1306597" cy="419097"/>
          </a:xfrm>
          <a:prstGeom prst="rect">
            <a:avLst/>
          </a:prstGeom>
        </p:spPr>
      </p:pic>
    </p:spTree>
    <p:extLst>
      <p:ext uri="{BB962C8B-B14F-4D97-AF65-F5344CB8AC3E}">
        <p14:creationId xmlns:p14="http://schemas.microsoft.com/office/powerpoint/2010/main" val="31451228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w3.org/TR/html5/obsolete.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compass-style.org/"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CA" dirty="0"/>
              <a:t>Overview of Web Technology</a:t>
            </a:r>
          </a:p>
        </p:txBody>
      </p:sp>
      <p:sp>
        <p:nvSpPr>
          <p:cNvPr id="3" name="Subtitle 2"/>
          <p:cNvSpPr>
            <a:spLocks noGrp="1"/>
          </p:cNvSpPr>
          <p:nvPr>
            <p:ph type="subTitle" idx="1"/>
          </p:nvPr>
        </p:nvSpPr>
        <p:spPr/>
        <p:txBody>
          <a:bodyPr/>
          <a:lstStyle/>
          <a:p>
            <a:r>
              <a:rPr lang="en-CA"/>
              <a:t>MAPD 712 </a:t>
            </a:r>
            <a:r>
              <a:rPr lang="en-CA" dirty="0"/>
              <a:t>Web Technologies for Mobile Platforms</a:t>
            </a:r>
          </a:p>
          <a:p>
            <a:endParaRPr lang="en-CA" dirty="0"/>
          </a:p>
          <a:p>
            <a:r>
              <a:rPr lang="en-CA" dirty="0"/>
              <a:t>Week 1</a:t>
            </a:r>
          </a:p>
        </p:txBody>
      </p:sp>
    </p:spTree>
    <p:extLst>
      <p:ext uri="{BB962C8B-B14F-4D97-AF65-F5344CB8AC3E}">
        <p14:creationId xmlns:p14="http://schemas.microsoft.com/office/powerpoint/2010/main" val="296733730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CA"/>
          </a:p>
        </p:txBody>
      </p:sp>
      <p:sp>
        <p:nvSpPr>
          <p:cNvPr id="3" name="Content Placeholder 2"/>
          <p:cNvSpPr>
            <a:spLocks noGrp="1"/>
          </p:cNvSpPr>
          <p:nvPr>
            <p:ph sz="half" idx="1"/>
          </p:nvPr>
        </p:nvSpPr>
        <p:spPr/>
        <p:txBody>
          <a:bodyPr>
            <a:normAutofit/>
          </a:bodyPr>
          <a:lstStyle/>
          <a:p>
            <a:pPr>
              <a:lnSpc>
                <a:spcPct val="200000"/>
              </a:lnSpc>
            </a:pPr>
            <a:r>
              <a:rPr lang="en-CA" dirty="0"/>
              <a:t>Why web?</a:t>
            </a:r>
          </a:p>
          <a:p>
            <a:pPr>
              <a:lnSpc>
                <a:spcPct val="200000"/>
              </a:lnSpc>
            </a:pPr>
            <a:r>
              <a:rPr lang="en-CA" dirty="0"/>
              <a:t>Tools</a:t>
            </a:r>
          </a:p>
          <a:p>
            <a:pPr>
              <a:lnSpc>
                <a:spcPct val="200000"/>
              </a:lnSpc>
            </a:pPr>
            <a:r>
              <a:rPr lang="en-CA" dirty="0"/>
              <a:t>HTML5 overview</a:t>
            </a:r>
          </a:p>
          <a:p>
            <a:pPr marL="0" indent="0">
              <a:buNone/>
            </a:pPr>
            <a:endParaRPr lang="en-CA" dirty="0"/>
          </a:p>
        </p:txBody>
      </p:sp>
      <p:sp>
        <p:nvSpPr>
          <p:cNvPr id="5" name="Content Placeholder 4"/>
          <p:cNvSpPr>
            <a:spLocks noGrp="1"/>
          </p:cNvSpPr>
          <p:nvPr>
            <p:ph sz="half" idx="2"/>
          </p:nvPr>
        </p:nvSpPr>
        <p:spPr/>
        <p:txBody>
          <a:bodyPr>
            <a:normAutofit fontScale="92500" lnSpcReduction="20000"/>
          </a:bodyPr>
          <a:lstStyle/>
          <a:p>
            <a:pPr>
              <a:lnSpc>
                <a:spcPct val="200000"/>
              </a:lnSpc>
            </a:pPr>
            <a:r>
              <a:rPr lang="en-CA" dirty="0"/>
              <a:t>CSS</a:t>
            </a:r>
          </a:p>
          <a:p>
            <a:pPr>
              <a:lnSpc>
                <a:spcPct val="200000"/>
              </a:lnSpc>
            </a:pPr>
            <a:r>
              <a:rPr lang="en-CA" dirty="0"/>
              <a:t>Selectors</a:t>
            </a:r>
          </a:p>
          <a:p>
            <a:pPr>
              <a:lnSpc>
                <a:spcPct val="200000"/>
              </a:lnSpc>
            </a:pPr>
            <a:r>
              <a:rPr lang="en-CA" dirty="0"/>
              <a:t>Pseudo-classes</a:t>
            </a:r>
          </a:p>
          <a:p>
            <a:pPr>
              <a:lnSpc>
                <a:spcPct val="200000"/>
              </a:lnSpc>
            </a:pPr>
            <a:r>
              <a:rPr lang="en-CA" dirty="0"/>
              <a:t>Colors and typography</a:t>
            </a:r>
          </a:p>
          <a:p>
            <a:pPr>
              <a:lnSpc>
                <a:spcPct val="200000"/>
              </a:lnSpc>
            </a:pPr>
            <a:r>
              <a:rPr lang="en-CA" dirty="0"/>
              <a:t>Advanced styling</a:t>
            </a:r>
          </a:p>
          <a:p>
            <a:pPr marL="0" indent="0">
              <a:buNone/>
            </a:pPr>
            <a:endParaRPr lang="en-CA" dirty="0"/>
          </a:p>
          <a:p>
            <a:endParaRPr lang="en-CA" dirty="0"/>
          </a:p>
        </p:txBody>
      </p:sp>
    </p:spTree>
    <p:extLst>
      <p:ext uri="{BB962C8B-B14F-4D97-AF65-F5344CB8AC3E}">
        <p14:creationId xmlns:p14="http://schemas.microsoft.com/office/powerpoint/2010/main" val="3127689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Discussion: Why web?</a:t>
            </a:r>
          </a:p>
        </p:txBody>
      </p:sp>
      <p:sp>
        <p:nvSpPr>
          <p:cNvPr id="5" name="Text Placeholder 4"/>
          <p:cNvSpPr>
            <a:spLocks noGrp="1"/>
          </p:cNvSpPr>
          <p:nvPr>
            <p:ph type="body" idx="1"/>
          </p:nvPr>
        </p:nvSpPr>
        <p:spPr/>
        <p:txBody>
          <a:bodyPr/>
          <a:lstStyle/>
          <a:p>
            <a:r>
              <a:rPr lang="en-CA" dirty="0"/>
              <a:t>What makes it good? What are downsides? </a:t>
            </a:r>
          </a:p>
        </p:txBody>
      </p:sp>
    </p:spTree>
    <p:extLst>
      <p:ext uri="{BB962C8B-B14F-4D97-AF65-F5344CB8AC3E}">
        <p14:creationId xmlns:p14="http://schemas.microsoft.com/office/powerpoint/2010/main" val="2577200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Client-server architecture</a:t>
            </a:r>
          </a:p>
        </p:txBody>
      </p:sp>
      <p:sp>
        <p:nvSpPr>
          <p:cNvPr id="3" name="Content Placeholder 2"/>
          <p:cNvSpPr>
            <a:spLocks noGrp="1"/>
          </p:cNvSpPr>
          <p:nvPr>
            <p:ph idx="1"/>
          </p:nvPr>
        </p:nvSpPr>
        <p:spPr>
          <a:xfrm>
            <a:off x="838200" y="1825625"/>
            <a:ext cx="4493821" cy="4351338"/>
          </a:xfrm>
        </p:spPr>
        <p:txBody>
          <a:bodyPr/>
          <a:lstStyle/>
          <a:p>
            <a:endParaRPr lang="en-CA" dirty="0"/>
          </a:p>
          <a:p>
            <a:r>
              <a:rPr lang="en-CA" dirty="0"/>
              <a:t>Web server</a:t>
            </a:r>
          </a:p>
          <a:p>
            <a:pPr lvl="1"/>
            <a:r>
              <a:rPr lang="en-CA" dirty="0"/>
              <a:t>Protocols and </a:t>
            </a:r>
            <a:r>
              <a:rPr lang="en-CA" dirty="0" err="1"/>
              <a:t>Uis</a:t>
            </a:r>
            <a:endParaRPr lang="en-CA" dirty="0"/>
          </a:p>
          <a:p>
            <a:pPr lvl="1"/>
            <a:r>
              <a:rPr lang="en-CA" dirty="0"/>
              <a:t>Websites</a:t>
            </a:r>
          </a:p>
        </p:txBody>
      </p:sp>
      <p:pic>
        <p:nvPicPr>
          <p:cNvPr id="5" name="Picture 4"/>
          <p:cNvPicPr>
            <a:picLocks noChangeAspect="1"/>
          </p:cNvPicPr>
          <p:nvPr/>
        </p:nvPicPr>
        <p:blipFill>
          <a:blip r:embed="rId2"/>
          <a:stretch>
            <a:fillRect/>
          </a:stretch>
        </p:blipFill>
        <p:spPr>
          <a:xfrm>
            <a:off x="6173910" y="1825625"/>
            <a:ext cx="4947212" cy="4100231"/>
          </a:xfrm>
          <a:prstGeom prst="rect">
            <a:avLst/>
          </a:prstGeom>
        </p:spPr>
      </p:pic>
    </p:spTree>
    <p:extLst>
      <p:ext uri="{BB962C8B-B14F-4D97-AF65-F5344CB8AC3E}">
        <p14:creationId xmlns:p14="http://schemas.microsoft.com/office/powerpoint/2010/main" val="4219925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Client-server architecture</a:t>
            </a:r>
          </a:p>
        </p:txBody>
      </p:sp>
      <p:sp>
        <p:nvSpPr>
          <p:cNvPr id="3" name="Content Placeholder 2"/>
          <p:cNvSpPr>
            <a:spLocks noGrp="1"/>
          </p:cNvSpPr>
          <p:nvPr>
            <p:ph idx="1"/>
          </p:nvPr>
        </p:nvSpPr>
        <p:spPr>
          <a:xfrm>
            <a:off x="838200" y="1825625"/>
            <a:ext cx="4493821" cy="4351338"/>
          </a:xfrm>
        </p:spPr>
        <p:txBody>
          <a:bodyPr/>
          <a:lstStyle/>
          <a:p>
            <a:r>
              <a:rPr lang="en-CA" dirty="0"/>
              <a:t>Web server</a:t>
            </a:r>
          </a:p>
          <a:p>
            <a:pPr lvl="1"/>
            <a:r>
              <a:rPr lang="en-CA" dirty="0"/>
              <a:t>Protocols and </a:t>
            </a:r>
            <a:r>
              <a:rPr lang="en-CA" dirty="0" err="1"/>
              <a:t>Uis</a:t>
            </a:r>
            <a:endParaRPr lang="en-CA" dirty="0"/>
          </a:p>
          <a:p>
            <a:pPr lvl="1"/>
            <a:r>
              <a:rPr lang="en-CA" dirty="0"/>
              <a:t>Websites</a:t>
            </a:r>
          </a:p>
          <a:p>
            <a:r>
              <a:rPr lang="en-CA" dirty="0"/>
              <a:t>Application server</a:t>
            </a:r>
          </a:p>
          <a:p>
            <a:pPr lvl="1"/>
            <a:r>
              <a:rPr lang="en-CA" dirty="0"/>
              <a:t>Applications – business logic</a:t>
            </a:r>
          </a:p>
          <a:p>
            <a:r>
              <a:rPr lang="en-CA" dirty="0"/>
              <a:t>Database server</a:t>
            </a:r>
          </a:p>
          <a:p>
            <a:pPr lvl="1"/>
            <a:r>
              <a:rPr lang="en-CA" dirty="0"/>
              <a:t>Application’s data storage</a:t>
            </a:r>
          </a:p>
        </p:txBody>
      </p:sp>
      <p:pic>
        <p:nvPicPr>
          <p:cNvPr id="4" name="Picture 3"/>
          <p:cNvPicPr>
            <a:picLocks noChangeAspect="1"/>
          </p:cNvPicPr>
          <p:nvPr/>
        </p:nvPicPr>
        <p:blipFill>
          <a:blip r:embed="rId2"/>
          <a:stretch>
            <a:fillRect/>
          </a:stretch>
        </p:blipFill>
        <p:spPr>
          <a:xfrm>
            <a:off x="5142016" y="1965815"/>
            <a:ext cx="6530128" cy="3556211"/>
          </a:xfrm>
          <a:prstGeom prst="rect">
            <a:avLst/>
          </a:prstGeom>
        </p:spPr>
      </p:pic>
    </p:spTree>
    <p:extLst>
      <p:ext uri="{BB962C8B-B14F-4D97-AF65-F5344CB8AC3E}">
        <p14:creationId xmlns:p14="http://schemas.microsoft.com/office/powerpoint/2010/main" val="3259994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System architecture</a:t>
            </a:r>
          </a:p>
        </p:txBody>
      </p:sp>
      <p:sp>
        <p:nvSpPr>
          <p:cNvPr id="3" name="Content Placeholder 2"/>
          <p:cNvSpPr>
            <a:spLocks noGrp="1"/>
          </p:cNvSpPr>
          <p:nvPr>
            <p:ph idx="1"/>
          </p:nvPr>
        </p:nvSpPr>
        <p:spPr/>
        <p:txBody>
          <a:bodyPr/>
          <a:lstStyle/>
          <a:p>
            <a:r>
              <a:rPr lang="en-CA" dirty="0"/>
              <a:t>Clients</a:t>
            </a:r>
          </a:p>
          <a:p>
            <a:pPr lvl="1"/>
            <a:r>
              <a:rPr lang="en-CA" dirty="0"/>
              <a:t>Chrome, Internet Explorer/Edge, Firefox, Safari  </a:t>
            </a:r>
          </a:p>
          <a:p>
            <a:pPr lvl="1"/>
            <a:r>
              <a:rPr lang="en-CA" dirty="0"/>
              <a:t>HTML5, CSS3, JavaScript, AJAX</a:t>
            </a:r>
          </a:p>
          <a:p>
            <a:pPr lvl="1"/>
            <a:endParaRPr lang="en-CA" dirty="0"/>
          </a:p>
          <a:p>
            <a:r>
              <a:rPr lang="en-CA" dirty="0"/>
              <a:t>Servers</a:t>
            </a:r>
          </a:p>
          <a:p>
            <a:pPr lvl="1"/>
            <a:r>
              <a:rPr lang="en-CA" dirty="0"/>
              <a:t>Apache, Microsoft IIS, </a:t>
            </a:r>
            <a:r>
              <a:rPr lang="en-CA" dirty="0" err="1"/>
              <a:t>lighttpd</a:t>
            </a:r>
            <a:r>
              <a:rPr lang="en-CA" dirty="0"/>
              <a:t>, … </a:t>
            </a:r>
          </a:p>
          <a:p>
            <a:pPr lvl="1"/>
            <a:endParaRPr lang="en-CA" dirty="0"/>
          </a:p>
          <a:p>
            <a:r>
              <a:rPr lang="en-CA" dirty="0"/>
              <a:t>Database</a:t>
            </a:r>
          </a:p>
          <a:p>
            <a:pPr lvl="1"/>
            <a:r>
              <a:rPr lang="en-CA" dirty="0"/>
              <a:t>MySQL, Oracle, DB2, Mongo, etc. … </a:t>
            </a:r>
          </a:p>
        </p:txBody>
      </p:sp>
    </p:spTree>
    <p:extLst>
      <p:ext uri="{BB962C8B-B14F-4D97-AF65-F5344CB8AC3E}">
        <p14:creationId xmlns:p14="http://schemas.microsoft.com/office/powerpoint/2010/main" val="1800972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Web technology – Server side </a:t>
            </a:r>
          </a:p>
        </p:txBody>
      </p:sp>
      <p:sp>
        <p:nvSpPr>
          <p:cNvPr id="3" name="Content Placeholder 2"/>
          <p:cNvSpPr>
            <a:spLocks noGrp="1"/>
          </p:cNvSpPr>
          <p:nvPr>
            <p:ph idx="1"/>
          </p:nvPr>
        </p:nvSpPr>
        <p:spPr>
          <a:xfrm>
            <a:off x="838200" y="1825625"/>
            <a:ext cx="4612574" cy="4351338"/>
          </a:xfrm>
        </p:spPr>
        <p:txBody>
          <a:bodyPr/>
          <a:lstStyle/>
          <a:p>
            <a:r>
              <a:rPr lang="en-CA" dirty="0"/>
              <a:t>PHP</a:t>
            </a:r>
          </a:p>
          <a:p>
            <a:r>
              <a:rPr lang="en-CA" dirty="0"/>
              <a:t>Python (Django)</a:t>
            </a:r>
          </a:p>
          <a:p>
            <a:r>
              <a:rPr lang="en-CA" dirty="0"/>
              <a:t>Rails (Ruby)</a:t>
            </a:r>
          </a:p>
          <a:p>
            <a:r>
              <a:rPr lang="en-CA" dirty="0"/>
              <a:t>JavaScript (jQuery, Node.js)</a:t>
            </a:r>
          </a:p>
          <a:p>
            <a:r>
              <a:rPr lang="en-CA" dirty="0"/>
              <a:t>ASP (</a:t>
            </a:r>
            <a:r>
              <a:rPr lang="en-CA" dirty="0" err="1"/>
              <a:t>Asp.Net</a:t>
            </a:r>
            <a:r>
              <a:rPr lang="en-CA" dirty="0"/>
              <a:t>, C#)</a:t>
            </a:r>
          </a:p>
          <a:p>
            <a:r>
              <a:rPr lang="en-CA" dirty="0"/>
              <a:t>JSP (Java/EJB)</a:t>
            </a:r>
          </a:p>
          <a:p>
            <a:r>
              <a:rPr lang="en-CA" dirty="0"/>
              <a:t>Flash</a:t>
            </a:r>
          </a:p>
          <a:p>
            <a:r>
              <a:rPr lang="en-CA" dirty="0"/>
              <a:t>CGI/Perl</a:t>
            </a:r>
          </a:p>
        </p:txBody>
      </p:sp>
      <p:pic>
        <p:nvPicPr>
          <p:cNvPr id="4" name="Picture 3"/>
          <p:cNvPicPr>
            <a:picLocks noChangeAspect="1"/>
          </p:cNvPicPr>
          <p:nvPr/>
        </p:nvPicPr>
        <p:blipFill>
          <a:blip r:embed="rId2"/>
          <a:stretch>
            <a:fillRect/>
          </a:stretch>
        </p:blipFill>
        <p:spPr>
          <a:xfrm>
            <a:off x="4945208" y="1764410"/>
            <a:ext cx="2286000" cy="1371600"/>
          </a:xfrm>
          <a:prstGeom prst="rect">
            <a:avLst/>
          </a:prstGeom>
        </p:spPr>
      </p:pic>
      <p:pic>
        <p:nvPicPr>
          <p:cNvPr id="6" name="Picture 5"/>
          <p:cNvPicPr>
            <a:picLocks noChangeAspect="1"/>
          </p:cNvPicPr>
          <p:nvPr/>
        </p:nvPicPr>
        <p:blipFill>
          <a:blip r:embed="rId3"/>
          <a:stretch>
            <a:fillRect/>
          </a:stretch>
        </p:blipFill>
        <p:spPr>
          <a:xfrm>
            <a:off x="9557782" y="2144863"/>
            <a:ext cx="1395166" cy="1395166"/>
          </a:xfrm>
          <a:prstGeom prst="rect">
            <a:avLst/>
          </a:prstGeom>
        </p:spPr>
      </p:pic>
      <p:pic>
        <p:nvPicPr>
          <p:cNvPr id="8" name="Picture 7"/>
          <p:cNvPicPr>
            <a:picLocks noChangeAspect="1"/>
          </p:cNvPicPr>
          <p:nvPr/>
        </p:nvPicPr>
        <p:blipFill>
          <a:blip r:embed="rId4"/>
          <a:stretch>
            <a:fillRect/>
          </a:stretch>
        </p:blipFill>
        <p:spPr>
          <a:xfrm>
            <a:off x="7645875" y="2450617"/>
            <a:ext cx="1412872" cy="1680358"/>
          </a:xfrm>
          <a:prstGeom prst="rect">
            <a:avLst/>
          </a:prstGeom>
        </p:spPr>
      </p:pic>
      <p:pic>
        <p:nvPicPr>
          <p:cNvPr id="9" name="Picture 8"/>
          <p:cNvPicPr>
            <a:picLocks noChangeAspect="1"/>
          </p:cNvPicPr>
          <p:nvPr/>
        </p:nvPicPr>
        <p:blipFill>
          <a:blip r:embed="rId5"/>
          <a:stretch>
            <a:fillRect/>
          </a:stretch>
        </p:blipFill>
        <p:spPr>
          <a:xfrm>
            <a:off x="6523511" y="4622770"/>
            <a:ext cx="3657600" cy="1247775"/>
          </a:xfrm>
          <a:prstGeom prst="rect">
            <a:avLst/>
          </a:prstGeom>
        </p:spPr>
      </p:pic>
      <p:pic>
        <p:nvPicPr>
          <p:cNvPr id="10" name="Picture 9"/>
          <p:cNvPicPr>
            <a:picLocks noChangeAspect="1"/>
          </p:cNvPicPr>
          <p:nvPr/>
        </p:nvPicPr>
        <p:blipFill>
          <a:blip r:embed="rId6"/>
          <a:stretch>
            <a:fillRect/>
          </a:stretch>
        </p:blipFill>
        <p:spPr>
          <a:xfrm>
            <a:off x="5857649" y="3571190"/>
            <a:ext cx="958892" cy="958892"/>
          </a:xfrm>
          <a:prstGeom prst="rect">
            <a:avLst/>
          </a:prstGeom>
        </p:spPr>
      </p:pic>
      <p:pic>
        <p:nvPicPr>
          <p:cNvPr id="11" name="Picture 10"/>
          <p:cNvPicPr>
            <a:picLocks noChangeAspect="1"/>
          </p:cNvPicPr>
          <p:nvPr/>
        </p:nvPicPr>
        <p:blipFill>
          <a:blip r:embed="rId7"/>
          <a:stretch>
            <a:fillRect/>
          </a:stretch>
        </p:blipFill>
        <p:spPr>
          <a:xfrm>
            <a:off x="10145300" y="4013170"/>
            <a:ext cx="990600" cy="609600"/>
          </a:xfrm>
          <a:prstGeom prst="rect">
            <a:avLst/>
          </a:prstGeom>
        </p:spPr>
      </p:pic>
    </p:spTree>
    <p:extLst>
      <p:ext uri="{BB962C8B-B14F-4D97-AF65-F5344CB8AC3E}">
        <p14:creationId xmlns:p14="http://schemas.microsoft.com/office/powerpoint/2010/main" val="3913157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4DE419F-B134-4955-A973-092357AF5784}"/>
              </a:ext>
            </a:extLst>
          </p:cNvPr>
          <p:cNvPicPr>
            <a:picLocks noChangeAspect="1"/>
          </p:cNvPicPr>
          <p:nvPr/>
        </p:nvPicPr>
        <p:blipFill>
          <a:blip r:embed="rId2"/>
          <a:stretch>
            <a:fillRect/>
          </a:stretch>
        </p:blipFill>
        <p:spPr>
          <a:xfrm>
            <a:off x="6032034" y="2021467"/>
            <a:ext cx="5431807" cy="3118909"/>
          </a:xfrm>
          <a:prstGeom prst="rect">
            <a:avLst/>
          </a:prstGeom>
        </p:spPr>
      </p:pic>
      <p:sp>
        <p:nvSpPr>
          <p:cNvPr id="2" name="Title 1"/>
          <p:cNvSpPr>
            <a:spLocks noGrp="1"/>
          </p:cNvSpPr>
          <p:nvPr>
            <p:ph type="title"/>
          </p:nvPr>
        </p:nvSpPr>
        <p:spPr/>
        <p:txBody>
          <a:bodyPr/>
          <a:lstStyle/>
          <a:p>
            <a:r>
              <a:rPr lang="en-CA" dirty="0"/>
              <a:t>Server side languages: Stats</a:t>
            </a:r>
          </a:p>
        </p:txBody>
      </p:sp>
      <p:sp>
        <p:nvSpPr>
          <p:cNvPr id="3" name="Content Placeholder 2"/>
          <p:cNvSpPr>
            <a:spLocks noGrp="1"/>
          </p:cNvSpPr>
          <p:nvPr>
            <p:ph idx="1"/>
          </p:nvPr>
        </p:nvSpPr>
        <p:spPr>
          <a:xfrm>
            <a:off x="2318273" y="5230037"/>
            <a:ext cx="7523529" cy="1416409"/>
          </a:xfrm>
        </p:spPr>
        <p:txBody>
          <a:bodyPr>
            <a:normAutofit fontScale="92500"/>
          </a:bodyPr>
          <a:lstStyle/>
          <a:p>
            <a:pPr marL="0" indent="0">
              <a:buNone/>
            </a:pPr>
            <a:endParaRPr lang="en-CA" dirty="0"/>
          </a:p>
          <a:p>
            <a:pPr marL="0" indent="0">
              <a:buNone/>
            </a:pPr>
            <a:r>
              <a:rPr lang="en-CA" dirty="0"/>
              <a:t>You should also look at </a:t>
            </a:r>
            <a:r>
              <a:rPr lang="en-CA" b="1" u="sng" dirty="0"/>
              <a:t>Scala</a:t>
            </a:r>
            <a:r>
              <a:rPr lang="en-CA" dirty="0"/>
              <a:t> which is next language growing in popularity and new development approach</a:t>
            </a:r>
          </a:p>
        </p:txBody>
      </p:sp>
      <p:pic>
        <p:nvPicPr>
          <p:cNvPr id="5" name="Picture 4">
            <a:extLst>
              <a:ext uri="{FF2B5EF4-FFF2-40B4-BE49-F238E27FC236}">
                <a16:creationId xmlns:a16="http://schemas.microsoft.com/office/drawing/2014/main" id="{A0DC9A33-2A80-4B3D-BD37-5E756EABFCE9}"/>
              </a:ext>
            </a:extLst>
          </p:cNvPr>
          <p:cNvPicPr>
            <a:picLocks noChangeAspect="1"/>
          </p:cNvPicPr>
          <p:nvPr/>
        </p:nvPicPr>
        <p:blipFill>
          <a:blip r:embed="rId3"/>
          <a:stretch>
            <a:fillRect/>
          </a:stretch>
        </p:blipFill>
        <p:spPr>
          <a:xfrm>
            <a:off x="778583" y="2021467"/>
            <a:ext cx="4579514" cy="3484669"/>
          </a:xfrm>
          <a:prstGeom prst="rect">
            <a:avLst/>
          </a:prstGeom>
        </p:spPr>
      </p:pic>
    </p:spTree>
    <p:extLst>
      <p:ext uri="{BB962C8B-B14F-4D97-AF65-F5344CB8AC3E}">
        <p14:creationId xmlns:p14="http://schemas.microsoft.com/office/powerpoint/2010/main" val="2387272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Evolution of web</a:t>
            </a:r>
          </a:p>
        </p:txBody>
      </p:sp>
      <p:sp>
        <p:nvSpPr>
          <p:cNvPr id="3" name="Content Placeholder 2"/>
          <p:cNvSpPr>
            <a:spLocks noGrp="1"/>
          </p:cNvSpPr>
          <p:nvPr>
            <p:ph idx="1"/>
          </p:nvPr>
        </p:nvSpPr>
        <p:spPr/>
        <p:txBody>
          <a:bodyPr/>
          <a:lstStyle/>
          <a:p>
            <a:endParaRPr lang="en-CA" dirty="0"/>
          </a:p>
          <a:p>
            <a:r>
              <a:rPr lang="en-CA" dirty="0"/>
              <a:t>From static to dynamic pages</a:t>
            </a:r>
          </a:p>
          <a:p>
            <a:endParaRPr lang="en-CA" dirty="0"/>
          </a:p>
          <a:p>
            <a:r>
              <a:rPr lang="en-CA" dirty="0"/>
              <a:t>From Flash to HTML5</a:t>
            </a:r>
          </a:p>
          <a:p>
            <a:endParaRPr lang="en-CA" dirty="0"/>
          </a:p>
          <a:p>
            <a:r>
              <a:rPr lang="en-CA" dirty="0"/>
              <a:t>From information to social networks and more</a:t>
            </a:r>
          </a:p>
        </p:txBody>
      </p:sp>
    </p:spTree>
    <p:extLst>
      <p:ext uri="{BB962C8B-B14F-4D97-AF65-F5344CB8AC3E}">
        <p14:creationId xmlns:p14="http://schemas.microsoft.com/office/powerpoint/2010/main" val="3664801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Tools</a:t>
            </a:r>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2799521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IDEs</a:t>
            </a:r>
          </a:p>
        </p:txBody>
      </p:sp>
      <p:sp>
        <p:nvSpPr>
          <p:cNvPr id="3" name="Content Placeholder 2"/>
          <p:cNvSpPr>
            <a:spLocks noGrp="1"/>
          </p:cNvSpPr>
          <p:nvPr>
            <p:ph idx="1"/>
          </p:nvPr>
        </p:nvSpPr>
        <p:spPr/>
        <p:txBody>
          <a:bodyPr/>
          <a:lstStyle/>
          <a:p>
            <a:r>
              <a:rPr lang="en-CA" dirty="0"/>
              <a:t>You can go as simple as Notepad++ or Sublime</a:t>
            </a:r>
          </a:p>
          <a:p>
            <a:endParaRPr lang="en-CA" dirty="0"/>
          </a:p>
          <a:p>
            <a:r>
              <a:rPr lang="en-CA" dirty="0"/>
              <a:t>Or use more advanced tools like Dreamweaver from Adobe, Eclipse, </a:t>
            </a:r>
            <a:r>
              <a:rPr lang="en-CA" dirty="0" err="1"/>
              <a:t>WebStorm</a:t>
            </a:r>
            <a:r>
              <a:rPr lang="en-CA" dirty="0"/>
              <a:t> or </a:t>
            </a:r>
            <a:r>
              <a:rPr lang="en-CA" dirty="0" err="1"/>
              <a:t>PHPStorm</a:t>
            </a:r>
            <a:r>
              <a:rPr lang="en-CA" dirty="0"/>
              <a:t>, MS Visual Studio (makes it easier to work with Azure)</a:t>
            </a:r>
          </a:p>
          <a:p>
            <a:endParaRPr lang="en-CA" dirty="0"/>
          </a:p>
          <a:p>
            <a:r>
              <a:rPr lang="en-CA" dirty="0"/>
              <a:t>Use, the tool that you are comfortable with</a:t>
            </a:r>
          </a:p>
        </p:txBody>
      </p:sp>
    </p:spTree>
    <p:extLst>
      <p:ext uri="{BB962C8B-B14F-4D97-AF65-F5344CB8AC3E}">
        <p14:creationId xmlns:p14="http://schemas.microsoft.com/office/powerpoint/2010/main" val="2472790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About the course</a:t>
            </a:r>
          </a:p>
        </p:txBody>
      </p:sp>
      <p:sp>
        <p:nvSpPr>
          <p:cNvPr id="3" name="Content Placeholder 2"/>
          <p:cNvSpPr>
            <a:spLocks noGrp="1"/>
          </p:cNvSpPr>
          <p:nvPr>
            <p:ph idx="1"/>
          </p:nvPr>
        </p:nvSpPr>
        <p:spPr/>
        <p:txBody>
          <a:bodyPr/>
          <a:lstStyle/>
          <a:p>
            <a:pPr marL="0" indent="0">
              <a:buNone/>
            </a:pPr>
            <a:endParaRPr lang="en-CA" dirty="0"/>
          </a:p>
          <a:p>
            <a:pPr marL="0" indent="0">
              <a:buNone/>
            </a:pPr>
            <a:r>
              <a:rPr lang="en-CA" dirty="0"/>
              <a:t>This course provides students with the foundation in web technologies that is necessary for developing applications in the mobile web space. Students will be exposed to technologies such as HTML5, CSS, JavaScript, AJAX, and jQuery.</a:t>
            </a:r>
          </a:p>
        </p:txBody>
      </p:sp>
    </p:spTree>
    <p:extLst>
      <p:ext uri="{BB962C8B-B14F-4D97-AF65-F5344CB8AC3E}">
        <p14:creationId xmlns:p14="http://schemas.microsoft.com/office/powerpoint/2010/main" val="242809933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B641-4310-4047-9905-F464B87F224B}"/>
              </a:ext>
            </a:extLst>
          </p:cNvPr>
          <p:cNvSpPr>
            <a:spLocks noGrp="1"/>
          </p:cNvSpPr>
          <p:nvPr>
            <p:ph type="title"/>
          </p:nvPr>
        </p:nvSpPr>
        <p:spPr/>
        <p:txBody>
          <a:bodyPr/>
          <a:lstStyle/>
          <a:p>
            <a:r>
              <a:rPr lang="en-CA" dirty="0"/>
              <a:t>Server</a:t>
            </a:r>
          </a:p>
        </p:txBody>
      </p:sp>
      <p:sp>
        <p:nvSpPr>
          <p:cNvPr id="3" name="Content Placeholder 2">
            <a:extLst>
              <a:ext uri="{FF2B5EF4-FFF2-40B4-BE49-F238E27FC236}">
                <a16:creationId xmlns:a16="http://schemas.microsoft.com/office/drawing/2014/main" id="{3FB993F1-6ECE-44C5-9AC0-1BE0B2BD6755}"/>
              </a:ext>
            </a:extLst>
          </p:cNvPr>
          <p:cNvSpPr>
            <a:spLocks noGrp="1"/>
          </p:cNvSpPr>
          <p:nvPr>
            <p:ph idx="1"/>
          </p:nvPr>
        </p:nvSpPr>
        <p:spPr/>
        <p:txBody>
          <a:bodyPr/>
          <a:lstStyle/>
          <a:p>
            <a:r>
              <a:rPr lang="en-CA" dirty="0"/>
              <a:t>Apache</a:t>
            </a:r>
          </a:p>
          <a:p>
            <a:pPr lvl="1"/>
            <a:r>
              <a:rPr lang="en-CA" dirty="0"/>
              <a:t>In-house</a:t>
            </a:r>
          </a:p>
          <a:p>
            <a:pPr lvl="1"/>
            <a:r>
              <a:rPr lang="en-CA" dirty="0"/>
              <a:t>Cloud</a:t>
            </a:r>
          </a:p>
          <a:p>
            <a:pPr lvl="1"/>
            <a:endParaRPr lang="en-CA" dirty="0"/>
          </a:p>
          <a:p>
            <a:r>
              <a:rPr lang="en-CA" dirty="0"/>
              <a:t>Other severs </a:t>
            </a:r>
            <a:r>
              <a:rPr lang="en-CA" dirty="0" err="1"/>
              <a:t>eg</a:t>
            </a:r>
            <a:r>
              <a:rPr lang="en-CA" dirty="0"/>
              <a:t>. Node.js </a:t>
            </a:r>
          </a:p>
          <a:p>
            <a:pPr lvl="1"/>
            <a:r>
              <a:rPr lang="en-CA" dirty="0"/>
              <a:t>Server-lite</a:t>
            </a:r>
          </a:p>
          <a:p>
            <a:pPr lvl="1"/>
            <a:r>
              <a:rPr lang="en-CA" dirty="0"/>
              <a:t>Lite-server</a:t>
            </a:r>
          </a:p>
          <a:p>
            <a:pPr lvl="1"/>
            <a:r>
              <a:rPr lang="en-CA" b="1" u="sng" dirty="0"/>
              <a:t>Serve (https://www.npmjs.com/package/serve)</a:t>
            </a:r>
          </a:p>
        </p:txBody>
      </p:sp>
    </p:spTree>
    <p:extLst>
      <p:ext uri="{BB962C8B-B14F-4D97-AF65-F5344CB8AC3E}">
        <p14:creationId xmlns:p14="http://schemas.microsoft.com/office/powerpoint/2010/main" val="2847364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Deployment</a:t>
            </a:r>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157535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Deploy</a:t>
            </a:r>
          </a:p>
        </p:txBody>
      </p:sp>
      <p:pic>
        <p:nvPicPr>
          <p:cNvPr id="5122" name="Picture 2" descr="Web Browse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195075" y="2986740"/>
            <a:ext cx="4467849" cy="202910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C30C576-DB5A-4028-A489-C77A2D12498D}"/>
              </a:ext>
            </a:extLst>
          </p:cNvPr>
          <p:cNvSpPr>
            <a:spLocks noGrp="1"/>
          </p:cNvSpPr>
          <p:nvPr>
            <p:ph sz="half" idx="2"/>
          </p:nvPr>
        </p:nvSpPr>
        <p:spPr/>
        <p:txBody>
          <a:bodyPr/>
          <a:lstStyle/>
          <a:p>
            <a:endParaRPr lang="en-CA" dirty="0"/>
          </a:p>
          <a:p>
            <a:r>
              <a:rPr lang="en-CA" dirty="0"/>
              <a:t>Uploading your code to the server</a:t>
            </a:r>
          </a:p>
          <a:p>
            <a:pPr lvl="1"/>
            <a:r>
              <a:rPr lang="en-CA" dirty="0"/>
              <a:t>In-house server</a:t>
            </a:r>
          </a:p>
          <a:p>
            <a:pPr lvl="1"/>
            <a:endParaRPr lang="en-CA" dirty="0"/>
          </a:p>
          <a:p>
            <a:pPr lvl="1"/>
            <a:r>
              <a:rPr lang="en-CA" dirty="0"/>
              <a:t>Cloud</a:t>
            </a:r>
          </a:p>
          <a:p>
            <a:pPr lvl="2"/>
            <a:r>
              <a:rPr lang="en-CA" dirty="0"/>
              <a:t>Azure</a:t>
            </a:r>
          </a:p>
          <a:p>
            <a:pPr lvl="2"/>
            <a:r>
              <a:rPr lang="en-CA" dirty="0"/>
              <a:t>Amazon </a:t>
            </a:r>
          </a:p>
          <a:p>
            <a:pPr lvl="2"/>
            <a:r>
              <a:rPr lang="en-CA" dirty="0"/>
              <a:t>other</a:t>
            </a:r>
          </a:p>
        </p:txBody>
      </p:sp>
    </p:spTree>
    <p:extLst>
      <p:ext uri="{BB962C8B-B14F-4D97-AF65-F5344CB8AC3E}">
        <p14:creationId xmlns:p14="http://schemas.microsoft.com/office/powerpoint/2010/main" val="1148751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Web development basics</a:t>
            </a:r>
          </a:p>
        </p:txBody>
      </p:sp>
      <p:sp>
        <p:nvSpPr>
          <p:cNvPr id="5" name="Text Placeholder 4"/>
          <p:cNvSpPr>
            <a:spLocks noGrp="1"/>
          </p:cNvSpPr>
          <p:nvPr>
            <p:ph type="body" idx="1"/>
          </p:nvPr>
        </p:nvSpPr>
        <p:spPr/>
        <p:txBody>
          <a:bodyPr/>
          <a:lstStyle/>
          <a:p>
            <a:r>
              <a:rPr lang="en-CA" dirty="0"/>
              <a:t>HTML &amp; CSS</a:t>
            </a:r>
          </a:p>
        </p:txBody>
      </p:sp>
    </p:spTree>
    <p:extLst>
      <p:ext uri="{BB962C8B-B14F-4D97-AF65-F5344CB8AC3E}">
        <p14:creationId xmlns:p14="http://schemas.microsoft.com/office/powerpoint/2010/main" val="4094273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28799" y="368300"/>
            <a:ext cx="9525000" cy="3117479"/>
          </a:xfrm>
        </p:spPr>
        <p:txBody>
          <a:bodyPr/>
          <a:lstStyle/>
          <a:p>
            <a:r>
              <a:rPr lang="en-CA" dirty="0"/>
              <a:t>HTML5 Overview</a:t>
            </a:r>
          </a:p>
        </p:txBody>
      </p:sp>
      <p:sp>
        <p:nvSpPr>
          <p:cNvPr id="2" name="Subtitle 1">
            <a:extLst>
              <a:ext uri="{FF2B5EF4-FFF2-40B4-BE49-F238E27FC236}">
                <a16:creationId xmlns:a16="http://schemas.microsoft.com/office/drawing/2014/main" id="{E4F0AA54-2990-4B4C-98EC-4A58CB3D0681}"/>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55120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HTML5 Overview</a:t>
            </a:r>
          </a:p>
        </p:txBody>
      </p:sp>
      <p:sp>
        <p:nvSpPr>
          <p:cNvPr id="3" name="Content Placeholder 2"/>
          <p:cNvSpPr>
            <a:spLocks noGrp="1"/>
          </p:cNvSpPr>
          <p:nvPr>
            <p:ph idx="1"/>
          </p:nvPr>
        </p:nvSpPr>
        <p:spPr/>
        <p:txBody>
          <a:bodyPr/>
          <a:lstStyle/>
          <a:p>
            <a:r>
              <a:rPr lang="en-CA" dirty="0"/>
              <a:t>Page structure</a:t>
            </a:r>
          </a:p>
          <a:p>
            <a:pPr lvl="1"/>
            <a:r>
              <a:rPr lang="en-CA" dirty="0"/>
              <a:t>Head and body</a:t>
            </a:r>
          </a:p>
          <a:p>
            <a:pPr lvl="1"/>
            <a:r>
              <a:rPr lang="en-CA" dirty="0"/>
              <a:t>Meta-data</a:t>
            </a:r>
          </a:p>
          <a:p>
            <a:pPr lvl="1"/>
            <a:r>
              <a:rPr lang="en-CA" dirty="0"/>
              <a:t>Scripts and styles (CSS, </a:t>
            </a:r>
            <a:r>
              <a:rPr lang="en-CA" dirty="0" err="1"/>
              <a:t>js</a:t>
            </a:r>
            <a:r>
              <a:rPr lang="en-CA" dirty="0"/>
              <a:t>)</a:t>
            </a:r>
          </a:p>
          <a:p>
            <a:endParaRPr lang="en-CA" dirty="0"/>
          </a:p>
          <a:p>
            <a:r>
              <a:rPr lang="en-CA" dirty="0"/>
              <a:t>Page tags</a:t>
            </a:r>
          </a:p>
          <a:p>
            <a:pPr lvl="1"/>
            <a:r>
              <a:rPr lang="en-CA" dirty="0"/>
              <a:t>Headers</a:t>
            </a:r>
          </a:p>
          <a:p>
            <a:pPr lvl="1"/>
            <a:r>
              <a:rPr lang="en-CA" dirty="0" err="1"/>
              <a:t>Div</a:t>
            </a:r>
            <a:endParaRPr lang="en-CA" dirty="0"/>
          </a:p>
          <a:p>
            <a:pPr lvl="1"/>
            <a:r>
              <a:rPr lang="en-CA" dirty="0"/>
              <a:t>Sections</a:t>
            </a:r>
          </a:p>
          <a:p>
            <a:pPr lvl="1"/>
            <a:r>
              <a:rPr lang="en-CA" dirty="0"/>
              <a:t>Articles </a:t>
            </a:r>
          </a:p>
        </p:txBody>
      </p:sp>
    </p:spTree>
    <p:extLst>
      <p:ext uri="{BB962C8B-B14F-4D97-AF65-F5344CB8AC3E}">
        <p14:creationId xmlns:p14="http://schemas.microsoft.com/office/powerpoint/2010/main" val="1740168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Semantics</a:t>
            </a:r>
          </a:p>
        </p:txBody>
      </p:sp>
      <p:sp>
        <p:nvSpPr>
          <p:cNvPr id="3" name="Content Placeholder 2"/>
          <p:cNvSpPr>
            <a:spLocks noGrp="1"/>
          </p:cNvSpPr>
          <p:nvPr>
            <p:ph sz="half" idx="1"/>
          </p:nvPr>
        </p:nvSpPr>
        <p:spPr>
          <a:xfrm>
            <a:off x="838200" y="1825625"/>
            <a:ext cx="2349500" cy="4351338"/>
          </a:xfrm>
        </p:spPr>
        <p:txBody>
          <a:bodyPr>
            <a:normAutofit/>
          </a:bodyPr>
          <a:lstStyle/>
          <a:p>
            <a:r>
              <a:rPr lang="en-CA" dirty="0"/>
              <a:t>&lt;article&gt;</a:t>
            </a:r>
          </a:p>
          <a:p>
            <a:r>
              <a:rPr lang="en-CA" dirty="0"/>
              <a:t>&lt;aside&gt;</a:t>
            </a:r>
          </a:p>
          <a:p>
            <a:r>
              <a:rPr lang="en-CA" dirty="0"/>
              <a:t>&lt;details&gt;</a:t>
            </a:r>
          </a:p>
          <a:p>
            <a:r>
              <a:rPr lang="en-CA" dirty="0"/>
              <a:t>&lt;figcaption&gt;</a:t>
            </a:r>
          </a:p>
          <a:p>
            <a:r>
              <a:rPr lang="en-CA" dirty="0"/>
              <a:t>&lt;figure&gt;</a:t>
            </a:r>
          </a:p>
          <a:p>
            <a:r>
              <a:rPr lang="en-CA" dirty="0"/>
              <a:t>&lt;footer&gt;</a:t>
            </a:r>
          </a:p>
          <a:p>
            <a:r>
              <a:rPr lang="en-CA" dirty="0"/>
              <a:t>&lt;header&gt;</a:t>
            </a:r>
          </a:p>
          <a:p>
            <a:endParaRPr lang="en-CA" dirty="0"/>
          </a:p>
        </p:txBody>
      </p:sp>
      <p:sp>
        <p:nvSpPr>
          <p:cNvPr id="5" name="Content Placeholder 4"/>
          <p:cNvSpPr>
            <a:spLocks noGrp="1"/>
          </p:cNvSpPr>
          <p:nvPr>
            <p:ph sz="half" idx="2"/>
          </p:nvPr>
        </p:nvSpPr>
        <p:spPr>
          <a:xfrm>
            <a:off x="4402662" y="1825625"/>
            <a:ext cx="3204633" cy="4351338"/>
          </a:xfrm>
        </p:spPr>
        <p:txBody>
          <a:bodyPr>
            <a:normAutofit/>
          </a:bodyPr>
          <a:lstStyle/>
          <a:p>
            <a:r>
              <a:rPr lang="en-CA" dirty="0"/>
              <a:t>&lt;main&gt;</a:t>
            </a:r>
          </a:p>
          <a:p>
            <a:r>
              <a:rPr lang="en-CA" dirty="0"/>
              <a:t>&lt;mark&gt;</a:t>
            </a:r>
          </a:p>
          <a:p>
            <a:r>
              <a:rPr lang="en-CA" dirty="0"/>
              <a:t>&lt;nav&gt;</a:t>
            </a:r>
          </a:p>
          <a:p>
            <a:r>
              <a:rPr lang="en-CA" dirty="0"/>
              <a:t>&lt;section&gt;</a:t>
            </a:r>
          </a:p>
          <a:p>
            <a:r>
              <a:rPr lang="en-CA" dirty="0"/>
              <a:t>&lt;summary&gt;</a:t>
            </a:r>
          </a:p>
          <a:p>
            <a:r>
              <a:rPr lang="en-CA" dirty="0"/>
              <a:t>&lt;time&gt;</a:t>
            </a:r>
          </a:p>
          <a:p>
            <a:endParaRPr lang="en-CA" dirty="0"/>
          </a:p>
        </p:txBody>
      </p:sp>
      <p:pic>
        <p:nvPicPr>
          <p:cNvPr id="4" name="Picture 3"/>
          <p:cNvPicPr>
            <a:picLocks noChangeAspect="1"/>
          </p:cNvPicPr>
          <p:nvPr/>
        </p:nvPicPr>
        <p:blipFill>
          <a:blip r:embed="rId2"/>
          <a:stretch>
            <a:fillRect/>
          </a:stretch>
        </p:blipFill>
        <p:spPr>
          <a:xfrm>
            <a:off x="7900434" y="2111374"/>
            <a:ext cx="3188254" cy="3756025"/>
          </a:xfrm>
          <a:prstGeom prst="rect">
            <a:avLst/>
          </a:prstGeom>
        </p:spPr>
      </p:pic>
    </p:spTree>
    <p:extLst>
      <p:ext uri="{BB962C8B-B14F-4D97-AF65-F5344CB8AC3E}">
        <p14:creationId xmlns:p14="http://schemas.microsoft.com/office/powerpoint/2010/main" val="4207768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semantic HTML5 elements?</a:t>
            </a:r>
          </a:p>
        </p:txBody>
      </p:sp>
      <p:sp>
        <p:nvSpPr>
          <p:cNvPr id="3" name="Content Placeholder 2"/>
          <p:cNvSpPr>
            <a:spLocks noGrp="1"/>
          </p:cNvSpPr>
          <p:nvPr>
            <p:ph idx="1"/>
          </p:nvPr>
        </p:nvSpPr>
        <p:spPr/>
        <p:txBody>
          <a:bodyPr>
            <a:normAutofit/>
          </a:bodyPr>
          <a:lstStyle/>
          <a:p>
            <a:r>
              <a:rPr lang="en-CA" dirty="0"/>
              <a:t>With HTML4, developers used their own favorite attribute names to style page elements: header, top, bottom, footer, menu, navigation, main, container, sidebar, etc., ...</a:t>
            </a:r>
          </a:p>
          <a:p>
            <a:endParaRPr lang="en-CA" dirty="0"/>
          </a:p>
          <a:p>
            <a:r>
              <a:rPr lang="en-CA" dirty="0"/>
              <a:t>This made it impossible for search engines to identify/understand/process the correct web page content.</a:t>
            </a:r>
          </a:p>
          <a:p>
            <a:endParaRPr lang="en-CA" dirty="0"/>
          </a:p>
          <a:p>
            <a:r>
              <a:rPr lang="en-CA" dirty="0"/>
              <a:t>With HTML5 elements like: &lt;header&gt; &lt;footer&gt; &lt;nav&gt; &lt;section&gt; &lt;article&gt;, this will become easier.</a:t>
            </a:r>
          </a:p>
          <a:p>
            <a:pPr marL="0" indent="0">
              <a:buNone/>
            </a:pPr>
            <a:endParaRPr lang="en-CA" dirty="0"/>
          </a:p>
        </p:txBody>
      </p:sp>
    </p:spTree>
    <p:extLst>
      <p:ext uri="{BB962C8B-B14F-4D97-AF65-F5344CB8AC3E}">
        <p14:creationId xmlns:p14="http://schemas.microsoft.com/office/powerpoint/2010/main" val="2004798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semantic HTML5 elements?</a:t>
            </a:r>
          </a:p>
        </p:txBody>
      </p:sp>
      <p:sp>
        <p:nvSpPr>
          <p:cNvPr id="3" name="Content Placeholder 2"/>
          <p:cNvSpPr>
            <a:spLocks noGrp="1"/>
          </p:cNvSpPr>
          <p:nvPr>
            <p:ph idx="1"/>
          </p:nvPr>
        </p:nvSpPr>
        <p:spPr/>
        <p:txBody>
          <a:bodyPr/>
          <a:lstStyle/>
          <a:p>
            <a:pPr marL="0" indent="0">
              <a:buNone/>
            </a:pPr>
            <a:r>
              <a:rPr lang="en-CA" dirty="0"/>
              <a:t>According to the W3C, a Semantic Web:</a:t>
            </a:r>
          </a:p>
          <a:p>
            <a:pPr marL="0" indent="0">
              <a:buNone/>
            </a:pPr>
            <a:endParaRPr lang="en-CA" dirty="0"/>
          </a:p>
          <a:p>
            <a:pPr marL="0" indent="0">
              <a:buNone/>
            </a:pPr>
            <a:r>
              <a:rPr lang="en-CA" dirty="0"/>
              <a:t>	"Allows data to be shared and reused across applications, </a:t>
            </a:r>
          </a:p>
          <a:p>
            <a:pPr marL="0" indent="0">
              <a:buNone/>
            </a:pPr>
            <a:r>
              <a:rPr lang="en-CA" dirty="0"/>
              <a:t>	  enterprises, and communities."</a:t>
            </a:r>
          </a:p>
          <a:p>
            <a:endParaRPr lang="en-CA" dirty="0"/>
          </a:p>
        </p:txBody>
      </p:sp>
    </p:spTree>
    <p:extLst>
      <p:ext uri="{BB962C8B-B14F-4D97-AF65-F5344CB8AC3E}">
        <p14:creationId xmlns:p14="http://schemas.microsoft.com/office/powerpoint/2010/main" val="3572207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Semantic Tags</a:t>
            </a:r>
          </a:p>
        </p:txBody>
      </p:sp>
      <p:graphicFrame>
        <p:nvGraphicFramePr>
          <p:cNvPr id="4" name="Table 3"/>
          <p:cNvGraphicFramePr>
            <a:graphicFrameLocks noGrp="1"/>
          </p:cNvGraphicFramePr>
          <p:nvPr>
            <p:extLst/>
          </p:nvPr>
        </p:nvGraphicFramePr>
        <p:xfrm>
          <a:off x="846667" y="1825624"/>
          <a:ext cx="10507132" cy="4740773"/>
        </p:xfrm>
        <a:graphic>
          <a:graphicData uri="http://schemas.openxmlformats.org/drawingml/2006/table">
            <a:tbl>
              <a:tblPr/>
              <a:tblGrid>
                <a:gridCol w="2092929">
                  <a:extLst>
                    <a:ext uri="{9D8B030D-6E8A-4147-A177-3AD203B41FA5}">
                      <a16:colId xmlns:a16="http://schemas.microsoft.com/office/drawing/2014/main" val="3196993410"/>
                    </a:ext>
                  </a:extLst>
                </a:gridCol>
                <a:gridCol w="8414203">
                  <a:extLst>
                    <a:ext uri="{9D8B030D-6E8A-4147-A177-3AD203B41FA5}">
                      <a16:colId xmlns:a16="http://schemas.microsoft.com/office/drawing/2014/main" val="4234106497"/>
                    </a:ext>
                  </a:extLst>
                </a:gridCol>
              </a:tblGrid>
              <a:tr h="176623">
                <a:tc>
                  <a:txBody>
                    <a:bodyPr/>
                    <a:lstStyle/>
                    <a:p>
                      <a:pPr algn="l" fontAlgn="t"/>
                      <a:r>
                        <a:rPr lang="en-CA" sz="1800" b="1">
                          <a:effectLst/>
                        </a:rPr>
                        <a:t>Tag</a:t>
                      </a:r>
                    </a:p>
                  </a:txBody>
                  <a:tcPr marL="16057" marR="16057" marT="16057" marB="16057">
                    <a:lnL>
                      <a:noFill/>
                    </a:lnL>
                    <a:lnR>
                      <a:noFill/>
                    </a:lnR>
                    <a:lnT>
                      <a:noFill/>
                    </a:lnT>
                    <a:lnB>
                      <a:noFill/>
                    </a:lnB>
                    <a:solidFill>
                      <a:srgbClr val="FFFFFF"/>
                    </a:solidFill>
                  </a:tcPr>
                </a:tc>
                <a:tc>
                  <a:txBody>
                    <a:bodyPr/>
                    <a:lstStyle/>
                    <a:p>
                      <a:pPr algn="l" fontAlgn="t"/>
                      <a:r>
                        <a:rPr lang="en-CA" sz="1800" b="1" dirty="0">
                          <a:effectLst/>
                        </a:rPr>
                        <a:t>Description</a:t>
                      </a:r>
                    </a:p>
                  </a:txBody>
                  <a:tcPr marL="16057" marR="16057" marT="16057" marB="16057">
                    <a:lnL>
                      <a:noFill/>
                    </a:lnL>
                    <a:lnR>
                      <a:noFill/>
                    </a:lnR>
                    <a:lnT>
                      <a:noFill/>
                    </a:lnT>
                    <a:lnB>
                      <a:noFill/>
                    </a:lnB>
                    <a:solidFill>
                      <a:srgbClr val="FFFFFF"/>
                    </a:solidFill>
                  </a:tcPr>
                </a:tc>
                <a:extLst>
                  <a:ext uri="{0D108BD9-81ED-4DB2-BD59-A6C34878D82A}">
                    <a16:rowId xmlns:a16="http://schemas.microsoft.com/office/drawing/2014/main" val="740264368"/>
                  </a:ext>
                </a:extLst>
              </a:tr>
              <a:tr h="321132">
                <a:tc>
                  <a:txBody>
                    <a:bodyPr/>
                    <a:lstStyle/>
                    <a:p>
                      <a:pPr algn="l" fontAlgn="t"/>
                      <a:r>
                        <a:rPr lang="en-CA" sz="1800" dirty="0">
                          <a:effectLst/>
                        </a:rPr>
                        <a:t>&lt;article&gt;</a:t>
                      </a:r>
                    </a:p>
                  </a:txBody>
                  <a:tcPr marL="16057" marR="16057" marT="16057" marB="16057">
                    <a:lnL>
                      <a:noFill/>
                    </a:lnL>
                    <a:lnR>
                      <a:noFill/>
                    </a:lnR>
                    <a:lnT>
                      <a:noFill/>
                    </a:lnT>
                    <a:lnB>
                      <a:noFill/>
                    </a:lnB>
                    <a:solidFill>
                      <a:srgbClr val="F1F1F1"/>
                    </a:solidFill>
                  </a:tcPr>
                </a:tc>
                <a:tc>
                  <a:txBody>
                    <a:bodyPr/>
                    <a:lstStyle/>
                    <a:p>
                      <a:pPr algn="l" fontAlgn="t"/>
                      <a:r>
                        <a:rPr lang="en-CA" sz="1800" dirty="0">
                          <a:effectLst/>
                        </a:rPr>
                        <a:t>Defines an article</a:t>
                      </a:r>
                    </a:p>
                  </a:txBody>
                  <a:tcPr marL="16057" marR="16057" marT="16057" marB="16057">
                    <a:lnL>
                      <a:noFill/>
                    </a:lnL>
                    <a:lnR>
                      <a:noFill/>
                    </a:lnR>
                    <a:lnT>
                      <a:noFill/>
                    </a:lnT>
                    <a:lnB>
                      <a:noFill/>
                    </a:lnB>
                    <a:solidFill>
                      <a:srgbClr val="F1F1F1"/>
                    </a:solidFill>
                  </a:tcPr>
                </a:tc>
                <a:extLst>
                  <a:ext uri="{0D108BD9-81ED-4DB2-BD59-A6C34878D82A}">
                    <a16:rowId xmlns:a16="http://schemas.microsoft.com/office/drawing/2014/main" val="133547018"/>
                  </a:ext>
                </a:extLst>
              </a:tr>
              <a:tr h="321132">
                <a:tc>
                  <a:txBody>
                    <a:bodyPr/>
                    <a:lstStyle/>
                    <a:p>
                      <a:pPr algn="l" fontAlgn="t"/>
                      <a:r>
                        <a:rPr lang="en-CA" sz="1800" dirty="0">
                          <a:effectLst/>
                        </a:rPr>
                        <a:t>&lt;aside&gt;</a:t>
                      </a:r>
                    </a:p>
                  </a:txBody>
                  <a:tcPr marL="16057" marR="16057" marT="16057" marB="16057">
                    <a:lnL>
                      <a:noFill/>
                    </a:lnL>
                    <a:lnR>
                      <a:noFill/>
                    </a:lnR>
                    <a:lnT>
                      <a:noFill/>
                    </a:lnT>
                    <a:lnB>
                      <a:noFill/>
                    </a:lnB>
                    <a:solidFill>
                      <a:srgbClr val="FFFFFF"/>
                    </a:solidFill>
                  </a:tcPr>
                </a:tc>
                <a:tc>
                  <a:txBody>
                    <a:bodyPr/>
                    <a:lstStyle/>
                    <a:p>
                      <a:pPr algn="l" fontAlgn="t"/>
                      <a:r>
                        <a:rPr lang="en-CA" sz="1800">
                          <a:effectLst/>
                        </a:rPr>
                        <a:t>Defines content aside from the page content</a:t>
                      </a:r>
                    </a:p>
                  </a:txBody>
                  <a:tcPr marL="16057" marR="16057" marT="16057" marB="16057">
                    <a:lnL>
                      <a:noFill/>
                    </a:lnL>
                    <a:lnR>
                      <a:noFill/>
                    </a:lnR>
                    <a:lnT>
                      <a:noFill/>
                    </a:lnT>
                    <a:lnB>
                      <a:noFill/>
                    </a:lnB>
                    <a:solidFill>
                      <a:srgbClr val="FFFFFF"/>
                    </a:solidFill>
                  </a:tcPr>
                </a:tc>
                <a:extLst>
                  <a:ext uri="{0D108BD9-81ED-4DB2-BD59-A6C34878D82A}">
                    <a16:rowId xmlns:a16="http://schemas.microsoft.com/office/drawing/2014/main" val="636553445"/>
                  </a:ext>
                </a:extLst>
              </a:tr>
              <a:tr h="321132">
                <a:tc>
                  <a:txBody>
                    <a:bodyPr/>
                    <a:lstStyle/>
                    <a:p>
                      <a:pPr algn="l" fontAlgn="t"/>
                      <a:r>
                        <a:rPr lang="en-CA" sz="1800" dirty="0">
                          <a:effectLst/>
                        </a:rPr>
                        <a:t>&lt;details&gt;</a:t>
                      </a:r>
                    </a:p>
                  </a:txBody>
                  <a:tcPr marL="16057" marR="16057" marT="16057" marB="16057">
                    <a:lnL>
                      <a:noFill/>
                    </a:lnL>
                    <a:lnR>
                      <a:noFill/>
                    </a:lnR>
                    <a:lnT>
                      <a:noFill/>
                    </a:lnT>
                    <a:lnB>
                      <a:noFill/>
                    </a:lnB>
                    <a:solidFill>
                      <a:srgbClr val="F1F1F1"/>
                    </a:solidFill>
                  </a:tcPr>
                </a:tc>
                <a:tc>
                  <a:txBody>
                    <a:bodyPr/>
                    <a:lstStyle/>
                    <a:p>
                      <a:pPr algn="l" fontAlgn="t"/>
                      <a:r>
                        <a:rPr lang="en-CA" sz="1800">
                          <a:effectLst/>
                        </a:rPr>
                        <a:t>Defines additional details that the user can view or hide</a:t>
                      </a:r>
                    </a:p>
                  </a:txBody>
                  <a:tcPr marL="16057" marR="16057" marT="16057" marB="16057">
                    <a:lnL>
                      <a:noFill/>
                    </a:lnL>
                    <a:lnR>
                      <a:noFill/>
                    </a:lnR>
                    <a:lnT>
                      <a:noFill/>
                    </a:lnT>
                    <a:lnB>
                      <a:noFill/>
                    </a:lnB>
                    <a:solidFill>
                      <a:srgbClr val="F1F1F1"/>
                    </a:solidFill>
                  </a:tcPr>
                </a:tc>
                <a:extLst>
                  <a:ext uri="{0D108BD9-81ED-4DB2-BD59-A6C34878D82A}">
                    <a16:rowId xmlns:a16="http://schemas.microsoft.com/office/drawing/2014/main" val="3973752723"/>
                  </a:ext>
                </a:extLst>
              </a:tr>
              <a:tr h="321132">
                <a:tc>
                  <a:txBody>
                    <a:bodyPr/>
                    <a:lstStyle/>
                    <a:p>
                      <a:pPr algn="l" fontAlgn="t"/>
                      <a:r>
                        <a:rPr lang="en-CA" sz="1800" dirty="0">
                          <a:effectLst/>
                        </a:rPr>
                        <a:t>&lt;figcaption&gt;</a:t>
                      </a:r>
                    </a:p>
                  </a:txBody>
                  <a:tcPr marL="16057" marR="16057" marT="16057" marB="16057">
                    <a:lnL>
                      <a:noFill/>
                    </a:lnL>
                    <a:lnR>
                      <a:noFill/>
                    </a:lnR>
                    <a:lnT>
                      <a:noFill/>
                    </a:lnT>
                    <a:lnB>
                      <a:noFill/>
                    </a:lnB>
                    <a:solidFill>
                      <a:srgbClr val="FFFFFF"/>
                    </a:solidFill>
                  </a:tcPr>
                </a:tc>
                <a:tc>
                  <a:txBody>
                    <a:bodyPr/>
                    <a:lstStyle/>
                    <a:p>
                      <a:pPr algn="l" fontAlgn="t"/>
                      <a:r>
                        <a:rPr lang="en-CA" sz="1800">
                          <a:effectLst/>
                        </a:rPr>
                        <a:t>Defines a caption for a &lt;figure&gt; element</a:t>
                      </a:r>
                    </a:p>
                  </a:txBody>
                  <a:tcPr marL="16057" marR="16057" marT="16057" marB="16057">
                    <a:lnL>
                      <a:noFill/>
                    </a:lnL>
                    <a:lnR>
                      <a:noFill/>
                    </a:lnR>
                    <a:lnT>
                      <a:noFill/>
                    </a:lnT>
                    <a:lnB>
                      <a:noFill/>
                    </a:lnB>
                    <a:solidFill>
                      <a:srgbClr val="FFFFFF"/>
                    </a:solidFill>
                  </a:tcPr>
                </a:tc>
                <a:extLst>
                  <a:ext uri="{0D108BD9-81ED-4DB2-BD59-A6C34878D82A}">
                    <a16:rowId xmlns:a16="http://schemas.microsoft.com/office/drawing/2014/main" val="1036019331"/>
                  </a:ext>
                </a:extLst>
              </a:tr>
              <a:tr h="610151">
                <a:tc>
                  <a:txBody>
                    <a:bodyPr/>
                    <a:lstStyle/>
                    <a:p>
                      <a:pPr algn="l" fontAlgn="t"/>
                      <a:r>
                        <a:rPr lang="en-CA" sz="1800" dirty="0">
                          <a:effectLst/>
                        </a:rPr>
                        <a:t>&lt;figure&gt;</a:t>
                      </a:r>
                    </a:p>
                  </a:txBody>
                  <a:tcPr marL="16057" marR="16057" marT="16057" marB="16057">
                    <a:lnL>
                      <a:noFill/>
                    </a:lnL>
                    <a:lnR>
                      <a:noFill/>
                    </a:lnR>
                    <a:lnT>
                      <a:noFill/>
                    </a:lnT>
                    <a:lnB>
                      <a:noFill/>
                    </a:lnB>
                    <a:solidFill>
                      <a:srgbClr val="F1F1F1"/>
                    </a:solidFill>
                  </a:tcPr>
                </a:tc>
                <a:tc>
                  <a:txBody>
                    <a:bodyPr/>
                    <a:lstStyle/>
                    <a:p>
                      <a:pPr algn="l" fontAlgn="t"/>
                      <a:r>
                        <a:rPr lang="en-CA" sz="1800" dirty="0">
                          <a:effectLst/>
                        </a:rPr>
                        <a:t>Specifies self-contained content, like illustrations, diagrams, photos, code listings, etc.</a:t>
                      </a:r>
                    </a:p>
                  </a:txBody>
                  <a:tcPr marL="16057" marR="16057" marT="16057" marB="16057">
                    <a:lnL>
                      <a:noFill/>
                    </a:lnL>
                    <a:lnR>
                      <a:noFill/>
                    </a:lnR>
                    <a:lnT>
                      <a:noFill/>
                    </a:lnT>
                    <a:lnB>
                      <a:noFill/>
                    </a:lnB>
                    <a:solidFill>
                      <a:srgbClr val="F1F1F1"/>
                    </a:solidFill>
                  </a:tcPr>
                </a:tc>
                <a:extLst>
                  <a:ext uri="{0D108BD9-81ED-4DB2-BD59-A6C34878D82A}">
                    <a16:rowId xmlns:a16="http://schemas.microsoft.com/office/drawing/2014/main" val="3174654964"/>
                  </a:ext>
                </a:extLst>
              </a:tr>
              <a:tr h="321132">
                <a:tc>
                  <a:txBody>
                    <a:bodyPr/>
                    <a:lstStyle/>
                    <a:p>
                      <a:pPr algn="l" fontAlgn="t"/>
                      <a:r>
                        <a:rPr lang="en-CA" sz="1800" dirty="0">
                          <a:effectLst/>
                        </a:rPr>
                        <a:t>&lt;footer&gt;</a:t>
                      </a:r>
                    </a:p>
                  </a:txBody>
                  <a:tcPr marL="16057" marR="16057" marT="16057" marB="16057">
                    <a:lnL>
                      <a:noFill/>
                    </a:lnL>
                    <a:lnR>
                      <a:noFill/>
                    </a:lnR>
                    <a:lnT>
                      <a:noFill/>
                    </a:lnT>
                    <a:lnB>
                      <a:noFill/>
                    </a:lnB>
                    <a:solidFill>
                      <a:srgbClr val="FFFFFF"/>
                    </a:solidFill>
                  </a:tcPr>
                </a:tc>
                <a:tc>
                  <a:txBody>
                    <a:bodyPr/>
                    <a:lstStyle/>
                    <a:p>
                      <a:pPr algn="l" fontAlgn="t"/>
                      <a:r>
                        <a:rPr lang="en-CA" sz="1800" dirty="0">
                          <a:effectLst/>
                        </a:rPr>
                        <a:t>Defines a footer for a document or section</a:t>
                      </a:r>
                    </a:p>
                  </a:txBody>
                  <a:tcPr marL="16057" marR="16057" marT="16057" marB="16057">
                    <a:lnL>
                      <a:noFill/>
                    </a:lnL>
                    <a:lnR>
                      <a:noFill/>
                    </a:lnR>
                    <a:lnT>
                      <a:noFill/>
                    </a:lnT>
                    <a:lnB>
                      <a:noFill/>
                    </a:lnB>
                    <a:solidFill>
                      <a:srgbClr val="FFFFFF"/>
                    </a:solidFill>
                  </a:tcPr>
                </a:tc>
                <a:extLst>
                  <a:ext uri="{0D108BD9-81ED-4DB2-BD59-A6C34878D82A}">
                    <a16:rowId xmlns:a16="http://schemas.microsoft.com/office/drawing/2014/main" val="3139698364"/>
                  </a:ext>
                </a:extLst>
              </a:tr>
              <a:tr h="321132">
                <a:tc>
                  <a:txBody>
                    <a:bodyPr/>
                    <a:lstStyle/>
                    <a:p>
                      <a:pPr algn="l" fontAlgn="t"/>
                      <a:r>
                        <a:rPr lang="en-CA" sz="1800" dirty="0">
                          <a:effectLst/>
                        </a:rPr>
                        <a:t>&lt;header&gt;</a:t>
                      </a:r>
                    </a:p>
                  </a:txBody>
                  <a:tcPr marL="16057" marR="16057" marT="16057" marB="16057">
                    <a:lnL>
                      <a:noFill/>
                    </a:lnL>
                    <a:lnR>
                      <a:noFill/>
                    </a:lnR>
                    <a:lnT>
                      <a:noFill/>
                    </a:lnT>
                    <a:lnB>
                      <a:noFill/>
                    </a:lnB>
                    <a:solidFill>
                      <a:srgbClr val="F1F1F1"/>
                    </a:solidFill>
                  </a:tcPr>
                </a:tc>
                <a:tc>
                  <a:txBody>
                    <a:bodyPr/>
                    <a:lstStyle/>
                    <a:p>
                      <a:pPr algn="l" fontAlgn="t"/>
                      <a:r>
                        <a:rPr lang="en-CA" sz="1800">
                          <a:effectLst/>
                        </a:rPr>
                        <a:t>Specifies a header for a document or section</a:t>
                      </a:r>
                    </a:p>
                  </a:txBody>
                  <a:tcPr marL="16057" marR="16057" marT="16057" marB="16057">
                    <a:lnL>
                      <a:noFill/>
                    </a:lnL>
                    <a:lnR>
                      <a:noFill/>
                    </a:lnR>
                    <a:lnT>
                      <a:noFill/>
                    </a:lnT>
                    <a:lnB>
                      <a:noFill/>
                    </a:lnB>
                    <a:solidFill>
                      <a:srgbClr val="F1F1F1"/>
                    </a:solidFill>
                  </a:tcPr>
                </a:tc>
                <a:extLst>
                  <a:ext uri="{0D108BD9-81ED-4DB2-BD59-A6C34878D82A}">
                    <a16:rowId xmlns:a16="http://schemas.microsoft.com/office/drawing/2014/main" val="3064376144"/>
                  </a:ext>
                </a:extLst>
              </a:tr>
              <a:tr h="321132">
                <a:tc>
                  <a:txBody>
                    <a:bodyPr/>
                    <a:lstStyle/>
                    <a:p>
                      <a:pPr algn="l" fontAlgn="t"/>
                      <a:r>
                        <a:rPr lang="en-CA" sz="1800" dirty="0">
                          <a:effectLst/>
                        </a:rPr>
                        <a:t>&lt;main&gt;</a:t>
                      </a:r>
                    </a:p>
                  </a:txBody>
                  <a:tcPr marL="16057" marR="16057" marT="16057" marB="16057">
                    <a:lnL>
                      <a:noFill/>
                    </a:lnL>
                    <a:lnR>
                      <a:noFill/>
                    </a:lnR>
                    <a:lnT>
                      <a:noFill/>
                    </a:lnT>
                    <a:lnB>
                      <a:noFill/>
                    </a:lnB>
                    <a:solidFill>
                      <a:srgbClr val="FFFFFF"/>
                    </a:solidFill>
                  </a:tcPr>
                </a:tc>
                <a:tc>
                  <a:txBody>
                    <a:bodyPr/>
                    <a:lstStyle/>
                    <a:p>
                      <a:pPr algn="l" fontAlgn="t"/>
                      <a:r>
                        <a:rPr lang="en-CA" sz="1800">
                          <a:effectLst/>
                        </a:rPr>
                        <a:t>Specifies the main content of a document</a:t>
                      </a:r>
                    </a:p>
                  </a:txBody>
                  <a:tcPr marL="16057" marR="16057" marT="16057" marB="16057">
                    <a:lnL>
                      <a:noFill/>
                    </a:lnL>
                    <a:lnR>
                      <a:noFill/>
                    </a:lnR>
                    <a:lnT>
                      <a:noFill/>
                    </a:lnT>
                    <a:lnB>
                      <a:noFill/>
                    </a:lnB>
                    <a:solidFill>
                      <a:srgbClr val="FFFFFF"/>
                    </a:solidFill>
                  </a:tcPr>
                </a:tc>
                <a:extLst>
                  <a:ext uri="{0D108BD9-81ED-4DB2-BD59-A6C34878D82A}">
                    <a16:rowId xmlns:a16="http://schemas.microsoft.com/office/drawing/2014/main" val="3014308886"/>
                  </a:ext>
                </a:extLst>
              </a:tr>
              <a:tr h="321132">
                <a:tc>
                  <a:txBody>
                    <a:bodyPr/>
                    <a:lstStyle/>
                    <a:p>
                      <a:pPr algn="l" fontAlgn="t"/>
                      <a:r>
                        <a:rPr lang="en-CA" sz="1800" dirty="0">
                          <a:effectLst/>
                        </a:rPr>
                        <a:t>&lt;mark&gt;</a:t>
                      </a:r>
                    </a:p>
                  </a:txBody>
                  <a:tcPr marL="16057" marR="16057" marT="16057" marB="16057">
                    <a:lnL>
                      <a:noFill/>
                    </a:lnL>
                    <a:lnR>
                      <a:noFill/>
                    </a:lnR>
                    <a:lnT>
                      <a:noFill/>
                    </a:lnT>
                    <a:lnB>
                      <a:noFill/>
                    </a:lnB>
                    <a:solidFill>
                      <a:srgbClr val="F1F1F1"/>
                    </a:solidFill>
                  </a:tcPr>
                </a:tc>
                <a:tc>
                  <a:txBody>
                    <a:bodyPr/>
                    <a:lstStyle/>
                    <a:p>
                      <a:pPr algn="l" fontAlgn="t"/>
                      <a:r>
                        <a:rPr lang="en-CA" sz="1800">
                          <a:effectLst/>
                        </a:rPr>
                        <a:t>Defines marked/highlighted text</a:t>
                      </a:r>
                    </a:p>
                  </a:txBody>
                  <a:tcPr marL="16057" marR="16057" marT="16057" marB="16057">
                    <a:lnL>
                      <a:noFill/>
                    </a:lnL>
                    <a:lnR>
                      <a:noFill/>
                    </a:lnR>
                    <a:lnT>
                      <a:noFill/>
                    </a:lnT>
                    <a:lnB>
                      <a:noFill/>
                    </a:lnB>
                    <a:solidFill>
                      <a:srgbClr val="F1F1F1"/>
                    </a:solidFill>
                  </a:tcPr>
                </a:tc>
                <a:extLst>
                  <a:ext uri="{0D108BD9-81ED-4DB2-BD59-A6C34878D82A}">
                    <a16:rowId xmlns:a16="http://schemas.microsoft.com/office/drawing/2014/main" val="2359539740"/>
                  </a:ext>
                </a:extLst>
              </a:tr>
              <a:tr h="176623">
                <a:tc>
                  <a:txBody>
                    <a:bodyPr/>
                    <a:lstStyle/>
                    <a:p>
                      <a:pPr algn="l" fontAlgn="t"/>
                      <a:r>
                        <a:rPr lang="en-CA" sz="1800" dirty="0">
                          <a:effectLst/>
                        </a:rPr>
                        <a:t>&lt;nav&gt;</a:t>
                      </a:r>
                    </a:p>
                  </a:txBody>
                  <a:tcPr marL="16057" marR="16057" marT="16057" marB="16057">
                    <a:lnL>
                      <a:noFill/>
                    </a:lnL>
                    <a:lnR>
                      <a:noFill/>
                    </a:lnR>
                    <a:lnT>
                      <a:noFill/>
                    </a:lnT>
                    <a:lnB>
                      <a:noFill/>
                    </a:lnB>
                    <a:solidFill>
                      <a:srgbClr val="FFFFFF"/>
                    </a:solidFill>
                  </a:tcPr>
                </a:tc>
                <a:tc>
                  <a:txBody>
                    <a:bodyPr/>
                    <a:lstStyle/>
                    <a:p>
                      <a:pPr algn="l" fontAlgn="t"/>
                      <a:r>
                        <a:rPr lang="en-CA" sz="1800">
                          <a:effectLst/>
                        </a:rPr>
                        <a:t>Defines navigation links</a:t>
                      </a:r>
                    </a:p>
                  </a:txBody>
                  <a:tcPr marL="16057" marR="16057" marT="16057" marB="16057">
                    <a:lnL>
                      <a:noFill/>
                    </a:lnL>
                    <a:lnR>
                      <a:noFill/>
                    </a:lnR>
                    <a:lnT>
                      <a:noFill/>
                    </a:lnT>
                    <a:lnB>
                      <a:noFill/>
                    </a:lnB>
                    <a:solidFill>
                      <a:srgbClr val="FFFFFF"/>
                    </a:solidFill>
                  </a:tcPr>
                </a:tc>
                <a:extLst>
                  <a:ext uri="{0D108BD9-81ED-4DB2-BD59-A6C34878D82A}">
                    <a16:rowId xmlns:a16="http://schemas.microsoft.com/office/drawing/2014/main" val="885039131"/>
                  </a:ext>
                </a:extLst>
              </a:tr>
              <a:tr h="321132">
                <a:tc>
                  <a:txBody>
                    <a:bodyPr/>
                    <a:lstStyle/>
                    <a:p>
                      <a:pPr algn="l" fontAlgn="t"/>
                      <a:r>
                        <a:rPr lang="en-CA" sz="1800" dirty="0">
                          <a:effectLst/>
                        </a:rPr>
                        <a:t>&lt;section&gt;</a:t>
                      </a:r>
                    </a:p>
                  </a:txBody>
                  <a:tcPr marL="16057" marR="16057" marT="16057" marB="16057">
                    <a:lnL>
                      <a:noFill/>
                    </a:lnL>
                    <a:lnR>
                      <a:noFill/>
                    </a:lnR>
                    <a:lnT>
                      <a:noFill/>
                    </a:lnT>
                    <a:lnB>
                      <a:noFill/>
                    </a:lnB>
                    <a:solidFill>
                      <a:srgbClr val="F1F1F1"/>
                    </a:solidFill>
                  </a:tcPr>
                </a:tc>
                <a:tc>
                  <a:txBody>
                    <a:bodyPr/>
                    <a:lstStyle/>
                    <a:p>
                      <a:pPr algn="l" fontAlgn="t"/>
                      <a:r>
                        <a:rPr lang="en-CA" sz="1800">
                          <a:effectLst/>
                        </a:rPr>
                        <a:t>Defines a section in a document</a:t>
                      </a:r>
                    </a:p>
                  </a:txBody>
                  <a:tcPr marL="16057" marR="16057" marT="16057" marB="16057">
                    <a:lnL>
                      <a:noFill/>
                    </a:lnL>
                    <a:lnR>
                      <a:noFill/>
                    </a:lnR>
                    <a:lnT>
                      <a:noFill/>
                    </a:lnT>
                    <a:lnB>
                      <a:noFill/>
                    </a:lnB>
                    <a:solidFill>
                      <a:srgbClr val="F1F1F1"/>
                    </a:solidFill>
                  </a:tcPr>
                </a:tc>
                <a:extLst>
                  <a:ext uri="{0D108BD9-81ED-4DB2-BD59-A6C34878D82A}">
                    <a16:rowId xmlns:a16="http://schemas.microsoft.com/office/drawing/2014/main" val="3636165792"/>
                  </a:ext>
                </a:extLst>
              </a:tr>
              <a:tr h="321132">
                <a:tc>
                  <a:txBody>
                    <a:bodyPr/>
                    <a:lstStyle/>
                    <a:p>
                      <a:pPr algn="l" fontAlgn="t"/>
                      <a:r>
                        <a:rPr lang="en-CA" sz="1800" dirty="0">
                          <a:effectLst/>
                        </a:rPr>
                        <a:t>&lt;summary&gt;</a:t>
                      </a:r>
                    </a:p>
                  </a:txBody>
                  <a:tcPr marL="16057" marR="16057" marT="16057" marB="16057">
                    <a:lnL>
                      <a:noFill/>
                    </a:lnL>
                    <a:lnR>
                      <a:noFill/>
                    </a:lnR>
                    <a:lnT>
                      <a:noFill/>
                    </a:lnT>
                    <a:lnB>
                      <a:noFill/>
                    </a:lnB>
                    <a:solidFill>
                      <a:srgbClr val="FFFFFF"/>
                    </a:solidFill>
                  </a:tcPr>
                </a:tc>
                <a:tc>
                  <a:txBody>
                    <a:bodyPr/>
                    <a:lstStyle/>
                    <a:p>
                      <a:pPr algn="l" fontAlgn="t"/>
                      <a:r>
                        <a:rPr lang="en-CA" sz="1800">
                          <a:effectLst/>
                        </a:rPr>
                        <a:t>Defines a visible heading for a &lt;details&gt; element</a:t>
                      </a:r>
                    </a:p>
                  </a:txBody>
                  <a:tcPr marL="16057" marR="16057" marT="16057" marB="16057">
                    <a:lnL>
                      <a:noFill/>
                    </a:lnL>
                    <a:lnR>
                      <a:noFill/>
                    </a:lnR>
                    <a:lnT>
                      <a:noFill/>
                    </a:lnT>
                    <a:lnB>
                      <a:noFill/>
                    </a:lnB>
                    <a:solidFill>
                      <a:srgbClr val="FFFFFF"/>
                    </a:solidFill>
                  </a:tcPr>
                </a:tc>
                <a:extLst>
                  <a:ext uri="{0D108BD9-81ED-4DB2-BD59-A6C34878D82A}">
                    <a16:rowId xmlns:a16="http://schemas.microsoft.com/office/drawing/2014/main" val="712498747"/>
                  </a:ext>
                </a:extLst>
              </a:tr>
              <a:tr h="176623">
                <a:tc>
                  <a:txBody>
                    <a:bodyPr/>
                    <a:lstStyle/>
                    <a:p>
                      <a:pPr algn="l" fontAlgn="t"/>
                      <a:r>
                        <a:rPr lang="en-CA" sz="1800" dirty="0">
                          <a:effectLst/>
                        </a:rPr>
                        <a:t>&lt;time&gt;</a:t>
                      </a:r>
                    </a:p>
                  </a:txBody>
                  <a:tcPr marL="16057" marR="16057" marT="16057" marB="16057">
                    <a:lnL>
                      <a:noFill/>
                    </a:lnL>
                    <a:lnR>
                      <a:noFill/>
                    </a:lnR>
                    <a:lnT>
                      <a:noFill/>
                    </a:lnT>
                    <a:lnB>
                      <a:noFill/>
                    </a:lnB>
                    <a:solidFill>
                      <a:srgbClr val="F1F1F1"/>
                    </a:solidFill>
                  </a:tcPr>
                </a:tc>
                <a:tc>
                  <a:txBody>
                    <a:bodyPr/>
                    <a:lstStyle/>
                    <a:p>
                      <a:pPr algn="l" fontAlgn="t"/>
                      <a:r>
                        <a:rPr lang="en-CA" sz="1800" dirty="0">
                          <a:effectLst/>
                        </a:rPr>
                        <a:t>Defines a date/time</a:t>
                      </a:r>
                    </a:p>
                  </a:txBody>
                  <a:tcPr marL="16057" marR="16057" marT="16057" marB="16057">
                    <a:lnL>
                      <a:noFill/>
                    </a:lnL>
                    <a:lnR>
                      <a:noFill/>
                    </a:lnR>
                    <a:lnT>
                      <a:noFill/>
                    </a:lnT>
                    <a:lnB>
                      <a:noFill/>
                    </a:lnB>
                    <a:solidFill>
                      <a:srgbClr val="F1F1F1"/>
                    </a:solidFill>
                  </a:tcPr>
                </a:tc>
                <a:extLst>
                  <a:ext uri="{0D108BD9-81ED-4DB2-BD59-A6C34878D82A}">
                    <a16:rowId xmlns:a16="http://schemas.microsoft.com/office/drawing/2014/main" val="3973080165"/>
                  </a:ext>
                </a:extLst>
              </a:tr>
            </a:tbl>
          </a:graphicData>
        </a:graphic>
      </p:graphicFrame>
    </p:spTree>
    <p:extLst>
      <p:ext uri="{BB962C8B-B14F-4D97-AF65-F5344CB8AC3E}">
        <p14:creationId xmlns:p14="http://schemas.microsoft.com/office/powerpoint/2010/main" val="4053991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About the course</a:t>
            </a:r>
          </a:p>
        </p:txBody>
      </p:sp>
      <p:sp>
        <p:nvSpPr>
          <p:cNvPr id="3" name="Content Placeholder 2"/>
          <p:cNvSpPr>
            <a:spLocks noGrp="1"/>
          </p:cNvSpPr>
          <p:nvPr>
            <p:ph idx="1"/>
          </p:nvPr>
        </p:nvSpPr>
        <p:spPr/>
        <p:txBody>
          <a:bodyPr>
            <a:normAutofit fontScale="92500"/>
          </a:bodyPr>
          <a:lstStyle/>
          <a:p>
            <a:pPr marL="514350" lvl="0" indent="-514350">
              <a:buFont typeface="+mj-lt"/>
              <a:buAutoNum type="arabicPeriod"/>
            </a:pPr>
            <a:r>
              <a:rPr lang="en-CA" u="none" strike="noStrike" dirty="0">
                <a:effectLst/>
              </a:rPr>
              <a:t>Explain the architecture of a web application and constraints introduced by mobile clients.</a:t>
            </a:r>
          </a:p>
          <a:p>
            <a:pPr marL="514350" lvl="0" indent="-514350">
              <a:buFont typeface="+mj-lt"/>
              <a:buAutoNum type="arabicPeriod"/>
            </a:pPr>
            <a:r>
              <a:rPr lang="en-CA" u="none" strike="noStrike" dirty="0">
                <a:effectLst/>
              </a:rPr>
              <a:t>Demonstrate good understanding of web technologies and standards.</a:t>
            </a:r>
          </a:p>
          <a:p>
            <a:pPr marL="514350" lvl="0" indent="-514350">
              <a:buFont typeface="+mj-lt"/>
              <a:buAutoNum type="arabicPeriod"/>
            </a:pPr>
            <a:r>
              <a:rPr lang="en-CA" u="none" strike="noStrike" dirty="0">
                <a:effectLst/>
              </a:rPr>
              <a:t>Build responsive websites with HTML5, CSS3 and JavaScript.</a:t>
            </a:r>
          </a:p>
          <a:p>
            <a:pPr marL="514350" lvl="0" indent="-514350">
              <a:buFont typeface="+mj-lt"/>
              <a:buAutoNum type="arabicPeriod"/>
            </a:pPr>
            <a:r>
              <a:rPr lang="en-CA" u="none" strike="noStrike" dirty="0">
                <a:effectLst/>
              </a:rPr>
              <a:t>Use latest standards and frameworks such as AJAX, jQuery, Bootstrap.</a:t>
            </a:r>
          </a:p>
          <a:p>
            <a:pPr marL="514350" lvl="0" indent="-514350">
              <a:buFont typeface="+mj-lt"/>
              <a:buAutoNum type="arabicPeriod"/>
            </a:pPr>
            <a:r>
              <a:rPr lang="en-CA" u="none" strike="noStrike" dirty="0">
                <a:effectLst/>
              </a:rPr>
              <a:t>Apply standards for web design, development and testing.</a:t>
            </a:r>
          </a:p>
          <a:p>
            <a:pPr marL="514350" lvl="0" indent="-514350">
              <a:buFont typeface="+mj-lt"/>
              <a:buAutoNum type="arabicPeriod"/>
            </a:pPr>
            <a:r>
              <a:rPr lang="en-CA" u="none" strike="noStrike" dirty="0">
                <a:effectLst/>
              </a:rPr>
              <a:t>Apply best practices and standards to manage and deploy web content.</a:t>
            </a:r>
          </a:p>
          <a:p>
            <a:pPr marL="514350" lvl="0" indent="-514350">
              <a:buFont typeface="+mj-lt"/>
              <a:buAutoNum type="arabicPeriod"/>
            </a:pPr>
            <a:r>
              <a:rPr lang="en-CA" u="none" strike="noStrike" dirty="0">
                <a:effectLst/>
              </a:rPr>
              <a:t>Develop creative concepts for responsive web development.</a:t>
            </a:r>
          </a:p>
          <a:p>
            <a:pPr marL="514350" lvl="0" indent="-514350">
              <a:buFont typeface="+mj-lt"/>
              <a:buAutoNum type="arabicPeriod"/>
            </a:pPr>
            <a:r>
              <a:rPr lang="en-CA" u="none" strike="noStrike" dirty="0">
                <a:effectLst/>
              </a:rPr>
              <a:t>Apply basic security measures in the web development.</a:t>
            </a:r>
          </a:p>
          <a:p>
            <a:pPr marL="514350" indent="-514350">
              <a:buFont typeface="+mj-lt"/>
              <a:buAutoNum type="arabicPeriod"/>
            </a:pPr>
            <a:endParaRPr lang="en-CA" dirty="0"/>
          </a:p>
        </p:txBody>
      </p:sp>
    </p:spTree>
    <p:extLst>
      <p:ext uri="{BB962C8B-B14F-4D97-AF65-F5344CB8AC3E}">
        <p14:creationId xmlns:p14="http://schemas.microsoft.com/office/powerpoint/2010/main" val="1086083546"/>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Transition to HTML5</a:t>
            </a:r>
          </a:p>
        </p:txBody>
      </p:sp>
      <p:graphicFrame>
        <p:nvGraphicFramePr>
          <p:cNvPr id="4" name="Table 3"/>
          <p:cNvGraphicFramePr>
            <a:graphicFrameLocks noGrp="1"/>
          </p:cNvGraphicFramePr>
          <p:nvPr>
            <p:extLst/>
          </p:nvPr>
        </p:nvGraphicFramePr>
        <p:xfrm>
          <a:off x="1912617" y="2179321"/>
          <a:ext cx="7722872" cy="3413757"/>
        </p:xfrm>
        <a:graphic>
          <a:graphicData uri="http://schemas.openxmlformats.org/drawingml/2006/table">
            <a:tbl>
              <a:tblPr/>
              <a:tblGrid>
                <a:gridCol w="3861436">
                  <a:extLst>
                    <a:ext uri="{9D8B030D-6E8A-4147-A177-3AD203B41FA5}">
                      <a16:colId xmlns:a16="http://schemas.microsoft.com/office/drawing/2014/main" val="3300674368"/>
                    </a:ext>
                  </a:extLst>
                </a:gridCol>
                <a:gridCol w="3861436">
                  <a:extLst>
                    <a:ext uri="{9D8B030D-6E8A-4147-A177-3AD203B41FA5}">
                      <a16:colId xmlns:a16="http://schemas.microsoft.com/office/drawing/2014/main" val="31304247"/>
                    </a:ext>
                  </a:extLst>
                </a:gridCol>
              </a:tblGrid>
              <a:tr h="472852">
                <a:tc>
                  <a:txBody>
                    <a:bodyPr/>
                    <a:lstStyle/>
                    <a:p>
                      <a:pPr algn="ctr"/>
                      <a:r>
                        <a:rPr lang="en-CA" b="1" dirty="0">
                          <a:solidFill>
                            <a:srgbClr val="000000"/>
                          </a:solidFill>
                          <a:effectLst/>
                        </a:rPr>
                        <a:t>Typical HTML4</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CA" b="1" dirty="0">
                          <a:solidFill>
                            <a:srgbClr val="000000"/>
                          </a:solidFill>
                          <a:effectLst/>
                        </a:rPr>
                        <a:t>Typical HTML5</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706877991"/>
                  </a:ext>
                </a:extLst>
              </a:tr>
              <a:tr h="588181">
                <a:tc>
                  <a:txBody>
                    <a:bodyPr/>
                    <a:lstStyle/>
                    <a:p>
                      <a:pPr algn="ctr"/>
                      <a:r>
                        <a:rPr lang="en-CA" dirty="0">
                          <a:solidFill>
                            <a:srgbClr val="000000"/>
                          </a:solidFill>
                          <a:effectLst/>
                        </a:rPr>
                        <a:t>&lt;div id="header"&gt;</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CA" dirty="0">
                          <a:solidFill>
                            <a:srgbClr val="000000"/>
                          </a:solidFill>
                          <a:effectLst/>
                        </a:rPr>
                        <a:t>&lt;header&gt;</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a16="http://schemas.microsoft.com/office/drawing/2014/main" val="3516309744"/>
                  </a:ext>
                </a:extLst>
              </a:tr>
              <a:tr h="588181">
                <a:tc>
                  <a:txBody>
                    <a:bodyPr/>
                    <a:lstStyle/>
                    <a:p>
                      <a:pPr algn="ctr"/>
                      <a:r>
                        <a:rPr lang="en-CA" dirty="0">
                          <a:solidFill>
                            <a:srgbClr val="000000"/>
                          </a:solidFill>
                          <a:effectLst/>
                        </a:rPr>
                        <a:t>&lt;div id="menu"&gt;</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CA" dirty="0">
                          <a:solidFill>
                            <a:srgbClr val="000000"/>
                          </a:solidFill>
                          <a:effectLst/>
                        </a:rPr>
                        <a:t>&lt;nav&gt;</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13096219"/>
                  </a:ext>
                </a:extLst>
              </a:tr>
              <a:tr h="588181">
                <a:tc>
                  <a:txBody>
                    <a:bodyPr/>
                    <a:lstStyle/>
                    <a:p>
                      <a:pPr algn="ctr"/>
                      <a:r>
                        <a:rPr lang="en-CA" dirty="0">
                          <a:solidFill>
                            <a:srgbClr val="000000"/>
                          </a:solidFill>
                          <a:effectLst/>
                        </a:rPr>
                        <a:t>&lt;div id="content"&gt;</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CA" dirty="0">
                          <a:solidFill>
                            <a:srgbClr val="000000"/>
                          </a:solidFill>
                          <a:effectLst/>
                        </a:rPr>
                        <a:t>&lt;section&gt;</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a16="http://schemas.microsoft.com/office/drawing/2014/main" val="1573959056"/>
                  </a:ext>
                </a:extLst>
              </a:tr>
              <a:tr h="588181">
                <a:tc>
                  <a:txBody>
                    <a:bodyPr/>
                    <a:lstStyle/>
                    <a:p>
                      <a:pPr marL="0" algn="ctr" defTabSz="914400" rtl="0" eaLnBrk="1" latinLnBrk="0" hangingPunct="1"/>
                      <a:r>
                        <a:rPr lang="en-CA" sz="1800" kern="1200" dirty="0">
                          <a:solidFill>
                            <a:srgbClr val="000000"/>
                          </a:solidFill>
                          <a:effectLst/>
                          <a:latin typeface="+mn-lt"/>
                          <a:ea typeface="+mn-ea"/>
                          <a:cs typeface="+mn-cs"/>
                        </a:rPr>
                        <a:t>&lt;div id="post"&gt;</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r>
                        <a:rPr lang="en-CA" sz="1800" kern="1200" dirty="0">
                          <a:solidFill>
                            <a:srgbClr val="000000"/>
                          </a:solidFill>
                          <a:effectLst/>
                          <a:latin typeface="+mn-lt"/>
                          <a:ea typeface="+mn-ea"/>
                          <a:cs typeface="+mn-cs"/>
                        </a:rPr>
                        <a:t>&lt;article&gt;</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67408101"/>
                  </a:ext>
                </a:extLst>
              </a:tr>
              <a:tr h="588181">
                <a:tc>
                  <a:txBody>
                    <a:bodyPr/>
                    <a:lstStyle/>
                    <a:p>
                      <a:pPr algn="ctr"/>
                      <a:r>
                        <a:rPr lang="en-CA">
                          <a:solidFill>
                            <a:srgbClr val="000000"/>
                          </a:solidFill>
                          <a:effectLst/>
                        </a:rPr>
                        <a:t>&lt;div id="footer"&gt;</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CA" dirty="0">
                          <a:solidFill>
                            <a:srgbClr val="000000"/>
                          </a:solidFill>
                          <a:effectLst/>
                        </a:rPr>
                        <a:t>&lt;footer&gt;</a:t>
                      </a:r>
                    </a:p>
                  </a:txBody>
                  <a:tcPr marL="57150" marR="57150" marT="57150" marB="571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a16="http://schemas.microsoft.com/office/drawing/2014/main" val="2996802247"/>
                  </a:ext>
                </a:extLst>
              </a:tr>
            </a:tbl>
          </a:graphicData>
        </a:graphic>
      </p:graphicFrame>
    </p:spTree>
    <p:extLst>
      <p:ext uri="{BB962C8B-B14F-4D97-AF65-F5344CB8AC3E}">
        <p14:creationId xmlns:p14="http://schemas.microsoft.com/office/powerpoint/2010/main" val="609872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Omitting  tags </a:t>
            </a:r>
          </a:p>
        </p:txBody>
      </p:sp>
      <p:sp>
        <p:nvSpPr>
          <p:cNvPr id="3" name="Content Placeholder 2"/>
          <p:cNvSpPr>
            <a:spLocks noGrp="1"/>
          </p:cNvSpPr>
          <p:nvPr>
            <p:ph idx="1"/>
          </p:nvPr>
        </p:nvSpPr>
        <p:spPr/>
        <p:txBody>
          <a:bodyPr/>
          <a:lstStyle/>
          <a:p>
            <a:pPr marL="0" indent="0">
              <a:buNone/>
            </a:pPr>
            <a:r>
              <a:rPr lang="en-CA" dirty="0"/>
              <a:t>Some tags that used to be mandatory can be now omitted, however, it is </a:t>
            </a:r>
            <a:r>
              <a:rPr lang="en-CA" u="sng" dirty="0"/>
              <a:t>not recommended</a:t>
            </a:r>
            <a:r>
              <a:rPr lang="en-CA" dirty="0"/>
              <a:t> </a:t>
            </a:r>
          </a:p>
          <a:p>
            <a:endParaRPr lang="en-CA" dirty="0"/>
          </a:p>
          <a:p>
            <a:r>
              <a:rPr lang="en-CA" dirty="0"/>
              <a:t>In the HTML5 standard, the &lt;html&gt; tag and the &lt;body&gt; tag can be omitted</a:t>
            </a:r>
          </a:p>
          <a:p>
            <a:endParaRPr lang="en-CA" dirty="0"/>
          </a:p>
          <a:p>
            <a:r>
              <a:rPr lang="en-CA" dirty="0"/>
              <a:t>In the HTML5 standard, the &lt;head&gt; tag can also be omitted</a:t>
            </a:r>
          </a:p>
        </p:txBody>
      </p:sp>
    </p:spTree>
    <p:extLst>
      <p:ext uri="{BB962C8B-B14F-4D97-AF65-F5344CB8AC3E}">
        <p14:creationId xmlns:p14="http://schemas.microsoft.com/office/powerpoint/2010/main" val="1961368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Obsolete syntax and semantics</a:t>
            </a:r>
          </a:p>
        </p:txBody>
      </p:sp>
      <p:graphicFrame>
        <p:nvGraphicFramePr>
          <p:cNvPr id="4" name="Content Placeholder 3"/>
          <p:cNvGraphicFramePr>
            <a:graphicFrameLocks noGrp="1"/>
          </p:cNvGraphicFramePr>
          <p:nvPr>
            <p:ph idx="1"/>
            <p:extLst/>
          </p:nvPr>
        </p:nvGraphicFramePr>
        <p:xfrm>
          <a:off x="838199" y="2096559"/>
          <a:ext cx="10515600" cy="2225040"/>
        </p:xfrm>
        <a:graphic>
          <a:graphicData uri="http://schemas.openxmlformats.org/drawingml/2006/table">
            <a:tbl>
              <a:tblPr firstRow="1" bandRow="1">
                <a:tableStyleId>{F5AB1C69-6EDB-4FF4-983F-18BD219EF322}</a:tableStyleId>
              </a:tblPr>
              <a:tblGrid>
                <a:gridCol w="5257800">
                  <a:extLst>
                    <a:ext uri="{9D8B030D-6E8A-4147-A177-3AD203B41FA5}">
                      <a16:colId xmlns:a16="http://schemas.microsoft.com/office/drawing/2014/main" val="2611740153"/>
                    </a:ext>
                  </a:extLst>
                </a:gridCol>
                <a:gridCol w="5257800">
                  <a:extLst>
                    <a:ext uri="{9D8B030D-6E8A-4147-A177-3AD203B41FA5}">
                      <a16:colId xmlns:a16="http://schemas.microsoft.com/office/drawing/2014/main" val="2237100932"/>
                    </a:ext>
                  </a:extLst>
                </a:gridCol>
              </a:tblGrid>
              <a:tr h="370840">
                <a:tc>
                  <a:txBody>
                    <a:bodyPr/>
                    <a:lstStyle/>
                    <a:p>
                      <a:r>
                        <a:rPr lang="en-CA" dirty="0"/>
                        <a:t>Old tag</a:t>
                      </a:r>
                    </a:p>
                  </a:txBody>
                  <a:tcPr/>
                </a:tc>
                <a:tc>
                  <a:txBody>
                    <a:bodyPr/>
                    <a:lstStyle/>
                    <a:p>
                      <a:r>
                        <a:rPr lang="en-CA" dirty="0"/>
                        <a:t>Suggested replacement</a:t>
                      </a:r>
                    </a:p>
                  </a:txBody>
                  <a:tcPr/>
                </a:tc>
                <a:extLst>
                  <a:ext uri="{0D108BD9-81ED-4DB2-BD59-A6C34878D82A}">
                    <a16:rowId xmlns:a16="http://schemas.microsoft.com/office/drawing/2014/main" val="2599714622"/>
                  </a:ext>
                </a:extLst>
              </a:tr>
              <a:tr h="370840">
                <a:tc>
                  <a:txBody>
                    <a:bodyPr/>
                    <a:lstStyle/>
                    <a:p>
                      <a:r>
                        <a:rPr lang="en-CA" dirty="0"/>
                        <a:t>&lt;applet&gt;</a:t>
                      </a:r>
                    </a:p>
                  </a:txBody>
                  <a:tcPr/>
                </a:tc>
                <a:tc>
                  <a:txBody>
                    <a:bodyPr/>
                    <a:lstStyle/>
                    <a:p>
                      <a:r>
                        <a:rPr lang="en-CA" dirty="0"/>
                        <a:t>Use embed or object instead</a:t>
                      </a:r>
                    </a:p>
                  </a:txBody>
                  <a:tcPr/>
                </a:tc>
                <a:extLst>
                  <a:ext uri="{0D108BD9-81ED-4DB2-BD59-A6C34878D82A}">
                    <a16:rowId xmlns:a16="http://schemas.microsoft.com/office/drawing/2014/main" val="1293781859"/>
                  </a:ext>
                </a:extLst>
              </a:tr>
              <a:tr h="370840">
                <a:tc>
                  <a:txBody>
                    <a:bodyPr/>
                    <a:lstStyle/>
                    <a:p>
                      <a:r>
                        <a:rPr lang="en-CA" dirty="0"/>
                        <a:t>&lt;acronym&gt;</a:t>
                      </a:r>
                    </a:p>
                  </a:txBody>
                  <a:tcPr/>
                </a:tc>
                <a:tc>
                  <a:txBody>
                    <a:bodyPr/>
                    <a:lstStyle/>
                    <a:p>
                      <a:r>
                        <a:rPr lang="en-CA" dirty="0"/>
                        <a:t>Use </a:t>
                      </a:r>
                      <a:r>
                        <a:rPr lang="en-CA" dirty="0" err="1"/>
                        <a:t>abbr</a:t>
                      </a:r>
                      <a:r>
                        <a:rPr lang="en-CA" dirty="0"/>
                        <a:t> instead</a:t>
                      </a:r>
                    </a:p>
                  </a:txBody>
                  <a:tcPr/>
                </a:tc>
                <a:extLst>
                  <a:ext uri="{0D108BD9-81ED-4DB2-BD59-A6C34878D82A}">
                    <a16:rowId xmlns:a16="http://schemas.microsoft.com/office/drawing/2014/main" val="1523374198"/>
                  </a:ext>
                </a:extLst>
              </a:tr>
              <a:tr h="370840">
                <a:tc>
                  <a:txBody>
                    <a:bodyPr/>
                    <a:lstStyle/>
                    <a:p>
                      <a:r>
                        <a:rPr lang="en-CA" dirty="0"/>
                        <a:t>&lt;frame&gt;</a:t>
                      </a:r>
                    </a:p>
                  </a:txBody>
                  <a:tcPr/>
                </a:tc>
                <a:tc rowSpan="2">
                  <a:txBody>
                    <a:bodyPr/>
                    <a:lstStyle/>
                    <a:p>
                      <a:r>
                        <a:rPr lang="en-CA" dirty="0"/>
                        <a:t>Use iframe</a:t>
                      </a:r>
                    </a:p>
                  </a:txBody>
                  <a:tcPr anchor="ctr"/>
                </a:tc>
                <a:extLst>
                  <a:ext uri="{0D108BD9-81ED-4DB2-BD59-A6C34878D82A}">
                    <a16:rowId xmlns:a16="http://schemas.microsoft.com/office/drawing/2014/main" val="1035200820"/>
                  </a:ext>
                </a:extLst>
              </a:tr>
              <a:tr h="370840">
                <a:tc>
                  <a:txBody>
                    <a:bodyPr/>
                    <a:lstStyle/>
                    <a:p>
                      <a:r>
                        <a:rPr lang="en-CA" dirty="0"/>
                        <a:t>&lt;frameset&gt;</a:t>
                      </a:r>
                    </a:p>
                  </a:txBody>
                  <a:tcPr/>
                </a:tc>
                <a:tc vMerge="1">
                  <a:txBody>
                    <a:bodyPr/>
                    <a:lstStyle/>
                    <a:p>
                      <a:endParaRPr lang="en-CA" dirty="0"/>
                    </a:p>
                  </a:txBody>
                  <a:tcPr/>
                </a:tc>
                <a:extLst>
                  <a:ext uri="{0D108BD9-81ED-4DB2-BD59-A6C34878D82A}">
                    <a16:rowId xmlns:a16="http://schemas.microsoft.com/office/drawing/2014/main" val="805947007"/>
                  </a:ext>
                </a:extLst>
              </a:tr>
              <a:tr h="370840">
                <a:tc>
                  <a:txBody>
                    <a:bodyPr/>
                    <a:lstStyle/>
                    <a:p>
                      <a:r>
                        <a:rPr lang="en-CA" dirty="0"/>
                        <a:t>&lt;listing&gt;</a:t>
                      </a:r>
                    </a:p>
                  </a:txBody>
                  <a:tcPr/>
                </a:tc>
                <a:tc>
                  <a:txBody>
                    <a:bodyPr/>
                    <a:lstStyle/>
                    <a:p>
                      <a:r>
                        <a:rPr lang="en-CA" dirty="0"/>
                        <a:t>Use pre and code instead</a:t>
                      </a:r>
                    </a:p>
                  </a:txBody>
                  <a:tcPr/>
                </a:tc>
                <a:extLst>
                  <a:ext uri="{0D108BD9-81ED-4DB2-BD59-A6C34878D82A}">
                    <a16:rowId xmlns:a16="http://schemas.microsoft.com/office/drawing/2014/main" val="559999033"/>
                  </a:ext>
                </a:extLst>
              </a:tr>
            </a:tbl>
          </a:graphicData>
        </a:graphic>
      </p:graphicFrame>
      <p:sp>
        <p:nvSpPr>
          <p:cNvPr id="5" name="TextBox 4"/>
          <p:cNvSpPr txBox="1"/>
          <p:nvPr/>
        </p:nvSpPr>
        <p:spPr>
          <a:xfrm>
            <a:off x="838199" y="4931833"/>
            <a:ext cx="10473268" cy="369332"/>
          </a:xfrm>
          <a:prstGeom prst="rect">
            <a:avLst/>
          </a:prstGeom>
          <a:noFill/>
        </p:spPr>
        <p:txBody>
          <a:bodyPr wrap="square" rtlCol="0">
            <a:spAutoFit/>
          </a:bodyPr>
          <a:lstStyle/>
          <a:p>
            <a:r>
              <a:rPr lang="en-CA" dirty="0"/>
              <a:t>See complete list of obsolete features and tags : </a:t>
            </a:r>
            <a:r>
              <a:rPr lang="en-CA" dirty="0">
                <a:hlinkClick r:id="rId2"/>
              </a:rPr>
              <a:t>https://www.w3.org/TR/html5/obsolete.html</a:t>
            </a:r>
            <a:r>
              <a:rPr lang="en-CA" dirty="0"/>
              <a:t> </a:t>
            </a:r>
          </a:p>
        </p:txBody>
      </p:sp>
    </p:spTree>
    <p:extLst>
      <p:ext uri="{BB962C8B-B14F-4D97-AF65-F5344CB8AC3E}">
        <p14:creationId xmlns:p14="http://schemas.microsoft.com/office/powerpoint/2010/main" val="3166765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CSS overview</a:t>
            </a:r>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501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CSS Overview</a:t>
            </a:r>
          </a:p>
        </p:txBody>
      </p:sp>
      <p:sp>
        <p:nvSpPr>
          <p:cNvPr id="3" name="Content Placeholder 2"/>
          <p:cNvSpPr>
            <a:spLocks noGrp="1"/>
          </p:cNvSpPr>
          <p:nvPr>
            <p:ph idx="1"/>
          </p:nvPr>
        </p:nvSpPr>
        <p:spPr>
          <a:xfrm>
            <a:off x="838200" y="3384379"/>
            <a:ext cx="10515600" cy="3160712"/>
          </a:xfrm>
        </p:spPr>
        <p:txBody>
          <a:bodyPr>
            <a:normAutofit/>
          </a:bodyPr>
          <a:lstStyle/>
          <a:p>
            <a:r>
              <a:rPr lang="en-CA" dirty="0"/>
              <a:t>Selectors: </a:t>
            </a:r>
          </a:p>
          <a:p>
            <a:pPr lvl="1"/>
            <a:r>
              <a:rPr lang="en-CA" dirty="0"/>
              <a:t>tags and relationships among them</a:t>
            </a:r>
          </a:p>
          <a:p>
            <a:pPr lvl="1"/>
            <a:r>
              <a:rPr lang="en-CA" dirty="0"/>
              <a:t>Classes</a:t>
            </a:r>
          </a:p>
          <a:p>
            <a:pPr lvl="1"/>
            <a:r>
              <a:rPr lang="en-CA" dirty="0"/>
              <a:t>Ids </a:t>
            </a:r>
          </a:p>
          <a:p>
            <a:r>
              <a:rPr lang="en-CA" dirty="0"/>
              <a:t>Properties: from color to animations</a:t>
            </a:r>
          </a:p>
          <a:p>
            <a:r>
              <a:rPr lang="en-CA" dirty="0"/>
              <a:t>Values: depend on the property</a:t>
            </a:r>
          </a:p>
          <a:p>
            <a:endParaRPr lang="en-CA" dirty="0"/>
          </a:p>
        </p:txBody>
      </p:sp>
      <p:pic>
        <p:nvPicPr>
          <p:cNvPr id="6146" name="Picture 2" descr="CSS sel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137" y="1951938"/>
            <a:ext cx="5419725"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688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CSS Basic</a:t>
            </a:r>
          </a:p>
        </p:txBody>
      </p:sp>
      <p:sp>
        <p:nvSpPr>
          <p:cNvPr id="3" name="Content Placeholder 2"/>
          <p:cNvSpPr>
            <a:spLocks noGrp="1"/>
          </p:cNvSpPr>
          <p:nvPr>
            <p:ph sz="half" idx="1"/>
          </p:nvPr>
        </p:nvSpPr>
        <p:spPr>
          <a:xfrm>
            <a:off x="838200" y="1825625"/>
            <a:ext cx="3116284" cy="4351338"/>
          </a:xfrm>
        </p:spPr>
        <p:txBody>
          <a:bodyPr>
            <a:normAutofit/>
          </a:bodyPr>
          <a:lstStyle/>
          <a:p>
            <a:r>
              <a:rPr lang="en-CA" dirty="0"/>
              <a:t>CSS Colors</a:t>
            </a:r>
          </a:p>
          <a:p>
            <a:r>
              <a:rPr lang="en-CA" dirty="0"/>
              <a:t>CSS Backgrounds</a:t>
            </a:r>
          </a:p>
          <a:p>
            <a:r>
              <a:rPr lang="en-CA" dirty="0"/>
              <a:t>CSS Borders</a:t>
            </a:r>
          </a:p>
          <a:p>
            <a:r>
              <a:rPr lang="en-CA" dirty="0"/>
              <a:t>CSS Margins</a:t>
            </a:r>
          </a:p>
          <a:p>
            <a:r>
              <a:rPr lang="en-CA" dirty="0"/>
              <a:t>CSS Text</a:t>
            </a:r>
          </a:p>
          <a:p>
            <a:r>
              <a:rPr lang="en-CA" dirty="0"/>
              <a:t>CSS Fonts</a:t>
            </a:r>
          </a:p>
          <a:p>
            <a:endParaRPr lang="en-CA" dirty="0"/>
          </a:p>
        </p:txBody>
      </p:sp>
      <p:sp>
        <p:nvSpPr>
          <p:cNvPr id="5" name="Content Placeholder 4"/>
          <p:cNvSpPr>
            <a:spLocks noGrp="1"/>
          </p:cNvSpPr>
          <p:nvPr>
            <p:ph sz="half" idx="2"/>
          </p:nvPr>
        </p:nvSpPr>
        <p:spPr>
          <a:xfrm>
            <a:off x="4189021" y="1825625"/>
            <a:ext cx="3351810" cy="4351338"/>
          </a:xfrm>
        </p:spPr>
        <p:txBody>
          <a:bodyPr>
            <a:normAutofit/>
          </a:bodyPr>
          <a:lstStyle/>
          <a:p>
            <a:r>
              <a:rPr lang="en-CA" dirty="0"/>
              <a:t>CSS Padding</a:t>
            </a:r>
          </a:p>
          <a:p>
            <a:r>
              <a:rPr lang="en-CA" dirty="0"/>
              <a:t>CSS Height/Width</a:t>
            </a:r>
          </a:p>
          <a:p>
            <a:r>
              <a:rPr lang="en-CA" dirty="0"/>
              <a:t>CSS Links</a:t>
            </a:r>
          </a:p>
          <a:p>
            <a:r>
              <a:rPr lang="en-CA" dirty="0"/>
              <a:t>CSS Lists</a:t>
            </a:r>
          </a:p>
          <a:p>
            <a:r>
              <a:rPr lang="en-CA" dirty="0"/>
              <a:t>CSS Tables</a:t>
            </a:r>
          </a:p>
          <a:p>
            <a:endParaRPr lang="en-CA" dirty="0"/>
          </a:p>
        </p:txBody>
      </p:sp>
      <p:sp>
        <p:nvSpPr>
          <p:cNvPr id="6" name="Rectangle 5"/>
          <p:cNvSpPr/>
          <p:nvPr/>
        </p:nvSpPr>
        <p:spPr>
          <a:xfrm>
            <a:off x="7775368" y="1825625"/>
            <a:ext cx="3578431" cy="2544286"/>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CA" sz="2800" dirty="0"/>
              <a:t>CSS Box Model</a:t>
            </a:r>
          </a:p>
          <a:p>
            <a:pPr marL="228600" indent="-228600">
              <a:lnSpc>
                <a:spcPct val="90000"/>
              </a:lnSpc>
              <a:spcBef>
                <a:spcPts val="1000"/>
              </a:spcBef>
              <a:buFont typeface="Arial" panose="020B0604020202020204" pitchFamily="34" charset="0"/>
              <a:buChar char="•"/>
            </a:pPr>
            <a:r>
              <a:rPr lang="en-CA" sz="2800" dirty="0"/>
              <a:t>CSS Outline</a:t>
            </a:r>
          </a:p>
          <a:p>
            <a:pPr marL="228600" indent="-228600">
              <a:lnSpc>
                <a:spcPct val="90000"/>
              </a:lnSpc>
              <a:spcBef>
                <a:spcPts val="1000"/>
              </a:spcBef>
              <a:buFont typeface="Arial" panose="020B0604020202020204" pitchFamily="34" charset="0"/>
              <a:buChar char="•"/>
            </a:pPr>
            <a:r>
              <a:rPr lang="en-CA" sz="2800" dirty="0"/>
              <a:t>CSS Display</a:t>
            </a:r>
          </a:p>
          <a:p>
            <a:pPr marL="228600" indent="-228600">
              <a:lnSpc>
                <a:spcPct val="90000"/>
              </a:lnSpc>
              <a:spcBef>
                <a:spcPts val="1000"/>
              </a:spcBef>
              <a:buFont typeface="Arial" panose="020B0604020202020204" pitchFamily="34" charset="0"/>
              <a:buChar char="•"/>
            </a:pPr>
            <a:r>
              <a:rPr lang="en-CA" sz="2800" dirty="0"/>
              <a:t>CSS Max-width</a:t>
            </a:r>
          </a:p>
          <a:p>
            <a:pPr marL="228600" indent="-228600">
              <a:lnSpc>
                <a:spcPct val="90000"/>
              </a:lnSpc>
              <a:spcBef>
                <a:spcPts val="1000"/>
              </a:spcBef>
              <a:buFont typeface="Arial" panose="020B0604020202020204" pitchFamily="34" charset="0"/>
              <a:buChar char="•"/>
            </a:pPr>
            <a:r>
              <a:rPr lang="en-CA" sz="2800" dirty="0"/>
              <a:t>CSS Position</a:t>
            </a:r>
          </a:p>
        </p:txBody>
      </p:sp>
    </p:spTree>
    <p:extLst>
      <p:ext uri="{BB962C8B-B14F-4D97-AF65-F5344CB8AC3E}">
        <p14:creationId xmlns:p14="http://schemas.microsoft.com/office/powerpoint/2010/main" val="1967008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Why CSS?</a:t>
            </a:r>
          </a:p>
        </p:txBody>
      </p:sp>
      <p:sp>
        <p:nvSpPr>
          <p:cNvPr id="5" name="Content Placeholder 4"/>
          <p:cNvSpPr>
            <a:spLocks noGrp="1"/>
          </p:cNvSpPr>
          <p:nvPr>
            <p:ph idx="1"/>
          </p:nvPr>
        </p:nvSpPr>
        <p:spPr/>
        <p:txBody>
          <a:bodyPr/>
          <a:lstStyle/>
          <a:p>
            <a:endParaRPr lang="en-CA" dirty="0"/>
          </a:p>
          <a:p>
            <a:r>
              <a:rPr lang="en-CA" dirty="0"/>
              <a:t>Why do we use CSS?</a:t>
            </a:r>
          </a:p>
          <a:p>
            <a:endParaRPr lang="en-CA" dirty="0"/>
          </a:p>
          <a:p>
            <a:r>
              <a:rPr lang="en-CA" dirty="0"/>
              <a:t>What are basic rules of CSS application?</a:t>
            </a:r>
          </a:p>
        </p:txBody>
      </p:sp>
    </p:spTree>
    <p:extLst>
      <p:ext uri="{BB962C8B-B14F-4D97-AF65-F5344CB8AC3E}">
        <p14:creationId xmlns:p14="http://schemas.microsoft.com/office/powerpoint/2010/main" val="3069306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Syntax</a:t>
            </a:r>
          </a:p>
        </p:txBody>
      </p:sp>
      <p:pic>
        <p:nvPicPr>
          <p:cNvPr id="2050" name="Picture 2" descr="CSS sel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031" y="2983355"/>
            <a:ext cx="8257034" cy="1726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72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Selectors: element and id</a:t>
            </a:r>
          </a:p>
        </p:txBody>
      </p:sp>
      <p:sp>
        <p:nvSpPr>
          <p:cNvPr id="3" name="Content Placeholder 2"/>
          <p:cNvSpPr>
            <a:spLocks noGrp="1"/>
          </p:cNvSpPr>
          <p:nvPr>
            <p:ph idx="1"/>
          </p:nvPr>
        </p:nvSpPr>
        <p:spPr/>
        <p:txBody>
          <a:bodyPr/>
          <a:lstStyle/>
          <a:p>
            <a:r>
              <a:rPr lang="en-CA" dirty="0"/>
              <a:t>The element selector selects elements based on the element name</a:t>
            </a:r>
          </a:p>
          <a:p>
            <a:endParaRPr lang="en-CA" dirty="0"/>
          </a:p>
          <a:p>
            <a:r>
              <a:rPr lang="en-CA" dirty="0"/>
              <a:t>The id Selector</a:t>
            </a:r>
          </a:p>
          <a:p>
            <a:pPr lvl="1"/>
            <a:r>
              <a:rPr lang="en-CA" dirty="0"/>
              <a:t>The id selector uses the id attribute of an HTML element to select a specific element.</a:t>
            </a:r>
          </a:p>
          <a:p>
            <a:pPr lvl="1"/>
            <a:r>
              <a:rPr lang="en-CA" dirty="0"/>
              <a:t>The id of an element should be unique within a page, so the id selector is used to select one unique element!</a:t>
            </a:r>
          </a:p>
          <a:p>
            <a:pPr lvl="1"/>
            <a:r>
              <a:rPr lang="en-CA" dirty="0"/>
              <a:t>To select an element with a specific id, write a hash (#) character, followed by the id of the element.</a:t>
            </a:r>
          </a:p>
        </p:txBody>
      </p:sp>
    </p:spTree>
    <p:extLst>
      <p:ext uri="{BB962C8B-B14F-4D97-AF65-F5344CB8AC3E}">
        <p14:creationId xmlns:p14="http://schemas.microsoft.com/office/powerpoint/2010/main" val="1039761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Selectors: Classes</a:t>
            </a:r>
          </a:p>
        </p:txBody>
      </p:sp>
      <p:sp>
        <p:nvSpPr>
          <p:cNvPr id="3" name="Content Placeholder 2"/>
          <p:cNvSpPr>
            <a:spLocks noGrp="1"/>
          </p:cNvSpPr>
          <p:nvPr>
            <p:ph idx="1"/>
          </p:nvPr>
        </p:nvSpPr>
        <p:spPr/>
        <p:txBody>
          <a:bodyPr>
            <a:normAutofit/>
          </a:bodyPr>
          <a:lstStyle/>
          <a:p>
            <a:endParaRPr lang="en-CA" sz="3200" dirty="0"/>
          </a:p>
          <a:p>
            <a:r>
              <a:rPr lang="en-CA" sz="3200" dirty="0"/>
              <a:t>The class Selector</a:t>
            </a:r>
          </a:p>
          <a:p>
            <a:pPr lvl="1"/>
            <a:r>
              <a:rPr lang="en-CA" sz="2800" dirty="0"/>
              <a:t>The class selector selects elements with a specific class attribute.</a:t>
            </a:r>
          </a:p>
          <a:p>
            <a:pPr lvl="1"/>
            <a:r>
              <a:rPr lang="en-CA" sz="2800" dirty="0"/>
              <a:t>To select elements with a specific class, write a period (.) character, followed by the name of the class.</a:t>
            </a:r>
          </a:p>
          <a:p>
            <a:endParaRPr lang="en-CA" dirty="0"/>
          </a:p>
          <a:p>
            <a:r>
              <a:rPr lang="en-CA" dirty="0"/>
              <a:t>You can also specify that only specific HTML elements should be affected by a class.</a:t>
            </a:r>
            <a:endParaRPr lang="en-CA" sz="3200" dirty="0"/>
          </a:p>
        </p:txBody>
      </p:sp>
    </p:spTree>
    <p:extLst>
      <p:ext uri="{BB962C8B-B14F-4D97-AF65-F5344CB8AC3E}">
        <p14:creationId xmlns:p14="http://schemas.microsoft.com/office/powerpoint/2010/main" val="3029312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About me</a:t>
            </a:r>
          </a:p>
        </p:txBody>
      </p:sp>
      <p:sp>
        <p:nvSpPr>
          <p:cNvPr id="3" name="Content Placeholder 2"/>
          <p:cNvSpPr>
            <a:spLocks noGrp="1"/>
          </p:cNvSpPr>
          <p:nvPr>
            <p:ph idx="1"/>
          </p:nvPr>
        </p:nvSpPr>
        <p:spPr/>
        <p:txBody>
          <a:bodyPr/>
          <a:lstStyle/>
          <a:p>
            <a:r>
              <a:rPr lang="en-CA" dirty="0"/>
              <a:t>MSc in Software Engineering (Poland and Sweden) </a:t>
            </a:r>
          </a:p>
          <a:p>
            <a:r>
              <a:rPr lang="en-CA" dirty="0"/>
              <a:t>Co-founder and CTO </a:t>
            </a:r>
            <a:r>
              <a:rPr lang="en-CA" dirty="0" err="1"/>
              <a:t>Mobi</a:t>
            </a:r>
            <a:r>
              <a:rPr lang="en-CA" dirty="0"/>
              <a:t>-Learning Inc.</a:t>
            </a:r>
          </a:p>
          <a:p>
            <a:r>
              <a:rPr lang="en-CA" dirty="0"/>
              <a:t>Member of Executive Board of Directors of International Association for Blended Learning (IABL)</a:t>
            </a:r>
          </a:p>
          <a:p>
            <a:r>
              <a:rPr lang="en-CA" dirty="0"/>
              <a:t>Research interests:</a:t>
            </a:r>
          </a:p>
          <a:p>
            <a:pPr lvl="1"/>
            <a:r>
              <a:rPr lang="en-CA" dirty="0"/>
              <a:t>Cloud computing</a:t>
            </a:r>
          </a:p>
          <a:p>
            <a:pPr lvl="1"/>
            <a:r>
              <a:rPr lang="en-CA" dirty="0"/>
              <a:t>Mobile and blended learning</a:t>
            </a:r>
          </a:p>
          <a:p>
            <a:pPr lvl="2"/>
            <a:r>
              <a:rPr lang="en-CA" dirty="0"/>
              <a:t>Currently working on a mobile language literacy solution (project funded by SSHRC)</a:t>
            </a:r>
          </a:p>
        </p:txBody>
      </p:sp>
    </p:spTree>
    <p:extLst>
      <p:ext uri="{BB962C8B-B14F-4D97-AF65-F5344CB8AC3E}">
        <p14:creationId xmlns:p14="http://schemas.microsoft.com/office/powerpoint/2010/main" val="950005263"/>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Pseudo-classes</a:t>
            </a:r>
          </a:p>
        </p:txBody>
      </p:sp>
      <p:sp>
        <p:nvSpPr>
          <p:cNvPr id="3" name="Content Placeholder 2"/>
          <p:cNvSpPr>
            <a:spLocks noGrp="1"/>
          </p:cNvSpPr>
          <p:nvPr>
            <p:ph idx="1"/>
          </p:nvPr>
        </p:nvSpPr>
        <p:spPr/>
        <p:txBody>
          <a:bodyPr/>
          <a:lstStyle/>
          <a:p>
            <a:r>
              <a:rPr lang="en-CA" dirty="0"/>
              <a:t>A pseudo-class is used to define a special state of an element.</a:t>
            </a:r>
          </a:p>
          <a:p>
            <a:r>
              <a:rPr lang="en-CA" dirty="0"/>
              <a:t>For example, it can be used to:</a:t>
            </a:r>
          </a:p>
          <a:p>
            <a:pPr lvl="1"/>
            <a:r>
              <a:rPr lang="en-CA" dirty="0"/>
              <a:t>Style an element when a user </a:t>
            </a:r>
            <a:r>
              <a:rPr lang="en-CA" dirty="0" err="1"/>
              <a:t>mouses</a:t>
            </a:r>
            <a:r>
              <a:rPr lang="en-CA" dirty="0"/>
              <a:t> over it</a:t>
            </a:r>
          </a:p>
          <a:p>
            <a:pPr lvl="1"/>
            <a:r>
              <a:rPr lang="en-CA" dirty="0"/>
              <a:t>Style visited and unvisited links differently</a:t>
            </a:r>
          </a:p>
          <a:p>
            <a:pPr lvl="1"/>
            <a:r>
              <a:rPr lang="en-CA" dirty="0"/>
              <a:t>Style an element when it gets focus</a:t>
            </a:r>
          </a:p>
          <a:p>
            <a:endParaRPr lang="en-CA" dirty="0"/>
          </a:p>
        </p:txBody>
      </p:sp>
      <p:sp>
        <p:nvSpPr>
          <p:cNvPr id="4" name="Rectangle 3"/>
          <p:cNvSpPr/>
          <p:nvPr/>
        </p:nvSpPr>
        <p:spPr>
          <a:xfrm>
            <a:off x="3693041" y="4381465"/>
            <a:ext cx="6096000" cy="1384995"/>
          </a:xfrm>
          <a:prstGeom prst="rect">
            <a:avLst/>
          </a:prstGeom>
        </p:spPr>
        <p:txBody>
          <a:bodyPr>
            <a:spAutoFit/>
          </a:bodyPr>
          <a:lstStyle/>
          <a:p>
            <a:r>
              <a:rPr lang="en-CA" sz="2800" dirty="0" err="1">
                <a:solidFill>
                  <a:srgbClr val="A52A2A"/>
                </a:solidFill>
                <a:latin typeface="Consolas" panose="020B0609020204030204" pitchFamily="49" charset="0"/>
              </a:rPr>
              <a:t>selector:pseudo-class</a:t>
            </a:r>
            <a:r>
              <a:rPr lang="en-CA" sz="2800" dirty="0">
                <a:solidFill>
                  <a:srgbClr val="A52A2A"/>
                </a:solidFill>
                <a:latin typeface="Consolas" panose="020B0609020204030204" pitchFamily="49" charset="0"/>
              </a:rPr>
              <a:t> </a:t>
            </a:r>
            <a:r>
              <a:rPr lang="en-CA" sz="2800" dirty="0">
                <a:solidFill>
                  <a:srgbClr val="000000"/>
                </a:solidFill>
                <a:latin typeface="Consolas" panose="020B0609020204030204" pitchFamily="49" charset="0"/>
              </a:rPr>
              <a:t>{</a:t>
            </a:r>
            <a:br>
              <a:rPr lang="en-CA" sz="2800" dirty="0">
                <a:solidFill>
                  <a:srgbClr val="FF0000"/>
                </a:solidFill>
                <a:latin typeface="Consolas" panose="020B0609020204030204" pitchFamily="49" charset="0"/>
              </a:rPr>
            </a:br>
            <a:r>
              <a:rPr lang="en-CA" sz="2800" dirty="0">
                <a:solidFill>
                  <a:srgbClr val="FF0000"/>
                </a:solidFill>
                <a:latin typeface="Consolas" panose="020B0609020204030204" pitchFamily="49" charset="0"/>
              </a:rPr>
              <a:t>    </a:t>
            </a:r>
            <a:r>
              <a:rPr lang="en-CA" sz="2800" dirty="0" err="1">
                <a:solidFill>
                  <a:srgbClr val="FF0000"/>
                </a:solidFill>
                <a:latin typeface="Consolas" panose="020B0609020204030204" pitchFamily="49" charset="0"/>
              </a:rPr>
              <a:t>property</a:t>
            </a:r>
            <a:r>
              <a:rPr lang="en-CA" sz="2800" dirty="0" err="1">
                <a:solidFill>
                  <a:srgbClr val="000000"/>
                </a:solidFill>
                <a:latin typeface="Consolas" panose="020B0609020204030204" pitchFamily="49" charset="0"/>
              </a:rPr>
              <a:t>:</a:t>
            </a:r>
            <a:r>
              <a:rPr lang="en-CA" sz="2800" dirty="0" err="1">
                <a:solidFill>
                  <a:srgbClr val="0000CD"/>
                </a:solidFill>
                <a:latin typeface="Consolas" panose="020B0609020204030204" pitchFamily="49" charset="0"/>
              </a:rPr>
              <a:t>value</a:t>
            </a:r>
            <a:r>
              <a:rPr lang="en-CA" sz="2800" dirty="0">
                <a:solidFill>
                  <a:srgbClr val="000000"/>
                </a:solidFill>
                <a:latin typeface="Consolas" panose="020B0609020204030204" pitchFamily="49" charset="0"/>
              </a:rPr>
              <a:t>;</a:t>
            </a:r>
            <a:br>
              <a:rPr lang="en-CA" sz="2800" dirty="0">
                <a:solidFill>
                  <a:srgbClr val="FF0000"/>
                </a:solidFill>
                <a:latin typeface="Consolas" panose="020B0609020204030204" pitchFamily="49" charset="0"/>
              </a:rPr>
            </a:br>
            <a:r>
              <a:rPr lang="en-CA" sz="2800" dirty="0">
                <a:solidFill>
                  <a:srgbClr val="000000"/>
                </a:solidFill>
                <a:latin typeface="Consolas" panose="020B0609020204030204" pitchFamily="49" charset="0"/>
              </a:rPr>
              <a:t>}</a:t>
            </a:r>
            <a:endParaRPr lang="en-CA" sz="2800" dirty="0"/>
          </a:p>
        </p:txBody>
      </p:sp>
    </p:spTree>
    <p:extLst>
      <p:ext uri="{BB962C8B-B14F-4D97-AF65-F5344CB8AC3E}">
        <p14:creationId xmlns:p14="http://schemas.microsoft.com/office/powerpoint/2010/main" val="3292281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Pseudo-element</a:t>
            </a:r>
          </a:p>
        </p:txBody>
      </p:sp>
      <p:sp>
        <p:nvSpPr>
          <p:cNvPr id="3" name="Content Placeholder 2"/>
          <p:cNvSpPr>
            <a:spLocks noGrp="1"/>
          </p:cNvSpPr>
          <p:nvPr>
            <p:ph idx="1"/>
          </p:nvPr>
        </p:nvSpPr>
        <p:spPr>
          <a:xfrm>
            <a:off x="838200" y="1825625"/>
            <a:ext cx="10515600" cy="2103105"/>
          </a:xfrm>
        </p:spPr>
        <p:txBody>
          <a:bodyPr/>
          <a:lstStyle/>
          <a:p>
            <a:r>
              <a:rPr lang="en-CA" dirty="0"/>
              <a:t>A CSS pseudo-element is used to style specified parts of an element.</a:t>
            </a:r>
          </a:p>
          <a:p>
            <a:r>
              <a:rPr lang="en-CA" dirty="0"/>
              <a:t>For example, it can be used to:</a:t>
            </a:r>
          </a:p>
          <a:p>
            <a:pPr lvl="1"/>
            <a:r>
              <a:rPr lang="en-CA" dirty="0"/>
              <a:t>Style the first letter, or line, of an element</a:t>
            </a:r>
          </a:p>
          <a:p>
            <a:pPr lvl="1"/>
            <a:r>
              <a:rPr lang="en-CA" dirty="0"/>
              <a:t>Insert content before, or after, the content of an element</a:t>
            </a:r>
          </a:p>
          <a:p>
            <a:endParaRPr lang="en-CA" dirty="0"/>
          </a:p>
        </p:txBody>
      </p:sp>
      <p:sp>
        <p:nvSpPr>
          <p:cNvPr id="4" name="Rectangle 3"/>
          <p:cNvSpPr/>
          <p:nvPr/>
        </p:nvSpPr>
        <p:spPr>
          <a:xfrm>
            <a:off x="2089298" y="3928730"/>
            <a:ext cx="7145079" cy="1384995"/>
          </a:xfrm>
          <a:prstGeom prst="rect">
            <a:avLst/>
          </a:prstGeom>
        </p:spPr>
        <p:txBody>
          <a:bodyPr wrap="square">
            <a:spAutoFit/>
          </a:bodyPr>
          <a:lstStyle/>
          <a:p>
            <a:r>
              <a:rPr lang="en-CA" sz="2800" dirty="0">
                <a:solidFill>
                  <a:srgbClr val="A52A2A"/>
                </a:solidFill>
                <a:latin typeface="Consolas" panose="020B0609020204030204" pitchFamily="49" charset="0"/>
              </a:rPr>
              <a:t>p::first-line </a:t>
            </a:r>
            <a:r>
              <a:rPr lang="en-CA" sz="2800" dirty="0">
                <a:solidFill>
                  <a:srgbClr val="000000"/>
                </a:solidFill>
                <a:latin typeface="Consolas" panose="020B0609020204030204" pitchFamily="49" charset="0"/>
              </a:rPr>
              <a:t>{</a:t>
            </a:r>
            <a:br>
              <a:rPr lang="en-CA" sz="2800" dirty="0">
                <a:solidFill>
                  <a:srgbClr val="FF0000"/>
                </a:solidFill>
                <a:latin typeface="Consolas" panose="020B0609020204030204" pitchFamily="49" charset="0"/>
              </a:rPr>
            </a:br>
            <a:r>
              <a:rPr lang="en-CA" sz="2800" dirty="0">
                <a:solidFill>
                  <a:srgbClr val="FF0000"/>
                </a:solidFill>
                <a:latin typeface="Consolas" panose="020B0609020204030204" pitchFamily="49" charset="0"/>
              </a:rPr>
              <a:t>    </a:t>
            </a:r>
            <a:r>
              <a:rPr lang="en-CA" sz="2800" dirty="0" err="1">
                <a:solidFill>
                  <a:srgbClr val="FF0000"/>
                </a:solidFill>
                <a:latin typeface="Consolas" panose="020B0609020204030204" pitchFamily="49" charset="0"/>
              </a:rPr>
              <a:t>property</a:t>
            </a:r>
            <a:r>
              <a:rPr lang="en-CA" sz="2800" dirty="0" err="1">
                <a:solidFill>
                  <a:srgbClr val="000000"/>
                </a:solidFill>
                <a:latin typeface="Consolas" panose="020B0609020204030204" pitchFamily="49" charset="0"/>
              </a:rPr>
              <a:t>:</a:t>
            </a:r>
            <a:r>
              <a:rPr lang="en-CA" sz="2800" dirty="0" err="1">
                <a:solidFill>
                  <a:srgbClr val="0000CD"/>
                </a:solidFill>
                <a:latin typeface="Consolas" panose="020B0609020204030204" pitchFamily="49" charset="0"/>
              </a:rPr>
              <a:t>value</a:t>
            </a:r>
            <a:r>
              <a:rPr lang="en-CA" sz="2800" dirty="0">
                <a:solidFill>
                  <a:srgbClr val="000000"/>
                </a:solidFill>
                <a:latin typeface="Consolas" panose="020B0609020204030204" pitchFamily="49" charset="0"/>
              </a:rPr>
              <a:t>;</a:t>
            </a:r>
            <a:br>
              <a:rPr lang="en-CA" sz="2800" dirty="0">
                <a:solidFill>
                  <a:srgbClr val="FF0000"/>
                </a:solidFill>
                <a:latin typeface="Consolas" panose="020B0609020204030204" pitchFamily="49" charset="0"/>
              </a:rPr>
            </a:br>
            <a:r>
              <a:rPr lang="en-CA" sz="2800" dirty="0">
                <a:solidFill>
                  <a:srgbClr val="000000"/>
                </a:solidFill>
                <a:latin typeface="Consolas" panose="020B0609020204030204" pitchFamily="49" charset="0"/>
              </a:rPr>
              <a:t>}</a:t>
            </a:r>
            <a:endParaRPr lang="en-CA" sz="2800" dirty="0"/>
          </a:p>
        </p:txBody>
      </p:sp>
    </p:spTree>
    <p:extLst>
      <p:ext uri="{BB962C8B-B14F-4D97-AF65-F5344CB8AC3E}">
        <p14:creationId xmlns:p14="http://schemas.microsoft.com/office/powerpoint/2010/main" val="4602449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Attribute selector</a:t>
            </a:r>
          </a:p>
        </p:txBody>
      </p:sp>
      <p:sp>
        <p:nvSpPr>
          <p:cNvPr id="3" name="Content Placeholder 2"/>
          <p:cNvSpPr>
            <a:spLocks noGrp="1"/>
          </p:cNvSpPr>
          <p:nvPr>
            <p:ph idx="1"/>
          </p:nvPr>
        </p:nvSpPr>
        <p:spPr/>
        <p:txBody>
          <a:bodyPr/>
          <a:lstStyle/>
          <a:p>
            <a:r>
              <a:rPr lang="en-CA" dirty="0"/>
              <a:t>The </a:t>
            </a:r>
            <a:r>
              <a:rPr lang="en-CA" dirty="0">
                <a:latin typeface="Consolas" panose="020B0609020204030204" pitchFamily="49" charset="0"/>
              </a:rPr>
              <a:t>[attribute]</a:t>
            </a:r>
            <a:r>
              <a:rPr lang="en-CA" dirty="0"/>
              <a:t> selector is used to select elements with a specified attribute.</a:t>
            </a:r>
          </a:p>
          <a:p>
            <a:r>
              <a:rPr lang="en-CA" dirty="0"/>
              <a:t>The </a:t>
            </a:r>
            <a:r>
              <a:rPr lang="en-CA" dirty="0">
                <a:latin typeface="Consolas" panose="020B0609020204030204" pitchFamily="49" charset="0"/>
              </a:rPr>
              <a:t>[attribute="value"] </a:t>
            </a:r>
            <a:r>
              <a:rPr lang="en-CA" dirty="0"/>
              <a:t>selector is used to select elements with a specified attribute and value.</a:t>
            </a:r>
          </a:p>
          <a:p>
            <a:r>
              <a:rPr lang="en-CA" dirty="0"/>
              <a:t>The </a:t>
            </a:r>
            <a:r>
              <a:rPr lang="en-CA" dirty="0">
                <a:latin typeface="Consolas" panose="020B0609020204030204" pitchFamily="49" charset="0"/>
              </a:rPr>
              <a:t>[attribute~="value"] </a:t>
            </a:r>
            <a:r>
              <a:rPr lang="en-CA" dirty="0"/>
              <a:t>selector is used to select elements with an attribute </a:t>
            </a:r>
            <a:r>
              <a:rPr lang="en-CA" u="sng" dirty="0"/>
              <a:t>value</a:t>
            </a:r>
            <a:r>
              <a:rPr lang="en-CA" dirty="0"/>
              <a:t> containing a specified word</a:t>
            </a:r>
          </a:p>
          <a:p>
            <a:r>
              <a:rPr lang="en-CA" dirty="0"/>
              <a:t>The </a:t>
            </a:r>
            <a:r>
              <a:rPr lang="en-CA" dirty="0">
                <a:latin typeface="Consolas" panose="020B0609020204030204" pitchFamily="49" charset="0"/>
              </a:rPr>
              <a:t>[attribute|="value"]</a:t>
            </a:r>
            <a:r>
              <a:rPr lang="en-CA" dirty="0"/>
              <a:t> selector is used to select elements with the specified </a:t>
            </a:r>
            <a:r>
              <a:rPr lang="en-CA" u="sng" dirty="0"/>
              <a:t>attribute</a:t>
            </a:r>
            <a:r>
              <a:rPr lang="en-CA" dirty="0"/>
              <a:t> starting with the specified value</a:t>
            </a:r>
          </a:p>
          <a:p>
            <a:r>
              <a:rPr lang="en-CA" dirty="0"/>
              <a:t>^-starts, *-contains, $-ends (value)</a:t>
            </a:r>
          </a:p>
        </p:txBody>
      </p:sp>
    </p:spTree>
    <p:extLst>
      <p:ext uri="{BB962C8B-B14F-4D97-AF65-F5344CB8AC3E}">
        <p14:creationId xmlns:p14="http://schemas.microsoft.com/office/powerpoint/2010/main" val="3949810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CSS </a:t>
            </a:r>
            <a:r>
              <a:rPr lang="en-CA" dirty="0" err="1"/>
              <a:t>Combinators</a:t>
            </a:r>
            <a:endParaRPr lang="en-CA" dirty="0"/>
          </a:p>
        </p:txBody>
      </p:sp>
      <p:sp>
        <p:nvSpPr>
          <p:cNvPr id="3" name="Content Placeholder 2"/>
          <p:cNvSpPr>
            <a:spLocks noGrp="1"/>
          </p:cNvSpPr>
          <p:nvPr>
            <p:ph idx="1"/>
          </p:nvPr>
        </p:nvSpPr>
        <p:spPr/>
        <p:txBody>
          <a:bodyPr/>
          <a:lstStyle/>
          <a:p>
            <a:pPr marL="0" indent="0">
              <a:buNone/>
            </a:pPr>
            <a:endParaRPr lang="en-CA" dirty="0"/>
          </a:p>
          <a:p>
            <a:pPr marL="0" indent="0">
              <a:buNone/>
            </a:pPr>
            <a:r>
              <a:rPr lang="en-CA" dirty="0"/>
              <a:t>There are four different </a:t>
            </a:r>
            <a:r>
              <a:rPr lang="en-CA" dirty="0" err="1"/>
              <a:t>combinators</a:t>
            </a:r>
            <a:r>
              <a:rPr lang="en-CA" dirty="0"/>
              <a:t> in CSS3:</a:t>
            </a:r>
          </a:p>
          <a:p>
            <a:pPr marL="719138"/>
            <a:r>
              <a:rPr lang="en-CA" dirty="0"/>
              <a:t>descendant selector (space)</a:t>
            </a:r>
          </a:p>
          <a:p>
            <a:pPr marL="719138"/>
            <a:r>
              <a:rPr lang="en-CA" dirty="0"/>
              <a:t>child selector (&gt;)</a:t>
            </a:r>
          </a:p>
          <a:p>
            <a:pPr marL="719138"/>
            <a:r>
              <a:rPr lang="en-CA" dirty="0"/>
              <a:t>adjacent sibling selector (+)</a:t>
            </a:r>
          </a:p>
          <a:p>
            <a:pPr marL="719138"/>
            <a:r>
              <a:rPr lang="en-CA" dirty="0"/>
              <a:t>general sibling selector (~)</a:t>
            </a:r>
          </a:p>
          <a:p>
            <a:pPr marL="0" indent="0">
              <a:buNone/>
            </a:pPr>
            <a:br>
              <a:rPr lang="en-CA" dirty="0"/>
            </a:br>
            <a:endParaRPr lang="en-CA" dirty="0"/>
          </a:p>
        </p:txBody>
      </p:sp>
    </p:spTree>
    <p:extLst>
      <p:ext uri="{BB962C8B-B14F-4D97-AF65-F5344CB8AC3E}">
        <p14:creationId xmlns:p14="http://schemas.microsoft.com/office/powerpoint/2010/main" val="1660027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Box Model </a:t>
            </a:r>
          </a:p>
        </p:txBody>
      </p:sp>
      <p:pic>
        <p:nvPicPr>
          <p:cNvPr id="4" name="Picture 3"/>
          <p:cNvPicPr>
            <a:picLocks noChangeAspect="1"/>
          </p:cNvPicPr>
          <p:nvPr/>
        </p:nvPicPr>
        <p:blipFill>
          <a:blip r:embed="rId2"/>
          <a:stretch>
            <a:fillRect/>
          </a:stretch>
        </p:blipFill>
        <p:spPr>
          <a:xfrm>
            <a:off x="827313" y="1894114"/>
            <a:ext cx="10482943" cy="4144321"/>
          </a:xfrm>
          <a:prstGeom prst="rect">
            <a:avLst/>
          </a:prstGeom>
        </p:spPr>
      </p:pic>
    </p:spTree>
    <p:extLst>
      <p:ext uri="{BB962C8B-B14F-4D97-AF65-F5344CB8AC3E}">
        <p14:creationId xmlns:p14="http://schemas.microsoft.com/office/powerpoint/2010/main" val="3351034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Colors</a:t>
            </a:r>
          </a:p>
        </p:txBody>
      </p:sp>
      <p:sp>
        <p:nvSpPr>
          <p:cNvPr id="3" name="Content Placeholder 2"/>
          <p:cNvSpPr>
            <a:spLocks noGrp="1"/>
          </p:cNvSpPr>
          <p:nvPr>
            <p:ph idx="1"/>
          </p:nvPr>
        </p:nvSpPr>
        <p:spPr/>
        <p:txBody>
          <a:bodyPr/>
          <a:lstStyle/>
          <a:p>
            <a:r>
              <a:rPr lang="en-CA" dirty="0"/>
              <a:t>RGBA</a:t>
            </a:r>
          </a:p>
          <a:p>
            <a:pPr lvl="1"/>
            <a:r>
              <a:rPr lang="en-CA" dirty="0" err="1"/>
              <a:t>rgba</a:t>
            </a:r>
            <a:r>
              <a:rPr lang="en-CA" dirty="0"/>
              <a:t>(255, 0, 0, 0.3); /* red with opacity */</a:t>
            </a:r>
          </a:p>
          <a:p>
            <a:endParaRPr lang="en-CA" dirty="0"/>
          </a:p>
          <a:p>
            <a:r>
              <a:rPr lang="en-CA" dirty="0"/>
              <a:t>HSL</a:t>
            </a:r>
          </a:p>
          <a:p>
            <a:pPr lvl="1"/>
            <a:r>
              <a:rPr lang="en-CA" dirty="0" err="1"/>
              <a:t>hsl</a:t>
            </a:r>
            <a:r>
              <a:rPr lang="en-CA" dirty="0"/>
              <a:t>(120, 100%, 50%); /* green */</a:t>
            </a:r>
          </a:p>
          <a:p>
            <a:endParaRPr lang="en-CA" dirty="0"/>
          </a:p>
          <a:p>
            <a:r>
              <a:rPr lang="en-CA" dirty="0"/>
              <a:t>HSLA</a:t>
            </a:r>
          </a:p>
          <a:p>
            <a:pPr lvl="1"/>
            <a:r>
              <a:rPr lang="en-CA" dirty="0" err="1"/>
              <a:t>hsla</a:t>
            </a:r>
            <a:r>
              <a:rPr lang="en-CA" dirty="0"/>
              <a:t>(120, 100%, 50%, 0.3); /* green with opacity */</a:t>
            </a:r>
          </a:p>
          <a:p>
            <a:endParaRPr lang="en-CA" dirty="0"/>
          </a:p>
        </p:txBody>
      </p:sp>
    </p:spTree>
    <p:extLst>
      <p:ext uri="{BB962C8B-B14F-4D97-AF65-F5344CB8AC3E}">
        <p14:creationId xmlns:p14="http://schemas.microsoft.com/office/powerpoint/2010/main" val="36400019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Gradients</a:t>
            </a:r>
          </a:p>
        </p:txBody>
      </p:sp>
      <p:sp>
        <p:nvSpPr>
          <p:cNvPr id="3" name="Content Placeholder 2"/>
          <p:cNvSpPr>
            <a:spLocks noGrp="1"/>
          </p:cNvSpPr>
          <p:nvPr>
            <p:ph idx="1"/>
          </p:nvPr>
        </p:nvSpPr>
        <p:spPr/>
        <p:txBody>
          <a:bodyPr/>
          <a:lstStyle/>
          <a:p>
            <a:r>
              <a:rPr lang="en-CA" dirty="0"/>
              <a:t>Linear gradient</a:t>
            </a:r>
          </a:p>
          <a:p>
            <a:pPr lvl="1"/>
            <a:r>
              <a:rPr lang="en-CA" dirty="0"/>
              <a:t>background: linear-gradient(</a:t>
            </a:r>
            <a:r>
              <a:rPr lang="en-CA" i="1" dirty="0"/>
              <a:t>direction</a:t>
            </a:r>
            <a:r>
              <a:rPr lang="en-CA" dirty="0"/>
              <a:t>, </a:t>
            </a:r>
            <a:r>
              <a:rPr lang="en-CA" i="1" dirty="0"/>
              <a:t>color-stop1</a:t>
            </a:r>
            <a:r>
              <a:rPr lang="en-CA" dirty="0"/>
              <a:t>, </a:t>
            </a:r>
            <a:r>
              <a:rPr lang="en-CA" i="1" dirty="0"/>
              <a:t>color-stop2, ...</a:t>
            </a:r>
            <a:r>
              <a:rPr lang="en-CA" dirty="0"/>
              <a:t>);</a:t>
            </a:r>
          </a:p>
          <a:p>
            <a:pPr lvl="1"/>
            <a:endParaRPr lang="en-CA" dirty="0"/>
          </a:p>
          <a:p>
            <a:pPr lvl="1"/>
            <a:endParaRPr lang="en-CA" dirty="0"/>
          </a:p>
          <a:p>
            <a:endParaRPr lang="en-CA" dirty="0"/>
          </a:p>
          <a:p>
            <a:r>
              <a:rPr lang="en-CA" dirty="0"/>
              <a:t>Radial gradient</a:t>
            </a:r>
          </a:p>
          <a:p>
            <a:pPr lvl="1"/>
            <a:r>
              <a:rPr lang="en-CA" dirty="0"/>
              <a:t>background: radial-gradient(</a:t>
            </a:r>
            <a:r>
              <a:rPr lang="en-CA" i="1" dirty="0"/>
              <a:t>shape size </a:t>
            </a:r>
            <a:r>
              <a:rPr lang="en-CA" dirty="0"/>
              <a:t>at</a:t>
            </a:r>
            <a:r>
              <a:rPr lang="en-CA" i="1" dirty="0"/>
              <a:t> position, start-color, ..., last-color</a:t>
            </a:r>
            <a:r>
              <a:rPr lang="en-CA" dirty="0"/>
              <a:t>);</a:t>
            </a:r>
          </a:p>
        </p:txBody>
      </p:sp>
      <p:pic>
        <p:nvPicPr>
          <p:cNvPr id="4" name="Picture 3"/>
          <p:cNvPicPr>
            <a:picLocks noChangeAspect="1"/>
          </p:cNvPicPr>
          <p:nvPr/>
        </p:nvPicPr>
        <p:blipFill>
          <a:blip r:embed="rId2"/>
          <a:stretch>
            <a:fillRect/>
          </a:stretch>
        </p:blipFill>
        <p:spPr>
          <a:xfrm>
            <a:off x="2900840" y="4942114"/>
            <a:ext cx="6390320" cy="980539"/>
          </a:xfrm>
          <a:prstGeom prst="rect">
            <a:avLst/>
          </a:prstGeom>
        </p:spPr>
      </p:pic>
      <p:pic>
        <p:nvPicPr>
          <p:cNvPr id="5" name="Picture 4"/>
          <p:cNvPicPr>
            <a:picLocks noChangeAspect="1"/>
          </p:cNvPicPr>
          <p:nvPr/>
        </p:nvPicPr>
        <p:blipFill>
          <a:blip r:embed="rId3"/>
          <a:stretch>
            <a:fillRect/>
          </a:stretch>
        </p:blipFill>
        <p:spPr>
          <a:xfrm>
            <a:off x="2900839" y="2757343"/>
            <a:ext cx="6288011" cy="938357"/>
          </a:xfrm>
          <a:prstGeom prst="rect">
            <a:avLst/>
          </a:prstGeom>
        </p:spPr>
      </p:pic>
    </p:spTree>
    <p:extLst>
      <p:ext uri="{BB962C8B-B14F-4D97-AF65-F5344CB8AC3E}">
        <p14:creationId xmlns:p14="http://schemas.microsoft.com/office/powerpoint/2010/main" val="14253653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 and Sass</a:t>
            </a:r>
          </a:p>
        </p:txBody>
      </p:sp>
      <p:sp>
        <p:nvSpPr>
          <p:cNvPr id="3" name="Content Placeholder 2"/>
          <p:cNvSpPr>
            <a:spLocks noGrp="1"/>
          </p:cNvSpPr>
          <p:nvPr>
            <p:ph idx="1"/>
          </p:nvPr>
        </p:nvSpPr>
        <p:spPr/>
        <p:txBody>
          <a:bodyPr/>
          <a:lstStyle/>
          <a:p>
            <a:r>
              <a:rPr lang="en-CA" dirty="0"/>
              <a:t>With either language, you can write your own </a:t>
            </a:r>
            <a:r>
              <a:rPr lang="en-CA" dirty="0" err="1"/>
              <a:t>mixins</a:t>
            </a:r>
            <a:r>
              <a:rPr lang="en-CA" dirty="0"/>
              <a:t> to help with vendor prefixes. </a:t>
            </a:r>
          </a:p>
          <a:p>
            <a:r>
              <a:rPr lang="en-CA" dirty="0"/>
              <a:t>In Sass, you can use </a:t>
            </a:r>
            <a:r>
              <a:rPr lang="en-CA" dirty="0">
                <a:hlinkClick r:id="rId2"/>
              </a:rPr>
              <a:t>Compass</a:t>
            </a:r>
            <a:r>
              <a:rPr lang="en-CA" dirty="0"/>
              <a:t>, and Compass </a:t>
            </a:r>
            <a:r>
              <a:rPr lang="en-CA" b="1" dirty="0"/>
              <a:t>will</a:t>
            </a:r>
            <a:r>
              <a:rPr lang="en-CA" dirty="0"/>
              <a:t> keep itself updated, and thus the prefix situation is handled for you.</a:t>
            </a:r>
          </a:p>
          <a:p>
            <a:endParaRPr lang="en-CA" dirty="0"/>
          </a:p>
          <a:p>
            <a:r>
              <a:rPr lang="en-CA" dirty="0">
                <a:hlinkClick r:id="rId2"/>
              </a:rPr>
              <a:t>http://compass-style.org/</a:t>
            </a:r>
            <a:r>
              <a:rPr lang="en-CA" dirty="0"/>
              <a:t> </a:t>
            </a:r>
          </a:p>
        </p:txBody>
      </p:sp>
    </p:spTree>
    <p:extLst>
      <p:ext uri="{BB962C8B-B14F-4D97-AF65-F5344CB8AC3E}">
        <p14:creationId xmlns:p14="http://schemas.microsoft.com/office/powerpoint/2010/main" val="23796734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CSS performance and optimization</a:t>
            </a:r>
          </a:p>
        </p:txBody>
      </p:sp>
      <p:sp>
        <p:nvSpPr>
          <p:cNvPr id="3" name="Content Placeholder 2"/>
          <p:cNvSpPr>
            <a:spLocks noGrp="1"/>
          </p:cNvSpPr>
          <p:nvPr>
            <p:ph idx="1"/>
          </p:nvPr>
        </p:nvSpPr>
        <p:spPr/>
        <p:txBody>
          <a:bodyPr/>
          <a:lstStyle/>
          <a:p>
            <a:r>
              <a:rPr lang="en-CA" dirty="0"/>
              <a:t>Selectors don’t make much difference in terms of performance</a:t>
            </a:r>
          </a:p>
          <a:p>
            <a:endParaRPr lang="en-CA" dirty="0"/>
          </a:p>
          <a:p>
            <a:r>
              <a:rPr lang="en-CA" dirty="0"/>
              <a:t>Watch for expensive attributes</a:t>
            </a:r>
          </a:p>
          <a:p>
            <a:pPr lvl="1"/>
            <a:r>
              <a:rPr lang="en-CA" dirty="0"/>
              <a:t>Transparencies</a:t>
            </a:r>
          </a:p>
          <a:p>
            <a:pPr lvl="1"/>
            <a:r>
              <a:rPr lang="en-CA" dirty="0"/>
              <a:t>Images and gradients</a:t>
            </a:r>
          </a:p>
          <a:p>
            <a:pPr lvl="1"/>
            <a:r>
              <a:rPr lang="en-CA" dirty="0"/>
              <a:t>Shadows</a:t>
            </a:r>
          </a:p>
        </p:txBody>
      </p:sp>
    </p:spTree>
    <p:extLst>
      <p:ext uri="{BB962C8B-B14F-4D97-AF65-F5344CB8AC3E}">
        <p14:creationId xmlns:p14="http://schemas.microsoft.com/office/powerpoint/2010/main" val="13034049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Let’s get to work …</a:t>
            </a:r>
          </a:p>
        </p:txBody>
      </p:sp>
      <p:sp>
        <p:nvSpPr>
          <p:cNvPr id="6" name="Content Placeholder 5"/>
          <p:cNvSpPr>
            <a:spLocks noGrp="1"/>
          </p:cNvSpPr>
          <p:nvPr>
            <p:ph idx="1"/>
          </p:nvPr>
        </p:nvSpPr>
        <p:spPr/>
        <p:txBody>
          <a:bodyPr/>
          <a:lstStyle/>
          <a:p>
            <a:r>
              <a:rPr lang="en-CA" dirty="0"/>
              <a:t>Build your profile page, we will use it as your portfolio web and place there all your work in this course. </a:t>
            </a:r>
          </a:p>
          <a:p>
            <a:endParaRPr lang="en-CA" dirty="0"/>
          </a:p>
          <a:p>
            <a:r>
              <a:rPr lang="en-CA" dirty="0"/>
              <a:t>Feel free to add there sections referring to your work from other courses</a:t>
            </a:r>
          </a:p>
          <a:p>
            <a:endParaRPr lang="en-CA" dirty="0"/>
          </a:p>
          <a:p>
            <a:r>
              <a:rPr lang="en-CA" dirty="0"/>
              <a:t>Try to make it responsive, but do not worry if it does not work well yet</a:t>
            </a:r>
          </a:p>
        </p:txBody>
      </p:sp>
    </p:spTree>
    <p:extLst>
      <p:ext uri="{BB962C8B-B14F-4D97-AF65-F5344CB8AC3E}">
        <p14:creationId xmlns:p14="http://schemas.microsoft.com/office/powerpoint/2010/main" val="234900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57298" y="365125"/>
            <a:ext cx="5060375" cy="1306597"/>
          </a:xfrm>
        </p:spPr>
        <p:txBody>
          <a:bodyPr/>
          <a:lstStyle/>
          <a:p>
            <a:r>
              <a:rPr lang="en-CA" dirty="0"/>
              <a:t>Book</a:t>
            </a:r>
          </a:p>
        </p:txBody>
      </p:sp>
      <p:sp>
        <p:nvSpPr>
          <p:cNvPr id="3" name="Content Placeholder 2"/>
          <p:cNvSpPr>
            <a:spLocks noGrp="1"/>
          </p:cNvSpPr>
          <p:nvPr>
            <p:ph idx="1"/>
          </p:nvPr>
        </p:nvSpPr>
        <p:spPr>
          <a:xfrm>
            <a:off x="838200" y="1825625"/>
            <a:ext cx="5479473" cy="4351338"/>
          </a:xfrm>
        </p:spPr>
        <p:txBody>
          <a:bodyPr/>
          <a:lstStyle/>
          <a:p>
            <a:pPr marL="0" indent="0">
              <a:buNone/>
            </a:pPr>
            <a:r>
              <a:rPr lang="en-CA" b="1" dirty="0"/>
              <a:t>Responsive Web Design with HTML5 and CSS3 - Second Edition (2015)</a:t>
            </a:r>
            <a:endParaRPr lang="en-CA" dirty="0"/>
          </a:p>
          <a:p>
            <a:pPr marL="0" indent="0">
              <a:buNone/>
            </a:pPr>
            <a:endParaRPr lang="en-CA" sz="800" dirty="0"/>
          </a:p>
          <a:p>
            <a:pPr marL="0" indent="0">
              <a:buNone/>
            </a:pPr>
            <a:r>
              <a:rPr lang="en-CA" dirty="0"/>
              <a:t>by Ben Frain</a:t>
            </a:r>
          </a:p>
          <a:p>
            <a:pPr marL="0" indent="0">
              <a:buNone/>
            </a:pPr>
            <a:endParaRPr lang="en-CA" sz="800" dirty="0"/>
          </a:p>
          <a:p>
            <a:pPr marL="0" indent="0">
              <a:buNone/>
            </a:pPr>
            <a:r>
              <a:rPr lang="en-CA" dirty="0"/>
              <a:t>ISBN-10: 1784398934</a:t>
            </a:r>
          </a:p>
          <a:p>
            <a:pPr marL="0" indent="0">
              <a:buNone/>
            </a:pPr>
            <a:r>
              <a:rPr lang="en-CA" dirty="0"/>
              <a:t>ISBN-13: 978-1784398934</a:t>
            </a:r>
          </a:p>
          <a:p>
            <a:pPr marL="0" indent="0">
              <a:buNone/>
            </a:pPr>
            <a:endParaRPr lang="en-CA" sz="800" dirty="0"/>
          </a:p>
          <a:p>
            <a:pPr marL="0" indent="0">
              <a:buNone/>
            </a:pPr>
            <a:r>
              <a:rPr lang="en-CA" dirty="0"/>
              <a:t>Publisher: </a:t>
            </a:r>
            <a:r>
              <a:rPr lang="en-CA" dirty="0" err="1"/>
              <a:t>Packt</a:t>
            </a:r>
            <a:r>
              <a:rPr lang="en-CA" dirty="0"/>
              <a:t> Publishing</a:t>
            </a:r>
          </a:p>
          <a:p>
            <a:pPr marL="0" indent="0">
              <a:buNone/>
            </a:pPr>
            <a:endParaRPr lang="en-CA" dirty="0"/>
          </a:p>
        </p:txBody>
      </p:sp>
      <p:pic>
        <p:nvPicPr>
          <p:cNvPr id="4" name="Picture 3"/>
          <p:cNvPicPr>
            <a:picLocks noChangeAspect="1"/>
          </p:cNvPicPr>
          <p:nvPr/>
        </p:nvPicPr>
        <p:blipFill>
          <a:blip r:embed="rId3"/>
          <a:stretch>
            <a:fillRect/>
          </a:stretch>
        </p:blipFill>
        <p:spPr>
          <a:xfrm>
            <a:off x="6697670" y="365125"/>
            <a:ext cx="4929249" cy="6070503"/>
          </a:xfrm>
          <a:prstGeom prst="rect">
            <a:avLst/>
          </a:prstGeom>
        </p:spPr>
      </p:pic>
    </p:spTree>
    <p:extLst>
      <p:ext uri="{BB962C8B-B14F-4D97-AF65-F5344CB8AC3E}">
        <p14:creationId xmlns:p14="http://schemas.microsoft.com/office/powerpoint/2010/main" val="1033137248"/>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Hands-on</a:t>
            </a:r>
          </a:p>
        </p:txBody>
      </p:sp>
      <p:sp>
        <p:nvSpPr>
          <p:cNvPr id="3" name="Content Placeholder 2"/>
          <p:cNvSpPr>
            <a:spLocks noGrp="1"/>
          </p:cNvSpPr>
          <p:nvPr>
            <p:ph idx="1"/>
          </p:nvPr>
        </p:nvSpPr>
        <p:spPr/>
        <p:txBody>
          <a:bodyPr/>
          <a:lstStyle/>
          <a:p>
            <a:r>
              <a:rPr lang="en-CA" dirty="0"/>
              <a:t>Make sure that your profile page obeys HTML5 standard </a:t>
            </a:r>
          </a:p>
          <a:p>
            <a:r>
              <a:rPr lang="en-CA" dirty="0"/>
              <a:t>Use new semantics to structure your page (where you see it useful)</a:t>
            </a:r>
          </a:p>
          <a:p>
            <a:r>
              <a:rPr lang="en-CA" dirty="0"/>
              <a:t>Configure your project with </a:t>
            </a:r>
            <a:r>
              <a:rPr lang="en-CA" dirty="0" err="1"/>
              <a:t>Saas</a:t>
            </a:r>
            <a:endParaRPr lang="en-CA" dirty="0"/>
          </a:p>
          <a:p>
            <a:r>
              <a:rPr lang="en-CA" dirty="0"/>
              <a:t>Define variables</a:t>
            </a:r>
          </a:p>
          <a:p>
            <a:endParaRPr lang="en-CA" dirty="0"/>
          </a:p>
          <a:p>
            <a:r>
              <a:rPr lang="en-CA" dirty="0"/>
              <a:t>Deployment:</a:t>
            </a:r>
          </a:p>
          <a:p>
            <a:pPr lvl="1"/>
            <a:r>
              <a:rPr lang="en-CA" dirty="0"/>
              <a:t>If you have server installed on your machine use it</a:t>
            </a:r>
          </a:p>
          <a:p>
            <a:pPr lvl="1"/>
            <a:r>
              <a:rPr lang="en-CA" dirty="0"/>
              <a:t>You are also free to use any cloud solution or web server you want to use </a:t>
            </a:r>
          </a:p>
          <a:p>
            <a:endParaRPr lang="en-CA" dirty="0"/>
          </a:p>
        </p:txBody>
      </p:sp>
    </p:spTree>
    <p:extLst>
      <p:ext uri="{BB962C8B-B14F-4D97-AF65-F5344CB8AC3E}">
        <p14:creationId xmlns:p14="http://schemas.microsoft.com/office/powerpoint/2010/main" val="3654223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Assessment</a:t>
            </a:r>
          </a:p>
        </p:txBody>
      </p:sp>
      <p:sp>
        <p:nvSpPr>
          <p:cNvPr id="3" name="Content Placeholder 2"/>
          <p:cNvSpPr>
            <a:spLocks noGrp="1"/>
          </p:cNvSpPr>
          <p:nvPr>
            <p:ph idx="1"/>
          </p:nvPr>
        </p:nvSpPr>
        <p:spPr>
          <a:xfrm>
            <a:off x="3287131" y="1904756"/>
            <a:ext cx="6036833" cy="4351338"/>
          </a:xfrm>
        </p:spPr>
        <p:txBody>
          <a:bodyPr>
            <a:normAutofit lnSpcReduction="10000"/>
          </a:bodyPr>
          <a:lstStyle/>
          <a:p>
            <a:pPr marL="0" indent="0">
              <a:buNone/>
            </a:pPr>
            <a:r>
              <a:rPr lang="en-CA" dirty="0"/>
              <a:t>Assignment: </a:t>
            </a:r>
            <a:r>
              <a:rPr lang="en-CA" u="dotted" dirty="0"/>
              <a:t>			</a:t>
            </a:r>
            <a:r>
              <a:rPr lang="en-CA" dirty="0"/>
              <a:t>15%</a:t>
            </a:r>
          </a:p>
          <a:p>
            <a:pPr marL="0" indent="0">
              <a:buNone/>
            </a:pPr>
            <a:r>
              <a:rPr lang="en-CA" dirty="0"/>
              <a:t>Mid term test:</a:t>
            </a:r>
            <a:r>
              <a:rPr lang="en-CA" u="dotted" dirty="0"/>
              <a:t>			</a:t>
            </a:r>
            <a:r>
              <a:rPr lang="en-CA" dirty="0"/>
              <a:t>15%</a:t>
            </a:r>
          </a:p>
          <a:p>
            <a:pPr marL="0" indent="0">
              <a:buNone/>
            </a:pPr>
            <a:r>
              <a:rPr lang="en-CA" dirty="0"/>
              <a:t>Project milestones </a:t>
            </a:r>
            <a:r>
              <a:rPr lang="en-CA" u="dotted" dirty="0"/>
              <a:t>		</a:t>
            </a:r>
            <a:r>
              <a:rPr lang="en-CA" dirty="0"/>
              <a:t>50% </a:t>
            </a:r>
          </a:p>
          <a:p>
            <a:pPr lvl="1"/>
            <a:r>
              <a:rPr lang="en-CA" dirty="0"/>
              <a:t>M1:</a:t>
            </a:r>
            <a:r>
              <a:rPr lang="en-CA" u="dotted" dirty="0"/>
              <a:t>	</a:t>
            </a:r>
            <a:r>
              <a:rPr lang="en-CA" dirty="0"/>
              <a:t>10%</a:t>
            </a:r>
          </a:p>
          <a:p>
            <a:pPr lvl="1"/>
            <a:r>
              <a:rPr lang="en-CA" dirty="0"/>
              <a:t>M2:</a:t>
            </a:r>
            <a:r>
              <a:rPr lang="en-CA" u="dotted" dirty="0"/>
              <a:t>	</a:t>
            </a:r>
            <a:r>
              <a:rPr lang="en-CA" dirty="0"/>
              <a:t>10%</a:t>
            </a:r>
          </a:p>
          <a:p>
            <a:pPr lvl="1"/>
            <a:r>
              <a:rPr lang="en-CA" dirty="0"/>
              <a:t>M3:</a:t>
            </a:r>
            <a:r>
              <a:rPr lang="en-CA" u="dotted" dirty="0"/>
              <a:t>	</a:t>
            </a:r>
            <a:r>
              <a:rPr lang="en-CA" dirty="0"/>
              <a:t>15%</a:t>
            </a:r>
          </a:p>
          <a:p>
            <a:pPr lvl="1"/>
            <a:r>
              <a:rPr lang="en-CA" dirty="0"/>
              <a:t>M4:</a:t>
            </a:r>
            <a:r>
              <a:rPr lang="en-CA" u="dotted" dirty="0"/>
              <a:t>	</a:t>
            </a:r>
            <a:r>
              <a:rPr lang="en-CA" dirty="0"/>
              <a:t>15%</a:t>
            </a:r>
          </a:p>
          <a:p>
            <a:pPr marL="0" indent="0">
              <a:buNone/>
            </a:pPr>
            <a:r>
              <a:rPr lang="en-CA" dirty="0"/>
              <a:t>Project final submission </a:t>
            </a:r>
          </a:p>
          <a:p>
            <a:pPr marL="0" indent="0">
              <a:buNone/>
            </a:pPr>
            <a:r>
              <a:rPr lang="en-CA" dirty="0"/>
              <a:t>   and presentation:</a:t>
            </a:r>
            <a:r>
              <a:rPr lang="en-CA" u="dotted" dirty="0"/>
              <a:t>		</a:t>
            </a:r>
            <a:r>
              <a:rPr lang="en-CA" dirty="0"/>
              <a:t>20%</a:t>
            </a:r>
          </a:p>
          <a:p>
            <a:pPr marL="0" indent="0">
              <a:buNone/>
            </a:pPr>
            <a:r>
              <a:rPr lang="en-CA" dirty="0"/>
              <a:t>Total:	</a:t>
            </a:r>
            <a:r>
              <a:rPr lang="en-CA" u="dotted" dirty="0"/>
              <a:t>				</a:t>
            </a:r>
            <a:r>
              <a:rPr lang="en-CA" dirty="0"/>
              <a:t>100%</a:t>
            </a:r>
          </a:p>
        </p:txBody>
      </p:sp>
      <p:cxnSp>
        <p:nvCxnSpPr>
          <p:cNvPr id="5" name="Straight Connector 4"/>
          <p:cNvCxnSpPr/>
          <p:nvPr/>
        </p:nvCxnSpPr>
        <p:spPr>
          <a:xfrm>
            <a:off x="3314700" y="5622681"/>
            <a:ext cx="5877658" cy="1758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7901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Assignment</a:t>
            </a:r>
          </a:p>
        </p:txBody>
      </p:sp>
      <p:sp>
        <p:nvSpPr>
          <p:cNvPr id="3" name="Content Placeholder 2"/>
          <p:cNvSpPr>
            <a:spLocks noGrp="1"/>
          </p:cNvSpPr>
          <p:nvPr>
            <p:ph idx="1"/>
          </p:nvPr>
        </p:nvSpPr>
        <p:spPr/>
        <p:txBody>
          <a:bodyPr/>
          <a:lstStyle/>
          <a:p>
            <a:pPr>
              <a:lnSpc>
                <a:spcPct val="200000"/>
              </a:lnSpc>
            </a:pPr>
            <a:r>
              <a:rPr lang="en-CA" dirty="0"/>
              <a:t>Individual work covering various aspects discussed in class</a:t>
            </a:r>
          </a:p>
          <a:p>
            <a:pPr>
              <a:lnSpc>
                <a:spcPct val="200000"/>
              </a:lnSpc>
            </a:pPr>
            <a:r>
              <a:rPr lang="en-CA" dirty="0"/>
              <a:t>Worth 15%</a:t>
            </a:r>
          </a:p>
          <a:p>
            <a:pPr>
              <a:lnSpc>
                <a:spcPct val="200000"/>
              </a:lnSpc>
            </a:pPr>
            <a:r>
              <a:rPr lang="en-CA" dirty="0"/>
              <a:t>Detailed instructions and marking scheme will be provided</a:t>
            </a:r>
          </a:p>
        </p:txBody>
      </p:sp>
    </p:spTree>
    <p:extLst>
      <p:ext uri="{BB962C8B-B14F-4D97-AF65-F5344CB8AC3E}">
        <p14:creationId xmlns:p14="http://schemas.microsoft.com/office/powerpoint/2010/main" val="5718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Mid-term test</a:t>
            </a:r>
          </a:p>
        </p:txBody>
      </p:sp>
      <p:sp>
        <p:nvSpPr>
          <p:cNvPr id="3" name="Content Placeholder 2"/>
          <p:cNvSpPr>
            <a:spLocks noGrp="1"/>
          </p:cNvSpPr>
          <p:nvPr>
            <p:ph idx="1"/>
          </p:nvPr>
        </p:nvSpPr>
        <p:spPr/>
        <p:txBody>
          <a:bodyPr/>
          <a:lstStyle/>
          <a:p>
            <a:pPr>
              <a:lnSpc>
                <a:spcPct val="200000"/>
              </a:lnSpc>
            </a:pPr>
            <a:r>
              <a:rPr lang="en-CA" dirty="0"/>
              <a:t>Individual work covering various aspects discussed in class</a:t>
            </a:r>
          </a:p>
          <a:p>
            <a:pPr>
              <a:lnSpc>
                <a:spcPct val="200000"/>
              </a:lnSpc>
            </a:pPr>
            <a:r>
              <a:rPr lang="en-CA" dirty="0"/>
              <a:t>Worth 15%</a:t>
            </a:r>
          </a:p>
          <a:p>
            <a:pPr>
              <a:lnSpc>
                <a:spcPct val="200000"/>
              </a:lnSpc>
            </a:pPr>
            <a:r>
              <a:rPr lang="en-CA" dirty="0"/>
              <a:t>Details will be provided closer to the exam</a:t>
            </a:r>
          </a:p>
        </p:txBody>
      </p:sp>
    </p:spTree>
    <p:extLst>
      <p:ext uri="{BB962C8B-B14F-4D97-AF65-F5344CB8AC3E}">
        <p14:creationId xmlns:p14="http://schemas.microsoft.com/office/powerpoint/2010/main" val="92645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Project </a:t>
            </a:r>
          </a:p>
        </p:txBody>
      </p:sp>
      <p:sp>
        <p:nvSpPr>
          <p:cNvPr id="3" name="Content Placeholder 2"/>
          <p:cNvSpPr>
            <a:spLocks noGrp="1"/>
          </p:cNvSpPr>
          <p:nvPr>
            <p:ph idx="1"/>
          </p:nvPr>
        </p:nvSpPr>
        <p:spPr/>
        <p:txBody>
          <a:bodyPr/>
          <a:lstStyle/>
          <a:p>
            <a:pPr>
              <a:lnSpc>
                <a:spcPct val="100000"/>
              </a:lnSpc>
              <a:spcBef>
                <a:spcPts val="1800"/>
              </a:spcBef>
            </a:pPr>
            <a:r>
              <a:rPr lang="en-CA" dirty="0"/>
              <a:t>Project is a group work (3-4 students)</a:t>
            </a:r>
          </a:p>
          <a:p>
            <a:pPr>
              <a:lnSpc>
                <a:spcPct val="100000"/>
              </a:lnSpc>
              <a:spcBef>
                <a:spcPts val="1800"/>
              </a:spcBef>
            </a:pPr>
            <a:r>
              <a:rPr lang="en-CA" dirty="0"/>
              <a:t>Broken down into 4 graded milestones covering group formation, requirements analysis and design, wireframe building, prototyping and testing </a:t>
            </a:r>
          </a:p>
          <a:p>
            <a:pPr>
              <a:lnSpc>
                <a:spcPct val="100000"/>
              </a:lnSpc>
              <a:spcBef>
                <a:spcPts val="1800"/>
              </a:spcBef>
            </a:pPr>
            <a:r>
              <a:rPr lang="en-CA" dirty="0"/>
              <a:t>Finishes with a presentation that is marked separately</a:t>
            </a:r>
          </a:p>
        </p:txBody>
      </p:sp>
    </p:spTree>
    <p:extLst>
      <p:ext uri="{BB962C8B-B14F-4D97-AF65-F5344CB8AC3E}">
        <p14:creationId xmlns:p14="http://schemas.microsoft.com/office/powerpoint/2010/main" val="13391636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1c3b346a86cee90eb9d9493787361a4e4f47"/>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ntennial.potx" id="{C3B67762-EFED-45D5-9B53-DC04DE823AC1}" vid="{6B851623-0082-4B33-BE4D-7D320DD8AFFB}"/>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2686</TotalTime>
  <Words>1695</Words>
  <Application>Microsoft Office PowerPoint</Application>
  <PresentationFormat>Widescreen</PresentationFormat>
  <Paragraphs>351</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Consolas</vt:lpstr>
      <vt:lpstr>1_Office Theme</vt:lpstr>
      <vt:lpstr>Overview of Web Technology</vt:lpstr>
      <vt:lpstr>About the course</vt:lpstr>
      <vt:lpstr>About the course</vt:lpstr>
      <vt:lpstr>About me</vt:lpstr>
      <vt:lpstr>Book</vt:lpstr>
      <vt:lpstr>Assessment</vt:lpstr>
      <vt:lpstr>Assignment</vt:lpstr>
      <vt:lpstr>Mid-term test</vt:lpstr>
      <vt:lpstr>Project </vt:lpstr>
      <vt:lpstr>PowerPoint Presentation</vt:lpstr>
      <vt:lpstr>Discussion: Why web?</vt:lpstr>
      <vt:lpstr>Client-server architecture</vt:lpstr>
      <vt:lpstr>Client-server architecture</vt:lpstr>
      <vt:lpstr>System architecture</vt:lpstr>
      <vt:lpstr>Web technology – Server side </vt:lpstr>
      <vt:lpstr>Server side languages: Stats</vt:lpstr>
      <vt:lpstr>Evolution of web</vt:lpstr>
      <vt:lpstr>Tools</vt:lpstr>
      <vt:lpstr>IDEs</vt:lpstr>
      <vt:lpstr>Server</vt:lpstr>
      <vt:lpstr>Deployment</vt:lpstr>
      <vt:lpstr>Deploy</vt:lpstr>
      <vt:lpstr>Web development basics</vt:lpstr>
      <vt:lpstr>HTML5 Overview</vt:lpstr>
      <vt:lpstr>HTML5 Overview</vt:lpstr>
      <vt:lpstr>Semantics</vt:lpstr>
      <vt:lpstr>Why semantic HTML5 elements?</vt:lpstr>
      <vt:lpstr>Why semantic HTML5 elements?</vt:lpstr>
      <vt:lpstr>Semantic Tags</vt:lpstr>
      <vt:lpstr>Transition to HTML5</vt:lpstr>
      <vt:lpstr>Omitting  tags </vt:lpstr>
      <vt:lpstr>Obsolete syntax and semantics</vt:lpstr>
      <vt:lpstr>CSS overview</vt:lpstr>
      <vt:lpstr>CSS Overview</vt:lpstr>
      <vt:lpstr>CSS Basic</vt:lpstr>
      <vt:lpstr>Why CSS?</vt:lpstr>
      <vt:lpstr>Syntax</vt:lpstr>
      <vt:lpstr>Selectors: element and id</vt:lpstr>
      <vt:lpstr>Selectors: Classes</vt:lpstr>
      <vt:lpstr>Pseudo-classes</vt:lpstr>
      <vt:lpstr>Pseudo-element</vt:lpstr>
      <vt:lpstr>Attribute selector</vt:lpstr>
      <vt:lpstr>CSS Combinators</vt:lpstr>
      <vt:lpstr>Box Model </vt:lpstr>
      <vt:lpstr>Colors</vt:lpstr>
      <vt:lpstr>Gradients</vt:lpstr>
      <vt:lpstr>LESS and Sass</vt:lpstr>
      <vt:lpstr>CSS performance and optimization</vt:lpstr>
      <vt:lpstr>Let’s get to work …</vt:lpstr>
      <vt:lpstr>Hands-on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Web Technology</dc:title>
  <dc:creator>Przemyslaw Pawluk</dc:creator>
  <cp:lastModifiedBy>Przemyslaw Pawluk</cp:lastModifiedBy>
  <cp:revision>34</cp:revision>
  <dcterms:created xsi:type="dcterms:W3CDTF">2016-06-02T15:05:54Z</dcterms:created>
  <dcterms:modified xsi:type="dcterms:W3CDTF">2017-09-08T22:31:26Z</dcterms:modified>
</cp:coreProperties>
</file>