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8" r:id="rId3"/>
    <p:sldId id="268"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267" r:id="rId20"/>
    <p:sldId id="261" r:id="rId21"/>
    <p:sldId id="270" r:id="rId22"/>
    <p:sldId id="269" r:id="rId23"/>
    <p:sldId id="271" r:id="rId24"/>
    <p:sldId id="272" r:id="rId25"/>
    <p:sldId id="273" r:id="rId26"/>
    <p:sldId id="274" r:id="rId27"/>
    <p:sldId id="275" r:id="rId28"/>
    <p:sldId id="276" r:id="rId29"/>
    <p:sldId id="277" r:id="rId30"/>
    <p:sldId id="278" r:id="rId31"/>
    <p:sldId id="279" r:id="rId32"/>
    <p:sldId id="281" r:id="rId33"/>
    <p:sldId id="280" r:id="rId34"/>
    <p:sldId id="282" r:id="rId35"/>
    <p:sldId id="283" r:id="rId36"/>
    <p:sldId id="284" r:id="rId37"/>
    <p:sldId id="285" r:id="rId38"/>
    <p:sldId id="290" r:id="rId39"/>
    <p:sldId id="286" r:id="rId40"/>
    <p:sldId id="287" r:id="rId41"/>
    <p:sldId id="291" r:id="rId42"/>
    <p:sldId id="288" r:id="rId43"/>
    <p:sldId id="289" r:id="rId44"/>
    <p:sldId id="292" r:id="rId45"/>
    <p:sldId id="293" r:id="rId46"/>
    <p:sldId id="294" r:id="rId47"/>
    <p:sldId id="295" r:id="rId48"/>
    <p:sldId id="301" r:id="rId49"/>
    <p:sldId id="296" r:id="rId50"/>
    <p:sldId id="297" r:id="rId51"/>
    <p:sldId id="298" r:id="rId52"/>
    <p:sldId id="299" r:id="rId53"/>
    <p:sldId id="300" r:id="rId54"/>
  </p:sldIdLst>
  <p:sldSz cx="12192000" cy="6858000"/>
  <p:notesSz cx="6858000" cy="91440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AB2B"/>
    <a:srgbClr val="B6D15F"/>
    <a:srgbClr val="A9C4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86347" autoAdjust="0"/>
  </p:normalViewPr>
  <p:slideViewPr>
    <p:cSldViewPr snapToGrid="0">
      <p:cViewPr varScale="1">
        <p:scale>
          <a:sx n="81" d="100"/>
          <a:sy n="81" d="100"/>
        </p:scale>
        <p:origin x="463" y="29"/>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21BC1-0F95-418C-BF5C-0FB932BAE0DD}" type="datetimeFigureOut">
              <a:rPr lang="en-CA" smtClean="0"/>
              <a:t>2016-11-14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FCD8D-375D-4605-8E82-D0971EB5C382}" type="slidenum">
              <a:rPr lang="en-CA" smtClean="0"/>
              <a:t>‹#›</a:t>
            </a:fld>
            <a:endParaRPr lang="en-CA"/>
          </a:p>
        </p:txBody>
      </p:sp>
    </p:spTree>
    <p:extLst>
      <p:ext uri="{BB962C8B-B14F-4D97-AF65-F5344CB8AC3E}">
        <p14:creationId xmlns:p14="http://schemas.microsoft.com/office/powerpoint/2010/main" val="3243161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799" y="368300"/>
            <a:ext cx="9525000" cy="3117479"/>
          </a:xfrm>
        </p:spPr>
        <p:txBody>
          <a:bodyPr anchor="ctr"/>
          <a:lstStyle>
            <a:lvl1pPr algn="ctr">
              <a:defRPr sz="6000"/>
            </a:lvl1pPr>
          </a:lstStyle>
          <a:p>
            <a:r>
              <a:rPr lang="en-US"/>
              <a:t>Click to edit Master title style</a:t>
            </a:r>
            <a:endParaRPr lang="en-CA" dirty="0"/>
          </a:p>
        </p:txBody>
      </p:sp>
      <p:sp>
        <p:nvSpPr>
          <p:cNvPr id="3" name="Subtitle 2"/>
          <p:cNvSpPr>
            <a:spLocks noGrp="1"/>
          </p:cNvSpPr>
          <p:nvPr>
            <p:ph type="subTitle" idx="1"/>
          </p:nvPr>
        </p:nvSpPr>
        <p:spPr>
          <a:xfrm>
            <a:off x="838199" y="3602038"/>
            <a:ext cx="10515599"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4B1FE355-4399-4B91-A791-34E9CB5B09F7}" type="datetimeFigureOut">
              <a:rPr lang="en-CA" smtClean="0"/>
              <a:t>2016-11-14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2E9E59-80DB-4163-A251-5BD4D9429461}" type="slidenum">
              <a:rPr lang="en-CA" smtClean="0"/>
              <a:t>‹#›</a:t>
            </a:fld>
            <a:endParaRPr lang="en-CA"/>
          </a:p>
        </p:txBody>
      </p:sp>
      <p:pic>
        <p:nvPicPr>
          <p:cNvPr id="7" name="Picture 6"/>
          <p:cNvPicPr>
            <a:picLocks noChangeAspect="1"/>
          </p:cNvPicPr>
          <p:nvPr userDrawn="1"/>
        </p:nvPicPr>
        <p:blipFill>
          <a:blip r:embed="rId2"/>
          <a:stretch>
            <a:fillRect/>
          </a:stretch>
        </p:blipFill>
        <p:spPr>
          <a:xfrm>
            <a:off x="838198" y="368300"/>
            <a:ext cx="990601" cy="3117479"/>
          </a:xfrm>
          <a:prstGeom prst="rect">
            <a:avLst/>
          </a:prstGeom>
        </p:spPr>
      </p:pic>
    </p:spTree>
    <p:extLst>
      <p:ext uri="{BB962C8B-B14F-4D97-AF65-F5344CB8AC3E}">
        <p14:creationId xmlns:p14="http://schemas.microsoft.com/office/powerpoint/2010/main" val="291745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4B1FE355-4399-4B91-A791-34E9CB5B09F7}" type="datetimeFigureOut">
              <a:rPr lang="en-CA" smtClean="0"/>
              <a:t>2016-11-14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2E9E59-80DB-4163-A251-5BD4D9429461}" type="slidenum">
              <a:rPr lang="en-CA" smtClean="0"/>
              <a:t>‹#›</a:t>
            </a:fld>
            <a:endParaRPr lang="en-CA"/>
          </a:p>
        </p:txBody>
      </p:sp>
    </p:spTree>
    <p:extLst>
      <p:ext uri="{BB962C8B-B14F-4D97-AF65-F5344CB8AC3E}">
        <p14:creationId xmlns:p14="http://schemas.microsoft.com/office/powerpoint/2010/main" val="2968028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9055" y="1197366"/>
            <a:ext cx="2628900" cy="4979597"/>
          </a:xfrm>
        </p:spPr>
        <p:txBody>
          <a:bodyPr vert="eaVert"/>
          <a:lstStyle/>
          <a:p>
            <a:r>
              <a:rPr lang="en-US"/>
              <a:t>Click to edit Master title style</a:t>
            </a:r>
            <a:endParaRPr lang="en-CA" dirty="0"/>
          </a:p>
        </p:txBody>
      </p:sp>
      <p:sp>
        <p:nvSpPr>
          <p:cNvPr id="4" name="Date Placeholder 3"/>
          <p:cNvSpPr>
            <a:spLocks noGrp="1"/>
          </p:cNvSpPr>
          <p:nvPr>
            <p:ph type="dt" sz="half" idx="10"/>
          </p:nvPr>
        </p:nvSpPr>
        <p:spPr/>
        <p:txBody>
          <a:bodyPr/>
          <a:lstStyle/>
          <a:p>
            <a:fld id="{4B1FE355-4399-4B91-A791-34E9CB5B09F7}" type="datetimeFigureOut">
              <a:rPr lang="en-CA" smtClean="0"/>
              <a:t>2016-11-14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2E9E59-80DB-4163-A251-5BD4D9429461}" type="slidenum">
              <a:rPr lang="en-CA" smtClean="0"/>
              <a:t>‹#›</a:t>
            </a:fld>
            <a:endParaRPr lang="en-CA"/>
          </a:p>
        </p:txBody>
      </p:sp>
      <p:pic>
        <p:nvPicPr>
          <p:cNvPr id="7" name="Picture 6"/>
          <p:cNvPicPr>
            <a:picLocks noChangeAspect="1"/>
          </p:cNvPicPr>
          <p:nvPr userDrawn="1"/>
        </p:nvPicPr>
        <p:blipFill>
          <a:blip r:embed="rId2"/>
          <a:stretch>
            <a:fillRect/>
          </a:stretch>
        </p:blipFill>
        <p:spPr>
          <a:xfrm rot="5400000">
            <a:off x="9642282" y="-528308"/>
            <a:ext cx="832240" cy="2619107"/>
          </a:xfrm>
          <a:prstGeom prst="rect">
            <a:avLst/>
          </a:prstGeom>
        </p:spPr>
      </p:pic>
      <p:sp>
        <p:nvSpPr>
          <p:cNvPr id="8" name="Rectangle 7"/>
          <p:cNvSpPr/>
          <p:nvPr userDrawn="1"/>
        </p:nvSpPr>
        <p:spPr>
          <a:xfrm>
            <a:off x="838200" y="365125"/>
            <a:ext cx="444500" cy="1349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025963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4B1FE355-4399-4B91-A791-34E9CB5B09F7}" type="datetimeFigureOut">
              <a:rPr lang="en-CA" smtClean="0"/>
              <a:t>2016-11-14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2E9E59-80DB-4163-A251-5BD4D9429461}" type="slidenum">
              <a:rPr lang="en-CA" smtClean="0"/>
              <a:t>‹#›</a:t>
            </a:fld>
            <a:endParaRPr lang="en-CA"/>
          </a:p>
        </p:txBody>
      </p:sp>
    </p:spTree>
    <p:extLst>
      <p:ext uri="{BB962C8B-B14F-4D97-AF65-F5344CB8AC3E}">
        <p14:creationId xmlns:p14="http://schemas.microsoft.com/office/powerpoint/2010/main" val="662491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71700" y="330201"/>
            <a:ext cx="9175750" cy="4196602"/>
          </a:xfrm>
        </p:spPr>
        <p:txBody>
          <a:bodyPr anchor="ctr"/>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FE355-4399-4B91-A791-34E9CB5B09F7}" type="datetimeFigureOut">
              <a:rPr lang="en-CA" smtClean="0"/>
              <a:t>2016-11-14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2E9E59-80DB-4163-A251-5BD4D9429461}" type="slidenum">
              <a:rPr lang="en-CA" smtClean="0"/>
              <a:t>‹#›</a:t>
            </a:fld>
            <a:endParaRPr lang="en-CA"/>
          </a:p>
        </p:txBody>
      </p:sp>
      <p:pic>
        <p:nvPicPr>
          <p:cNvPr id="8" name="Picture 7"/>
          <p:cNvPicPr>
            <a:picLocks noChangeAspect="1"/>
          </p:cNvPicPr>
          <p:nvPr userDrawn="1"/>
        </p:nvPicPr>
        <p:blipFill>
          <a:blip r:embed="rId2"/>
          <a:stretch>
            <a:fillRect/>
          </a:stretch>
        </p:blipFill>
        <p:spPr>
          <a:xfrm>
            <a:off x="838200" y="330200"/>
            <a:ext cx="1333500" cy="4196602"/>
          </a:xfrm>
          <a:prstGeom prst="rect">
            <a:avLst/>
          </a:prstGeom>
        </p:spPr>
      </p:pic>
    </p:spTree>
    <p:extLst>
      <p:ext uri="{BB962C8B-B14F-4D97-AF65-F5344CB8AC3E}">
        <p14:creationId xmlns:p14="http://schemas.microsoft.com/office/powerpoint/2010/main" val="77935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4B1FE355-4399-4B91-A791-34E9CB5B09F7}" type="datetimeFigureOut">
              <a:rPr lang="en-CA" smtClean="0"/>
              <a:t>2016-11-14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62E9E59-80DB-4163-A251-5BD4D9429461}" type="slidenum">
              <a:rPr lang="en-CA" smtClean="0"/>
              <a:t>‹#›</a:t>
            </a:fld>
            <a:endParaRPr lang="en-CA"/>
          </a:p>
        </p:txBody>
      </p:sp>
    </p:spTree>
    <p:extLst>
      <p:ext uri="{BB962C8B-B14F-4D97-AF65-F5344CB8AC3E}">
        <p14:creationId xmlns:p14="http://schemas.microsoft.com/office/powerpoint/2010/main" val="4277270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4B1FE355-4399-4B91-A791-34E9CB5B09F7}" type="datetimeFigureOut">
              <a:rPr lang="en-CA" smtClean="0"/>
              <a:t>2016-11-14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62E9E59-80DB-4163-A251-5BD4D9429461}" type="slidenum">
              <a:rPr lang="en-CA" smtClean="0"/>
              <a:t>‹#›</a:t>
            </a:fld>
            <a:endParaRPr lang="en-CA"/>
          </a:p>
        </p:txBody>
      </p:sp>
      <p:sp>
        <p:nvSpPr>
          <p:cNvPr id="10" name="Title 1"/>
          <p:cNvSpPr>
            <a:spLocks noGrp="1"/>
          </p:cNvSpPr>
          <p:nvPr>
            <p:ph type="title"/>
          </p:nvPr>
        </p:nvSpPr>
        <p:spPr>
          <a:xfrm>
            <a:off x="1257298" y="365125"/>
            <a:ext cx="10096501" cy="1306597"/>
          </a:xfrm>
        </p:spPr>
        <p:txBody>
          <a:bodyPr/>
          <a:lstStyle/>
          <a:p>
            <a:r>
              <a:rPr lang="en-US"/>
              <a:t>Click to edit Master title style</a:t>
            </a:r>
            <a:endParaRPr lang="en-CA"/>
          </a:p>
        </p:txBody>
      </p:sp>
    </p:spTree>
    <p:extLst>
      <p:ext uri="{BB962C8B-B14F-4D97-AF65-F5344CB8AC3E}">
        <p14:creationId xmlns:p14="http://schemas.microsoft.com/office/powerpoint/2010/main" val="112579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4B1FE355-4399-4B91-A791-34E9CB5B09F7}" type="datetimeFigureOut">
              <a:rPr lang="en-CA" smtClean="0"/>
              <a:t>2016-11-14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62E9E59-80DB-4163-A251-5BD4D9429461}" type="slidenum">
              <a:rPr lang="en-CA" smtClean="0"/>
              <a:t>‹#›</a:t>
            </a:fld>
            <a:endParaRPr lang="en-CA"/>
          </a:p>
        </p:txBody>
      </p:sp>
    </p:spTree>
    <p:extLst>
      <p:ext uri="{BB962C8B-B14F-4D97-AF65-F5344CB8AC3E}">
        <p14:creationId xmlns:p14="http://schemas.microsoft.com/office/powerpoint/2010/main" val="290383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FE355-4399-4B91-A791-34E9CB5B09F7}" type="datetimeFigureOut">
              <a:rPr lang="en-CA" smtClean="0"/>
              <a:t>2016-11-14</a:t>
            </a:fld>
            <a:endParaRPr lang="en-CA"/>
          </a:p>
        </p:txBody>
      </p:sp>
      <p:sp>
        <p:nvSpPr>
          <p:cNvPr id="3" name="Footer Placeholder 2"/>
          <p:cNvSpPr>
            <a:spLocks noGrp="1"/>
          </p:cNvSpPr>
          <p:nvPr>
            <p:ph type="ftr" sz="quarter" idx="11"/>
          </p:nvPr>
        </p:nvSpPr>
        <p:spPr/>
        <p:txBody>
          <a:bodyPr/>
          <a:lstStyle/>
          <a:p>
            <a:endParaRPr lang="en-CA"/>
          </a:p>
        </p:txBody>
      </p:sp>
      <p:sp>
        <p:nvSpPr>
          <p:cNvPr id="5" name="Rectangle 4"/>
          <p:cNvSpPr/>
          <p:nvPr userDrawn="1"/>
        </p:nvSpPr>
        <p:spPr>
          <a:xfrm>
            <a:off x="838200" y="0"/>
            <a:ext cx="723900" cy="2095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Slide Number Placeholder 3"/>
          <p:cNvSpPr>
            <a:spLocks noGrp="1"/>
          </p:cNvSpPr>
          <p:nvPr>
            <p:ph type="sldNum" sz="quarter" idx="12"/>
          </p:nvPr>
        </p:nvSpPr>
        <p:spPr/>
        <p:txBody>
          <a:bodyPr/>
          <a:lstStyle/>
          <a:p>
            <a:fld id="{262E9E59-80DB-4163-A251-5BD4D9429461}" type="slidenum">
              <a:rPr lang="en-CA" smtClean="0"/>
              <a:t>‹#›</a:t>
            </a:fld>
            <a:endParaRPr lang="en-CA"/>
          </a:p>
        </p:txBody>
      </p:sp>
    </p:spTree>
    <p:extLst>
      <p:ext uri="{BB962C8B-B14F-4D97-AF65-F5344CB8AC3E}">
        <p14:creationId xmlns:p14="http://schemas.microsoft.com/office/powerpoint/2010/main" val="4052040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44600" y="368300"/>
            <a:ext cx="3527425" cy="13081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1803400"/>
            <a:ext cx="3932237" cy="4065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1FE355-4399-4B91-A791-34E9CB5B09F7}" type="datetimeFigureOut">
              <a:rPr lang="en-CA" smtClean="0"/>
              <a:t>2016-11-14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62E9E59-80DB-4163-A251-5BD4D9429461}" type="slidenum">
              <a:rPr lang="en-CA" smtClean="0"/>
              <a:t>‹#›</a:t>
            </a:fld>
            <a:endParaRPr lang="en-CA"/>
          </a:p>
        </p:txBody>
      </p:sp>
    </p:spTree>
    <p:extLst>
      <p:ext uri="{BB962C8B-B14F-4D97-AF65-F5344CB8AC3E}">
        <p14:creationId xmlns:p14="http://schemas.microsoft.com/office/powerpoint/2010/main" val="3242106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7300" y="368300"/>
            <a:ext cx="3514725" cy="13081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a:p>
        </p:txBody>
      </p:sp>
      <p:sp>
        <p:nvSpPr>
          <p:cNvPr id="4" name="Text Placeholder 3"/>
          <p:cNvSpPr>
            <a:spLocks noGrp="1"/>
          </p:cNvSpPr>
          <p:nvPr>
            <p:ph type="body" sz="half" idx="2"/>
          </p:nvPr>
        </p:nvSpPr>
        <p:spPr>
          <a:xfrm>
            <a:off x="839788" y="1854200"/>
            <a:ext cx="3932237" cy="4014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1FE355-4399-4B91-A791-34E9CB5B09F7}" type="datetimeFigureOut">
              <a:rPr lang="en-CA" smtClean="0"/>
              <a:t>2016-11-14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62E9E59-80DB-4163-A251-5BD4D9429461}" type="slidenum">
              <a:rPr lang="en-CA" smtClean="0"/>
              <a:t>‹#›</a:t>
            </a:fld>
            <a:endParaRPr lang="en-CA"/>
          </a:p>
        </p:txBody>
      </p:sp>
    </p:spTree>
    <p:extLst>
      <p:ext uri="{BB962C8B-B14F-4D97-AF65-F5344CB8AC3E}">
        <p14:creationId xmlns:p14="http://schemas.microsoft.com/office/powerpoint/2010/main" val="428437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298" y="365125"/>
            <a:ext cx="10096501" cy="1306597"/>
          </a:xfrm>
          <a:prstGeom prst="rect">
            <a:avLst/>
          </a:prstGeom>
          <a:solidFill>
            <a:srgbClr val="A3AB2B"/>
          </a:solidFill>
        </p:spPr>
        <p:txBody>
          <a:bodyPr vert="horz" lIns="91440" tIns="45720" rIns="91440" bIns="45720" rtlCol="0" anchor="ctr">
            <a:normAutofit/>
          </a:bodyPr>
          <a:lstStyle/>
          <a:p>
            <a:r>
              <a:rPr lang="en-US"/>
              <a:t>Click to edit Master title style</a:t>
            </a:r>
            <a:endParaRPr lang="en-CA"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1FE355-4399-4B91-A791-34E9CB5B09F7}" type="datetimeFigureOut">
              <a:rPr lang="en-CA" smtClean="0"/>
              <a:t>2016-11-14</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599"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2E9E59-80DB-4163-A251-5BD4D9429461}" type="slidenum">
              <a:rPr lang="en-CA" smtClean="0"/>
              <a:t>‹#›</a:t>
            </a:fld>
            <a:endParaRPr lang="en-CA"/>
          </a:p>
        </p:txBody>
      </p:sp>
      <p:pic>
        <p:nvPicPr>
          <p:cNvPr id="7" name="Picture 6"/>
          <p:cNvPicPr>
            <a:picLocks noChangeAspect="1"/>
          </p:cNvPicPr>
          <p:nvPr userDrawn="1"/>
        </p:nvPicPr>
        <p:blipFill>
          <a:blip r:embed="rId13"/>
          <a:stretch>
            <a:fillRect/>
          </a:stretch>
        </p:blipFill>
        <p:spPr>
          <a:xfrm rot="16200000">
            <a:off x="394450" y="808875"/>
            <a:ext cx="1306597" cy="419097"/>
          </a:xfrm>
          <a:prstGeom prst="rect">
            <a:avLst/>
          </a:prstGeom>
        </p:spPr>
      </p:pic>
    </p:spTree>
    <p:extLst>
      <p:ext uri="{BB962C8B-B14F-4D97-AF65-F5344CB8AC3E}">
        <p14:creationId xmlns:p14="http://schemas.microsoft.com/office/powerpoint/2010/main" val="2827722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css-tricks.com/almanac/properties/f/flex/"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Fluid layouts and relative units</a:t>
            </a:r>
            <a:br>
              <a:rPr lang="en-CA" dirty="0"/>
            </a:br>
            <a:r>
              <a:rPr lang="en-CA" dirty="0"/>
              <a:t>Responsive media</a:t>
            </a:r>
          </a:p>
        </p:txBody>
      </p:sp>
      <p:sp>
        <p:nvSpPr>
          <p:cNvPr id="3" name="Subtitle 2"/>
          <p:cNvSpPr>
            <a:spLocks noGrp="1"/>
          </p:cNvSpPr>
          <p:nvPr>
            <p:ph type="subTitle" idx="1"/>
          </p:nvPr>
        </p:nvSpPr>
        <p:spPr>
          <a:xfrm>
            <a:off x="838199" y="3602038"/>
            <a:ext cx="10515599" cy="2265362"/>
          </a:xfrm>
        </p:spPr>
        <p:txBody>
          <a:bodyPr/>
          <a:lstStyle/>
          <a:p>
            <a:endParaRPr lang="en-CA" dirty="0"/>
          </a:p>
          <a:p>
            <a:r>
              <a:rPr lang="en-CA" dirty="0"/>
              <a:t>MAPD112 Web Technologies for Mobile Platforms</a:t>
            </a:r>
          </a:p>
          <a:p>
            <a:endParaRPr lang="en-CA" dirty="0"/>
          </a:p>
          <a:p>
            <a:r>
              <a:rPr lang="en-CA" dirty="0"/>
              <a:t>Week 3</a:t>
            </a:r>
          </a:p>
          <a:p>
            <a:endParaRPr lang="en-CA" dirty="0"/>
          </a:p>
        </p:txBody>
      </p:sp>
    </p:spTree>
    <p:extLst>
      <p:ext uri="{BB962C8B-B14F-4D97-AF65-F5344CB8AC3E}">
        <p14:creationId xmlns:p14="http://schemas.microsoft.com/office/powerpoint/2010/main" val="2712946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&lt;object&gt; </a:t>
            </a:r>
          </a:p>
        </p:txBody>
      </p:sp>
      <p:sp>
        <p:nvSpPr>
          <p:cNvPr id="3" name="Content Placeholder 2"/>
          <p:cNvSpPr>
            <a:spLocks noGrp="1"/>
          </p:cNvSpPr>
          <p:nvPr>
            <p:ph idx="1"/>
          </p:nvPr>
        </p:nvSpPr>
        <p:spPr>
          <a:xfrm>
            <a:off x="838200" y="1825625"/>
            <a:ext cx="10515600" cy="2687108"/>
          </a:xfrm>
        </p:spPr>
        <p:txBody>
          <a:bodyPr/>
          <a:lstStyle/>
          <a:p>
            <a:r>
              <a:rPr lang="en-CA" dirty="0"/>
              <a:t>The &lt;object&gt; element is supported by all browsers</a:t>
            </a:r>
          </a:p>
          <a:p>
            <a:r>
              <a:rPr lang="en-CA" dirty="0"/>
              <a:t>The &lt;object&gt; element defines an embedded object within an HTML document</a:t>
            </a:r>
          </a:p>
          <a:p>
            <a:r>
              <a:rPr lang="en-CA" dirty="0"/>
              <a:t>It is used to embed plug-ins (like Java applets, PDF readers, Flash Players) in web pages</a:t>
            </a:r>
          </a:p>
          <a:p>
            <a:endParaRPr lang="en-CA" dirty="0"/>
          </a:p>
        </p:txBody>
      </p:sp>
      <p:sp>
        <p:nvSpPr>
          <p:cNvPr id="4" name="Rectangle 3"/>
          <p:cNvSpPr/>
          <p:nvPr/>
        </p:nvSpPr>
        <p:spPr>
          <a:xfrm>
            <a:off x="838199" y="5014436"/>
            <a:ext cx="10515599" cy="1200329"/>
          </a:xfrm>
          <a:prstGeom prst="rect">
            <a:avLst/>
          </a:prstGeom>
        </p:spPr>
        <p:txBody>
          <a:bodyPr wrap="square">
            <a:spAutoFit/>
          </a:bodyPr>
          <a:lstStyle/>
          <a:p>
            <a:r>
              <a:rPr lang="en-CA" sz="2400" dirty="0">
                <a:solidFill>
                  <a:srgbClr val="0000CD"/>
                </a:solidFill>
                <a:latin typeface="Consolas" panose="020B0609020204030204" pitchFamily="49" charset="0"/>
              </a:rPr>
              <a:t>&lt;</a:t>
            </a:r>
            <a:r>
              <a:rPr lang="en-CA" sz="2400" dirty="0">
                <a:solidFill>
                  <a:srgbClr val="A52A2A"/>
                </a:solidFill>
                <a:latin typeface="Consolas" panose="020B0609020204030204" pitchFamily="49" charset="0"/>
              </a:rPr>
              <a:t>object</a:t>
            </a:r>
            <a:r>
              <a:rPr lang="en-CA" sz="2400" dirty="0">
                <a:solidFill>
                  <a:srgbClr val="FF0000"/>
                </a:solidFill>
                <a:latin typeface="Consolas" panose="020B0609020204030204" pitchFamily="49" charset="0"/>
              </a:rPr>
              <a:t> width</a:t>
            </a:r>
            <a:r>
              <a:rPr lang="en-CA" sz="2400" dirty="0">
                <a:solidFill>
                  <a:srgbClr val="0000CD"/>
                </a:solidFill>
                <a:latin typeface="Consolas" panose="020B0609020204030204" pitchFamily="49" charset="0"/>
              </a:rPr>
              <a:t>="400"</a:t>
            </a:r>
            <a:r>
              <a:rPr lang="en-CA" sz="2400" dirty="0">
                <a:solidFill>
                  <a:srgbClr val="FF0000"/>
                </a:solidFill>
                <a:latin typeface="Consolas" panose="020B0609020204030204" pitchFamily="49" charset="0"/>
              </a:rPr>
              <a:t> height</a:t>
            </a:r>
            <a:r>
              <a:rPr lang="en-CA" sz="2400" dirty="0">
                <a:solidFill>
                  <a:srgbClr val="0000CD"/>
                </a:solidFill>
                <a:latin typeface="Consolas" panose="020B0609020204030204" pitchFamily="49" charset="0"/>
              </a:rPr>
              <a:t>="50"</a:t>
            </a:r>
            <a:r>
              <a:rPr lang="en-CA" sz="2400" dirty="0">
                <a:solidFill>
                  <a:srgbClr val="FF0000"/>
                </a:solidFill>
                <a:latin typeface="Consolas" panose="020B0609020204030204" pitchFamily="49" charset="0"/>
              </a:rPr>
              <a:t> data</a:t>
            </a:r>
            <a:r>
              <a:rPr lang="en-CA" sz="2400" dirty="0">
                <a:solidFill>
                  <a:srgbClr val="0000CD"/>
                </a:solidFill>
                <a:latin typeface="Consolas" panose="020B0609020204030204" pitchFamily="49" charset="0"/>
              </a:rPr>
              <a:t>="bookmark.swf"&gt;&lt;</a:t>
            </a:r>
            <a:r>
              <a:rPr lang="en-CA" sz="2400" dirty="0">
                <a:solidFill>
                  <a:srgbClr val="A52A2A"/>
                </a:solidFill>
                <a:latin typeface="Consolas" panose="020B0609020204030204" pitchFamily="49" charset="0"/>
              </a:rPr>
              <a:t>/object</a:t>
            </a:r>
            <a:r>
              <a:rPr lang="en-CA" sz="2400" dirty="0">
                <a:solidFill>
                  <a:srgbClr val="0000CD"/>
                </a:solidFill>
                <a:latin typeface="Consolas" panose="020B0609020204030204" pitchFamily="49" charset="0"/>
              </a:rPr>
              <a:t>&gt;</a:t>
            </a:r>
            <a:endParaRPr lang="en-CA" sz="2400" dirty="0">
              <a:solidFill>
                <a:srgbClr val="000000"/>
              </a:solidFill>
              <a:latin typeface="Verdana" panose="020B0604030504040204" pitchFamily="34" charset="0"/>
            </a:endParaRPr>
          </a:p>
          <a:p>
            <a:br>
              <a:rPr lang="en-CA" sz="2400" dirty="0"/>
            </a:br>
            <a:endParaRPr lang="en-CA" sz="2400" dirty="0"/>
          </a:p>
        </p:txBody>
      </p:sp>
    </p:spTree>
    <p:extLst>
      <p:ext uri="{BB962C8B-B14F-4D97-AF65-F5344CB8AC3E}">
        <p14:creationId xmlns:p14="http://schemas.microsoft.com/office/powerpoint/2010/main" val="2404865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&lt;embed&gt;</a:t>
            </a:r>
          </a:p>
        </p:txBody>
      </p:sp>
      <p:sp>
        <p:nvSpPr>
          <p:cNvPr id="3" name="Content Placeholder 2"/>
          <p:cNvSpPr>
            <a:spLocks noGrp="1"/>
          </p:cNvSpPr>
          <p:nvPr>
            <p:ph idx="1"/>
          </p:nvPr>
        </p:nvSpPr>
        <p:spPr/>
        <p:txBody>
          <a:bodyPr/>
          <a:lstStyle/>
          <a:p>
            <a:r>
              <a:rPr lang="en-CA" dirty="0"/>
              <a:t>The &lt;embed&gt; element is supported in all major browsers</a:t>
            </a:r>
          </a:p>
          <a:p>
            <a:r>
              <a:rPr lang="en-CA" dirty="0"/>
              <a:t>The &lt;embed&gt; element also defines an embedded object within an HTML document</a:t>
            </a:r>
          </a:p>
          <a:p>
            <a:r>
              <a:rPr lang="en-CA" dirty="0"/>
              <a:t>Web browsers have supported the &lt;embed&gt; element for a long time. However, it has not been a part of the HTML specification before HTML5. </a:t>
            </a:r>
          </a:p>
          <a:p>
            <a:pPr marL="0" indent="0">
              <a:buNone/>
            </a:pPr>
            <a:endParaRPr lang="en-CA" dirty="0"/>
          </a:p>
          <a:p>
            <a:pPr marL="0" indent="0" algn="ctr">
              <a:buNone/>
            </a:pPr>
            <a:r>
              <a:rPr lang="en-CA" sz="2400" dirty="0"/>
              <a:t>(The element will validate in an HTML5 page, but not in an HTML 4 page)</a:t>
            </a:r>
          </a:p>
          <a:p>
            <a:endParaRPr lang="en-CA" dirty="0"/>
          </a:p>
        </p:txBody>
      </p:sp>
    </p:spTree>
    <p:extLst>
      <p:ext uri="{BB962C8B-B14F-4D97-AF65-F5344CB8AC3E}">
        <p14:creationId xmlns:p14="http://schemas.microsoft.com/office/powerpoint/2010/main" val="979333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Responsive video</a:t>
            </a:r>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1170450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can you add video</a:t>
            </a:r>
          </a:p>
        </p:txBody>
      </p:sp>
      <p:sp>
        <p:nvSpPr>
          <p:cNvPr id="4" name="Rectangle 1"/>
          <p:cNvSpPr>
            <a:spLocks noChangeArrowheads="1"/>
          </p:cNvSpPr>
          <p:nvPr/>
        </p:nvSpPr>
        <p:spPr bwMode="auto">
          <a:xfrm>
            <a:off x="846666" y="2076159"/>
            <a:ext cx="10507133" cy="4001095"/>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Unicode MS"/>
              </a:rPr>
              <a:t>&lt;video </a:t>
            </a:r>
            <a:r>
              <a:rPr kumimoji="0" lang="en-US" altLang="en-US" sz="2000" b="1" i="0" u="none" strike="noStrike" cap="none" normalizeH="0" baseline="0" dirty="0">
                <a:ln>
                  <a:noFill/>
                </a:ln>
                <a:solidFill>
                  <a:srgbClr val="000000"/>
                </a:solidFill>
                <a:effectLst/>
                <a:latin typeface="Arial Unicode MS"/>
              </a:rPr>
              <a:t>width="400" height="300"</a:t>
            </a:r>
            <a:r>
              <a:rPr kumimoji="0" lang="en-US" altLang="en-US" sz="2000" b="0" i="0" u="none" strike="noStrike" cap="none" normalizeH="0" baseline="0" dirty="0">
                <a:ln>
                  <a:noFill/>
                </a:ln>
                <a:solidFill>
                  <a:srgbClr val="000000"/>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Unicode MS"/>
              </a:rPr>
              <a:t>&lt;iframe </a:t>
            </a:r>
            <a:r>
              <a:rPr kumimoji="0" lang="en-US" altLang="en-US" sz="2000" b="1" i="0" u="none" strike="noStrike" cap="none" normalizeH="0" baseline="0" dirty="0">
                <a:ln>
                  <a:noFill/>
                </a:ln>
                <a:solidFill>
                  <a:srgbClr val="000000"/>
                </a:solidFill>
                <a:effectLst/>
                <a:latin typeface="Arial Unicode MS"/>
              </a:rPr>
              <a:t>width="400" height="300"</a:t>
            </a:r>
            <a:r>
              <a:rPr kumimoji="0" lang="en-US" altLang="en-US" sz="2000" b="0" i="0" u="none" strike="noStrike" cap="none" normalizeH="0" baseline="0" dirty="0">
                <a:ln>
                  <a:noFill/>
                </a:ln>
                <a:solidFill>
                  <a:srgbClr val="000000"/>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Unicode MS"/>
              </a:rPr>
              <a:t>&lt;object </a:t>
            </a:r>
            <a:r>
              <a:rPr kumimoji="0" lang="en-US" altLang="en-US" sz="2000" b="1" i="0" u="none" strike="noStrike" cap="none" normalizeH="0" baseline="0" dirty="0">
                <a:ln>
                  <a:noFill/>
                </a:ln>
                <a:solidFill>
                  <a:srgbClr val="000000"/>
                </a:solidFill>
                <a:effectLst/>
                <a:latin typeface="Arial Unicode MS"/>
              </a:rPr>
              <a:t>width="400" height="300" ...</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Unicode MS"/>
              </a:rPr>
              <a:t>&lt;embed </a:t>
            </a:r>
            <a:r>
              <a:rPr kumimoji="0" lang="en-US" altLang="en-US" sz="2000" b="1" i="0" u="none" strike="noStrike" cap="none" normalizeH="0" baseline="0" dirty="0">
                <a:ln>
                  <a:noFill/>
                </a:ln>
                <a:solidFill>
                  <a:srgbClr val="000000"/>
                </a:solidFill>
                <a:effectLst/>
                <a:latin typeface="Arial Unicode MS"/>
              </a:rPr>
              <a:t>width="400" height="300"</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Unicode MS"/>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6189133" y="2849033"/>
            <a:ext cx="4478867" cy="1477328"/>
          </a:xfrm>
          <a:prstGeom prst="rect">
            <a:avLst/>
          </a:prstGeom>
          <a:noFill/>
          <a:ln>
            <a:solidFill>
              <a:schemeClr val="accent1"/>
            </a:solidFill>
          </a:ln>
        </p:spPr>
        <p:txBody>
          <a:bodyPr wrap="square" rtlCol="0">
            <a:spAutoFit/>
          </a:bodyPr>
          <a:lstStyle/>
          <a:p>
            <a:r>
              <a:rPr lang="en-CA" dirty="0"/>
              <a:t>Declaring static widths isn't a good idea in fluid width environments. </a:t>
            </a:r>
          </a:p>
          <a:p>
            <a:endParaRPr lang="en-CA" dirty="0"/>
          </a:p>
          <a:p>
            <a:r>
              <a:rPr lang="en-CA" dirty="0"/>
              <a:t>What if the parent container for that video shrinks narrower than the declared 400px?</a:t>
            </a:r>
          </a:p>
        </p:txBody>
      </p:sp>
      <p:cxnSp>
        <p:nvCxnSpPr>
          <p:cNvPr id="7" name="Straight Arrow Connector 6"/>
          <p:cNvCxnSpPr/>
          <p:nvPr/>
        </p:nvCxnSpPr>
        <p:spPr>
          <a:xfrm flipH="1" flipV="1">
            <a:off x="2887133" y="2675467"/>
            <a:ext cx="3302000" cy="912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1"/>
          </p:cNvCxnSpPr>
          <p:nvPr/>
        </p:nvCxnSpPr>
        <p:spPr>
          <a:xfrm flipH="1" flipV="1">
            <a:off x="4601633" y="2675467"/>
            <a:ext cx="1587500" cy="912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709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Video</a:t>
            </a:r>
          </a:p>
        </p:txBody>
      </p:sp>
      <p:sp>
        <p:nvSpPr>
          <p:cNvPr id="3" name="Content Placeholder 2"/>
          <p:cNvSpPr>
            <a:spLocks noGrp="1"/>
          </p:cNvSpPr>
          <p:nvPr>
            <p:ph idx="1"/>
          </p:nvPr>
        </p:nvSpPr>
        <p:spPr>
          <a:xfrm>
            <a:off x="838200" y="1825625"/>
            <a:ext cx="10515600" cy="2399242"/>
          </a:xfrm>
        </p:spPr>
        <p:txBody>
          <a:bodyPr/>
          <a:lstStyle/>
          <a:p>
            <a:r>
              <a:rPr lang="en-CA" dirty="0"/>
              <a:t>You can add controls using </a:t>
            </a:r>
            <a:r>
              <a:rPr lang="en-CA" sz="2400" dirty="0">
                <a:solidFill>
                  <a:srgbClr val="333333"/>
                </a:solidFill>
                <a:latin typeface="Courier New" panose="02070309020205020404" pitchFamily="49" charset="0"/>
                <a:cs typeface="Courier New" panose="02070309020205020404" pitchFamily="49" charset="0"/>
              </a:rPr>
              <a:t>controls</a:t>
            </a:r>
            <a:r>
              <a:rPr lang="en-CA" dirty="0"/>
              <a:t> attribute</a:t>
            </a:r>
          </a:p>
          <a:p>
            <a:r>
              <a:rPr lang="en-CA" dirty="0"/>
              <a:t>It is a good practice to give user a choice before downloading the video (preload=none)</a:t>
            </a:r>
          </a:p>
          <a:p>
            <a:r>
              <a:rPr lang="en-CA" dirty="0"/>
              <a:t>Poster is an image that replaces video until it’s ready</a:t>
            </a:r>
          </a:p>
        </p:txBody>
      </p:sp>
      <p:sp>
        <p:nvSpPr>
          <p:cNvPr id="4" name="Rectangle 1"/>
          <p:cNvSpPr>
            <a:spLocks noChangeArrowheads="1"/>
          </p:cNvSpPr>
          <p:nvPr/>
        </p:nvSpPr>
        <p:spPr bwMode="auto">
          <a:xfrm>
            <a:off x="1049868" y="4560663"/>
            <a:ext cx="844126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lvl="0" eaLnBrk="0" fontAlgn="base" hangingPunct="0">
              <a:spcBef>
                <a:spcPct val="0"/>
              </a:spcBef>
              <a:spcAft>
                <a:spcPct val="0"/>
              </a:spcAf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&lt;video</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controls </a:t>
            </a:r>
            <a:r>
              <a:rPr kumimoji="0" lang="en-US" altLang="en-US"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preload</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"none</a:t>
            </a:r>
            <a:r>
              <a:rPr lang="en-US" altLang="en-US" dirty="0">
                <a:solidFill>
                  <a:srgbClr val="800000"/>
                </a:solidFill>
                <a:latin typeface="Courier New" panose="02070309020205020404" pitchFamily="49" charset="0"/>
                <a:cs typeface="Courier New" panose="02070309020205020404" pitchFamily="49" charset="0"/>
              </a:rPr>
              <a:t>" </a:t>
            </a:r>
            <a:r>
              <a:rPr lang="en-US" altLang="en-US" dirty="0">
                <a:solidFill>
                  <a:srgbClr val="008000"/>
                </a:solidFill>
                <a:latin typeface="Courier New" panose="02070309020205020404" pitchFamily="49" charset="0"/>
                <a:cs typeface="Courier New" panose="02070309020205020404" pitchFamily="49" charset="0"/>
              </a:rPr>
              <a:t>poster</a:t>
            </a:r>
            <a:r>
              <a:rPr lang="en-US" altLang="en-US" dirty="0">
                <a:solidFill>
                  <a:srgbClr val="800000"/>
                </a:solidFill>
                <a:latin typeface="Courier New" panose="02070309020205020404" pitchFamily="49" charset="0"/>
                <a:cs typeface="Courier New" panose="02070309020205020404" pitchFamily="49" charset="0"/>
              </a:rPr>
              <a:t>="parrots-poster.jpg"</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&lt;source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src</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"parrots.mp4"</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type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"video/mp4"</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&lt;source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src</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parrots.webm</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type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"video/</a:t>
            </a:r>
            <a:r>
              <a:rPr kumimoji="0" lang="en-US" altLang="en-US"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webm</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&lt;/video&gt;</a:t>
            </a:r>
            <a:r>
              <a:rPr kumimoji="0" lang="en-US" altLang="en-US" sz="10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8285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Video – adjust width</a:t>
            </a:r>
          </a:p>
        </p:txBody>
      </p:sp>
      <p:sp>
        <p:nvSpPr>
          <p:cNvPr id="3" name="Content Placeholder 2"/>
          <p:cNvSpPr>
            <a:spLocks noGrp="1"/>
          </p:cNvSpPr>
          <p:nvPr>
            <p:ph idx="1"/>
          </p:nvPr>
        </p:nvSpPr>
        <p:spPr/>
        <p:txBody>
          <a:bodyPr/>
          <a:lstStyle/>
          <a:p>
            <a:r>
              <a:rPr lang="en-CA" dirty="0"/>
              <a:t>Use % if you are using standard HTML5 video, </a:t>
            </a:r>
          </a:p>
          <a:p>
            <a:r>
              <a:rPr lang="en-CA" dirty="0"/>
              <a:t>That will make the video fit the width of the container. </a:t>
            </a:r>
          </a:p>
          <a:p>
            <a:r>
              <a:rPr lang="en-CA" dirty="0"/>
              <a:t>It's important that you remove the height declaration when you do this, so that the aspect ratio of the video is maintained as it grows and shrinks</a:t>
            </a:r>
          </a:p>
          <a:p>
            <a:r>
              <a:rPr lang="en-CA" dirty="0"/>
              <a:t>Use &lt;video&gt; when you have a file e.g. mp4 or </a:t>
            </a:r>
            <a:r>
              <a:rPr lang="en-CA" dirty="0" err="1"/>
              <a:t>ogg</a:t>
            </a:r>
            <a:endParaRPr lang="en-CA" dirty="0"/>
          </a:p>
        </p:txBody>
      </p:sp>
      <p:sp>
        <p:nvSpPr>
          <p:cNvPr id="5" name="Rectangle 2"/>
          <p:cNvSpPr>
            <a:spLocks noChangeArrowheads="1"/>
          </p:cNvSpPr>
          <p:nvPr/>
        </p:nvSpPr>
        <p:spPr bwMode="auto">
          <a:xfrm>
            <a:off x="3558117" y="4857729"/>
            <a:ext cx="5075766" cy="123110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video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rial Unicode MS"/>
              </a:rPr>
              <a:t>            </a:t>
            </a:r>
            <a:r>
              <a:rPr kumimoji="0" lang="en-US" altLang="en-US" sz="2000" b="0" i="0" u="none" strike="noStrike" cap="none" normalizeH="0" baseline="0" dirty="0">
                <a:ln>
                  <a:noFill/>
                </a:ln>
                <a:solidFill>
                  <a:schemeClr val="tx1"/>
                </a:solidFill>
                <a:effectLst/>
                <a:latin typeface="Arial Unicode MS"/>
              </a:rPr>
              <a:t>width: 100% !important;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rial Unicode MS"/>
              </a:rPr>
              <a:t>            </a:t>
            </a:r>
            <a:r>
              <a:rPr kumimoji="0" lang="en-US" altLang="en-US" sz="2000" b="0" i="0" u="none" strike="noStrike" cap="none" normalizeH="0" baseline="0" dirty="0">
                <a:ln>
                  <a:noFill/>
                </a:ln>
                <a:solidFill>
                  <a:schemeClr val="tx1"/>
                </a:solidFill>
                <a:effectLst/>
                <a:latin typeface="Arial Unicode MS"/>
              </a:rPr>
              <a:t>height: auto !important;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3199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Adding other players</a:t>
            </a:r>
          </a:p>
        </p:txBody>
      </p:sp>
      <p:sp>
        <p:nvSpPr>
          <p:cNvPr id="3" name="Content Placeholder 2"/>
          <p:cNvSpPr>
            <a:spLocks noGrp="1"/>
          </p:cNvSpPr>
          <p:nvPr>
            <p:ph idx="1"/>
          </p:nvPr>
        </p:nvSpPr>
        <p:spPr/>
        <p:txBody>
          <a:bodyPr>
            <a:normAutofit fontScale="92500" lnSpcReduction="10000"/>
          </a:bodyPr>
          <a:lstStyle/>
          <a:p>
            <a:r>
              <a:rPr lang="en-CA" dirty="0"/>
              <a:t>&lt;iframe&gt; (</a:t>
            </a:r>
            <a:r>
              <a:rPr lang="en-CA" dirty="0" err="1"/>
              <a:t>Youtube</a:t>
            </a:r>
            <a:r>
              <a:rPr lang="en-CA" dirty="0"/>
              <a:t>, Vimeo)</a:t>
            </a:r>
          </a:p>
          <a:p>
            <a:endParaRPr lang="en-CA" dirty="0"/>
          </a:p>
          <a:p>
            <a:endParaRPr lang="en-CA" dirty="0"/>
          </a:p>
          <a:p>
            <a:endParaRPr lang="en-CA" dirty="0"/>
          </a:p>
          <a:p>
            <a:endParaRPr lang="en-CA" dirty="0"/>
          </a:p>
          <a:p>
            <a:endParaRPr lang="en-CA" dirty="0"/>
          </a:p>
          <a:p>
            <a:endParaRPr lang="en-CA" dirty="0"/>
          </a:p>
          <a:p>
            <a:endParaRPr lang="en-CA" dirty="0"/>
          </a:p>
          <a:p>
            <a:r>
              <a:rPr lang="en-CA" dirty="0"/>
              <a:t>Don’t omit height, otherwise browsers will render the iframe at a static height of 150px</a:t>
            </a:r>
          </a:p>
          <a:p>
            <a:endParaRPr lang="en-CA" dirty="0"/>
          </a:p>
          <a:p>
            <a:endParaRPr lang="en-CA" dirty="0"/>
          </a:p>
          <a:p>
            <a:endParaRPr lang="en-CA" dirty="0"/>
          </a:p>
          <a:p>
            <a:endParaRPr lang="en-CA" dirty="0"/>
          </a:p>
          <a:p>
            <a:endParaRPr lang="en-CA" dirty="0"/>
          </a:p>
        </p:txBody>
      </p:sp>
      <p:sp>
        <p:nvSpPr>
          <p:cNvPr id="4" name="Rectangle 1"/>
          <p:cNvSpPr>
            <a:spLocks noChangeArrowheads="1"/>
          </p:cNvSpPr>
          <p:nvPr/>
        </p:nvSpPr>
        <p:spPr bwMode="auto">
          <a:xfrm>
            <a:off x="1703068" y="2838763"/>
            <a:ext cx="9204960" cy="147732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dirty="0">
                <a:ln>
                  <a:noFill/>
                </a:ln>
                <a:solidFill>
                  <a:srgbClr val="000000"/>
                </a:solidFill>
                <a:effectLst/>
                <a:latin typeface="Arial Unicode MS"/>
              </a:rPr>
              <a:t>&lt;div class</a:t>
            </a:r>
            <a:r>
              <a:rPr lang="en-US" altLang="en-US" sz="1600" dirty="0">
                <a:solidFill>
                  <a:srgbClr val="000000"/>
                </a:solidFill>
                <a:latin typeface="Arial Unicode MS"/>
              </a:rPr>
              <a:t>="</a:t>
            </a:r>
            <a:r>
              <a:rPr lang="en-US" altLang="en-US" sz="1600" dirty="0" err="1">
                <a:solidFill>
                  <a:srgbClr val="000000"/>
                </a:solidFill>
                <a:latin typeface="Arial Unicode MS"/>
              </a:rPr>
              <a:t>videoWrapper</a:t>
            </a:r>
            <a:r>
              <a:rPr lang="en-US" altLang="en-US" sz="1600" dirty="0">
                <a:solidFill>
                  <a:srgbClr val="000000"/>
                </a:solidFill>
                <a:latin typeface="Arial Unicode MS"/>
              </a:rPr>
              <a:t>“ padding-bottom=“56.25%”&gt; </a:t>
            </a:r>
            <a:r>
              <a:rPr kumimoji="0" lang="en-US" altLang="en-US" sz="1600" b="0" i="0" u="none" strike="noStrike" cap="none" normalizeH="0" baseline="0" dirty="0">
                <a:ln>
                  <a:noFill/>
                </a:ln>
                <a:solidFill>
                  <a:srgbClr val="000000"/>
                </a:solidFill>
                <a:effectLst/>
                <a:latin typeface="Arial Unicode MS"/>
              </a:rPr>
              <a:t>&lt;!-- Copy &amp; Pasted from YouTube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rPr>
              <a:t>   &lt;iframe width="560" height="349“</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Arial Unicode MS"/>
              </a:rPr>
              <a:t>       </a:t>
            </a:r>
            <a:r>
              <a:rPr kumimoji="0" lang="en-US" altLang="en-US" sz="1600" b="0" i="0" u="none" strike="noStrike" cap="none" normalizeH="0" baseline="0" dirty="0" err="1">
                <a:ln>
                  <a:noFill/>
                </a:ln>
                <a:solidFill>
                  <a:srgbClr val="000000"/>
                </a:solidFill>
                <a:effectLst/>
                <a:latin typeface="Arial Unicode MS"/>
              </a:rPr>
              <a:t>src</a:t>
            </a:r>
            <a:r>
              <a:rPr kumimoji="0" lang="en-US" altLang="en-US" sz="1600" b="0" i="0" u="none" strike="noStrike" cap="none" normalizeH="0" baseline="0" dirty="0">
                <a:ln>
                  <a:noFill/>
                </a:ln>
                <a:solidFill>
                  <a:srgbClr val="000000"/>
                </a:solidFill>
                <a:effectLst/>
                <a:latin typeface="Arial Unicode MS"/>
              </a:rPr>
              <a:t>="http://www.youtube.com/embed/n_dZNLr2cME?rel=0&amp;hd=1" </a:t>
            </a:r>
            <a:r>
              <a:rPr kumimoji="0" lang="en-US" altLang="en-US" sz="1600" b="0" i="0" u="none" strike="noStrike" cap="none" normalizeH="0" baseline="0" dirty="0" err="1">
                <a:ln>
                  <a:noFill/>
                </a:ln>
                <a:solidFill>
                  <a:srgbClr val="000000"/>
                </a:solidFill>
                <a:effectLst/>
                <a:latin typeface="Arial Unicode MS"/>
              </a:rPr>
              <a:t>frameborder</a:t>
            </a:r>
            <a:r>
              <a:rPr kumimoji="0" lang="en-US" altLang="en-US" sz="1600" b="0" i="0" u="none" strike="noStrike" cap="none" normalizeH="0" baseline="0" dirty="0">
                <a:ln>
                  <a:noFill/>
                </a:ln>
                <a:solidFill>
                  <a:srgbClr val="000000"/>
                </a:solidFill>
                <a:effectLst/>
                <a:latin typeface="Arial Unicode MS"/>
              </a:rPr>
              <a:t>="0"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Arial Unicode MS"/>
              </a:rPr>
              <a:t>       </a:t>
            </a:r>
            <a:r>
              <a:rPr kumimoji="0" lang="en-US" altLang="en-US" sz="1600" b="0" i="0" u="none" strike="noStrike" cap="none" normalizeH="0" baseline="0" dirty="0" err="1">
                <a:ln>
                  <a:noFill/>
                </a:ln>
                <a:solidFill>
                  <a:srgbClr val="000000"/>
                </a:solidFill>
                <a:effectLst/>
                <a:latin typeface="Arial Unicode MS"/>
              </a:rPr>
              <a:t>allowfullscreen</a:t>
            </a:r>
            <a:r>
              <a:rPr kumimoji="0" lang="en-US" altLang="en-US" sz="1600" b="0" i="0" u="none" strike="noStrike" cap="none" normalizeH="0" baseline="0" dirty="0">
                <a:ln>
                  <a:noFill/>
                </a:ln>
                <a:solidFill>
                  <a:srgbClr val="000000"/>
                </a:solidFill>
                <a:effectLst/>
                <a:latin typeface="Arial Unicode MS"/>
              </a:rPr>
              <a:t> width=“100%” height=“100%”&gt;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rPr>
              <a:t>   &lt;/iframe&gt;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rPr>
              <a:t>&lt;/div&gt;</a:t>
            </a:r>
            <a:r>
              <a:rPr kumimoji="0" lang="en-US" altLang="en-US" sz="9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TextBox 5"/>
          <p:cNvSpPr txBox="1"/>
          <p:nvPr/>
        </p:nvSpPr>
        <p:spPr>
          <a:xfrm>
            <a:off x="6210300" y="2091690"/>
            <a:ext cx="598170" cy="369332"/>
          </a:xfrm>
          <a:prstGeom prst="rect">
            <a:avLst/>
          </a:prstGeom>
          <a:noFill/>
          <a:ln>
            <a:solidFill>
              <a:schemeClr val="accent1"/>
            </a:solidFill>
          </a:ln>
        </p:spPr>
        <p:txBody>
          <a:bodyPr wrap="square" rtlCol="0">
            <a:spAutoFit/>
          </a:bodyPr>
          <a:lstStyle/>
          <a:p>
            <a:r>
              <a:rPr lang="en-CA" dirty="0"/>
              <a:t>16:9 </a:t>
            </a:r>
          </a:p>
        </p:txBody>
      </p:sp>
      <p:cxnSp>
        <p:nvCxnSpPr>
          <p:cNvPr id="8" name="Straight Arrow Connector 7"/>
          <p:cNvCxnSpPr>
            <a:stCxn id="6" idx="2"/>
          </p:cNvCxnSpPr>
          <p:nvPr/>
        </p:nvCxnSpPr>
        <p:spPr>
          <a:xfrm flipH="1">
            <a:off x="6096000" y="2461022"/>
            <a:ext cx="413385" cy="396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916805" y="4577855"/>
            <a:ext cx="1541145" cy="369332"/>
          </a:xfrm>
          <a:prstGeom prst="rect">
            <a:avLst/>
          </a:prstGeom>
          <a:noFill/>
          <a:ln>
            <a:solidFill>
              <a:schemeClr val="accent1"/>
            </a:solidFill>
          </a:ln>
        </p:spPr>
        <p:txBody>
          <a:bodyPr wrap="square" rtlCol="0">
            <a:spAutoFit/>
          </a:bodyPr>
          <a:lstStyle/>
          <a:p>
            <a:r>
              <a:rPr lang="en-CA" dirty="0"/>
              <a:t>Fluid wrapper </a:t>
            </a:r>
          </a:p>
        </p:txBody>
      </p:sp>
      <p:cxnSp>
        <p:nvCxnSpPr>
          <p:cNvPr id="10" name="Straight Arrow Connector 9"/>
          <p:cNvCxnSpPr>
            <a:stCxn id="9" idx="0"/>
          </p:cNvCxnSpPr>
          <p:nvPr/>
        </p:nvCxnSpPr>
        <p:spPr>
          <a:xfrm flipH="1" flipV="1">
            <a:off x="4773216" y="4098748"/>
            <a:ext cx="914162" cy="479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ight Brace 15"/>
          <p:cNvSpPr/>
          <p:nvPr/>
        </p:nvSpPr>
        <p:spPr>
          <a:xfrm rot="5400000">
            <a:off x="4620816" y="2577685"/>
            <a:ext cx="304800" cy="2531268"/>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585263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Adding other players</a:t>
            </a:r>
          </a:p>
        </p:txBody>
      </p:sp>
      <p:sp>
        <p:nvSpPr>
          <p:cNvPr id="3" name="Content Placeholder 2"/>
          <p:cNvSpPr>
            <a:spLocks noGrp="1"/>
          </p:cNvSpPr>
          <p:nvPr>
            <p:ph idx="1"/>
          </p:nvPr>
        </p:nvSpPr>
        <p:spPr/>
        <p:txBody>
          <a:bodyPr/>
          <a:lstStyle/>
          <a:p>
            <a:r>
              <a:rPr lang="en-CA" dirty="0"/>
              <a:t>&lt;object&gt; / &lt;embed&gt; (</a:t>
            </a:r>
            <a:r>
              <a:rPr lang="en-CA" dirty="0" err="1"/>
              <a:t>Viddler</a:t>
            </a:r>
            <a:r>
              <a:rPr lang="en-CA" dirty="0"/>
              <a:t>, Blip.tv, etc.)</a:t>
            </a:r>
          </a:p>
          <a:p>
            <a:endParaRPr lang="en-CA" dirty="0"/>
          </a:p>
          <a:p>
            <a:r>
              <a:rPr lang="en-CA" dirty="0"/>
              <a:t>Use the same trick that was used for </a:t>
            </a:r>
            <a:r>
              <a:rPr lang="en-CA" dirty="0" err="1"/>
              <a:t>iframe</a:t>
            </a:r>
            <a:r>
              <a:rPr lang="en-CA" dirty="0"/>
              <a:t> (fluid wrapper)</a:t>
            </a:r>
          </a:p>
          <a:p>
            <a:endParaRPr lang="en-CA" dirty="0"/>
          </a:p>
        </p:txBody>
      </p:sp>
    </p:spTree>
    <p:extLst>
      <p:ext uri="{BB962C8B-B14F-4D97-AF65-F5344CB8AC3E}">
        <p14:creationId xmlns:p14="http://schemas.microsoft.com/office/powerpoint/2010/main" val="4027719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Hands-on</a:t>
            </a:r>
          </a:p>
        </p:txBody>
      </p:sp>
      <p:sp>
        <p:nvSpPr>
          <p:cNvPr id="3" name="Content Placeholder 2"/>
          <p:cNvSpPr>
            <a:spLocks noGrp="1"/>
          </p:cNvSpPr>
          <p:nvPr>
            <p:ph idx="1"/>
          </p:nvPr>
        </p:nvSpPr>
        <p:spPr/>
        <p:txBody>
          <a:bodyPr/>
          <a:lstStyle/>
          <a:p>
            <a:endParaRPr lang="en-CA" dirty="0"/>
          </a:p>
          <a:p>
            <a:r>
              <a:rPr lang="en-CA" dirty="0"/>
              <a:t>Add responsive video to your profile page</a:t>
            </a:r>
          </a:p>
        </p:txBody>
      </p:sp>
    </p:spTree>
    <p:extLst>
      <p:ext uri="{BB962C8B-B14F-4D97-AF65-F5344CB8AC3E}">
        <p14:creationId xmlns:p14="http://schemas.microsoft.com/office/powerpoint/2010/main" val="1278056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CA" dirty="0"/>
              <a:t>Relative units</a:t>
            </a:r>
            <a:endParaRPr lang="en-CA" b="1" dirty="0"/>
          </a:p>
        </p:txBody>
      </p:sp>
      <p:sp>
        <p:nvSpPr>
          <p:cNvPr id="8" name="Text Placeholder 7"/>
          <p:cNvSpPr>
            <a:spLocks noGrp="1"/>
          </p:cNvSpPr>
          <p:nvPr>
            <p:ph type="body" idx="1"/>
          </p:nvPr>
        </p:nvSpPr>
        <p:spPr/>
        <p:txBody>
          <a:bodyPr/>
          <a:lstStyle/>
          <a:p>
            <a:endParaRPr lang="en-CA"/>
          </a:p>
        </p:txBody>
      </p:sp>
    </p:spTree>
    <p:extLst>
      <p:ext uri="{BB962C8B-B14F-4D97-AF65-F5344CB8AC3E}">
        <p14:creationId xmlns:p14="http://schemas.microsoft.com/office/powerpoint/2010/main" val="176619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Last week </a:t>
            </a:r>
          </a:p>
        </p:txBody>
      </p:sp>
      <p:sp>
        <p:nvSpPr>
          <p:cNvPr id="3" name="Content Placeholder 2"/>
          <p:cNvSpPr>
            <a:spLocks noGrp="1"/>
          </p:cNvSpPr>
          <p:nvPr>
            <p:ph sz="half" idx="1"/>
          </p:nvPr>
        </p:nvSpPr>
        <p:spPr/>
        <p:txBody>
          <a:bodyPr/>
          <a:lstStyle/>
          <a:p>
            <a:pPr>
              <a:lnSpc>
                <a:spcPct val="200000"/>
              </a:lnSpc>
            </a:pPr>
            <a:r>
              <a:rPr lang="en-CA" dirty="0"/>
              <a:t>Media-queries</a:t>
            </a:r>
          </a:p>
          <a:p>
            <a:pPr>
              <a:lnSpc>
                <a:spcPct val="200000"/>
              </a:lnSpc>
            </a:pPr>
            <a:r>
              <a:rPr lang="en-CA" dirty="0"/>
              <a:t>SEO</a:t>
            </a:r>
          </a:p>
          <a:p>
            <a:pPr>
              <a:lnSpc>
                <a:spcPct val="200000"/>
              </a:lnSpc>
            </a:pPr>
            <a:r>
              <a:rPr lang="en-CA" dirty="0"/>
              <a:t>Introduction to JavaScript</a:t>
            </a:r>
          </a:p>
        </p:txBody>
      </p:sp>
      <p:sp>
        <p:nvSpPr>
          <p:cNvPr id="5" name="Content Placeholder 4"/>
          <p:cNvSpPr>
            <a:spLocks noGrp="1"/>
          </p:cNvSpPr>
          <p:nvPr>
            <p:ph sz="half" idx="2"/>
          </p:nvPr>
        </p:nvSpPr>
        <p:spPr/>
        <p:txBody>
          <a:bodyPr/>
          <a:lstStyle/>
          <a:p>
            <a:endParaRPr lang="en-CA"/>
          </a:p>
        </p:txBody>
      </p:sp>
    </p:spTree>
    <p:extLst>
      <p:ext uri="{BB962C8B-B14F-4D97-AF65-F5344CB8AC3E}">
        <p14:creationId xmlns:p14="http://schemas.microsoft.com/office/powerpoint/2010/main" val="1710847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Let’s talk</a:t>
            </a:r>
          </a:p>
        </p:txBody>
      </p:sp>
      <p:sp>
        <p:nvSpPr>
          <p:cNvPr id="3" name="Content Placeholder 2"/>
          <p:cNvSpPr>
            <a:spLocks noGrp="1"/>
          </p:cNvSpPr>
          <p:nvPr>
            <p:ph idx="1"/>
          </p:nvPr>
        </p:nvSpPr>
        <p:spPr/>
        <p:txBody>
          <a:bodyPr/>
          <a:lstStyle/>
          <a:p>
            <a:endParaRPr lang="en-CA" dirty="0"/>
          </a:p>
          <a:p>
            <a:r>
              <a:rPr lang="en-CA" dirty="0"/>
              <a:t>What’s wrong with fixed pixels?</a:t>
            </a:r>
          </a:p>
        </p:txBody>
      </p:sp>
    </p:spTree>
    <p:extLst>
      <p:ext uri="{BB962C8B-B14F-4D97-AF65-F5344CB8AC3E}">
        <p14:creationId xmlns:p14="http://schemas.microsoft.com/office/powerpoint/2010/main" val="1820310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Relative units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9060621"/>
              </p:ext>
            </p:extLst>
          </p:nvPr>
        </p:nvGraphicFramePr>
        <p:xfrm>
          <a:off x="1907107" y="1825623"/>
          <a:ext cx="8377785" cy="4351342"/>
        </p:xfrm>
        <a:graphic>
          <a:graphicData uri="http://schemas.openxmlformats.org/drawingml/2006/table">
            <a:tbl>
              <a:tblPr/>
              <a:tblGrid>
                <a:gridCol w="1003874">
                  <a:extLst>
                    <a:ext uri="{9D8B030D-6E8A-4147-A177-3AD203B41FA5}">
                      <a16:colId xmlns:a16="http://schemas.microsoft.com/office/drawing/2014/main" val="20000"/>
                    </a:ext>
                  </a:extLst>
                </a:gridCol>
                <a:gridCol w="7373911">
                  <a:extLst>
                    <a:ext uri="{9D8B030D-6E8A-4147-A177-3AD203B41FA5}">
                      <a16:colId xmlns:a16="http://schemas.microsoft.com/office/drawing/2014/main" val="20001"/>
                    </a:ext>
                  </a:extLst>
                </a:gridCol>
              </a:tblGrid>
              <a:tr h="408851">
                <a:tc>
                  <a:txBody>
                    <a:bodyPr/>
                    <a:lstStyle/>
                    <a:p>
                      <a:pPr algn="l" fontAlgn="t"/>
                      <a:r>
                        <a:rPr lang="en-CA" sz="1700" b="1" dirty="0">
                          <a:effectLst/>
                        </a:rPr>
                        <a:t>Unit</a:t>
                      </a:r>
                    </a:p>
                  </a:txBody>
                  <a:tcPr marL="73009" marR="73009" marT="73009" marB="73009">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l" fontAlgn="t"/>
                      <a:r>
                        <a:rPr lang="en-CA" sz="1700" b="1" dirty="0">
                          <a:effectLst/>
                        </a:rPr>
                        <a:t>Description</a:t>
                      </a:r>
                    </a:p>
                  </a:txBody>
                  <a:tcPr marL="73009" marR="73009" marT="73009" marB="73009">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671683">
                <a:tc>
                  <a:txBody>
                    <a:bodyPr/>
                    <a:lstStyle/>
                    <a:p>
                      <a:pPr algn="l" fontAlgn="t"/>
                      <a:r>
                        <a:rPr lang="en-CA" sz="1700">
                          <a:effectLst/>
                        </a:rPr>
                        <a:t>em</a:t>
                      </a:r>
                    </a:p>
                  </a:txBody>
                  <a:tcPr marL="73009" marR="73009" marT="73009" marB="73009">
                    <a:lnL>
                      <a:noFill/>
                    </a:lnL>
                    <a:lnR>
                      <a:noFill/>
                    </a:lnR>
                    <a:lnT>
                      <a:noFill/>
                    </a:lnT>
                    <a:lnB>
                      <a:noFill/>
                    </a:lnB>
                    <a:lnTlToBr w="12700" cmpd="sng">
                      <a:noFill/>
                      <a:prstDash val="solid"/>
                    </a:lnTlToBr>
                    <a:lnBlToTr w="12700" cmpd="sng">
                      <a:noFill/>
                      <a:prstDash val="solid"/>
                    </a:lnBlToTr>
                    <a:solidFill>
                      <a:srgbClr val="F1F1F1"/>
                    </a:solidFill>
                  </a:tcPr>
                </a:tc>
                <a:tc>
                  <a:txBody>
                    <a:bodyPr/>
                    <a:lstStyle/>
                    <a:p>
                      <a:pPr algn="l" fontAlgn="t"/>
                      <a:r>
                        <a:rPr lang="en-CA" sz="1700" dirty="0">
                          <a:effectLst/>
                        </a:rPr>
                        <a:t>Relative to the font-size of the element (2em means 2 times the size of the current font)</a:t>
                      </a:r>
                    </a:p>
                  </a:txBody>
                  <a:tcPr marL="73009" marR="73009" marT="73009" marB="73009">
                    <a:lnL>
                      <a:noFill/>
                    </a:lnL>
                    <a:lnR>
                      <a:noFill/>
                    </a:lnR>
                    <a:lnT>
                      <a:noFill/>
                    </a:lnT>
                    <a:lnB>
                      <a:noFill/>
                    </a:lnB>
                    <a:lnTlToBr w="12700" cmpd="sng">
                      <a:noFill/>
                      <a:prstDash val="solid"/>
                    </a:lnTlToBr>
                    <a:lnBlToTr w="12700" cmpd="sng">
                      <a:noFill/>
                      <a:prstDash val="solid"/>
                    </a:lnBlToTr>
                    <a:solidFill>
                      <a:srgbClr val="F1F1F1"/>
                    </a:solidFill>
                  </a:tcPr>
                </a:tc>
                <a:extLst>
                  <a:ext uri="{0D108BD9-81ED-4DB2-BD59-A6C34878D82A}">
                    <a16:rowId xmlns:a16="http://schemas.microsoft.com/office/drawing/2014/main" val="10001"/>
                  </a:ext>
                </a:extLst>
              </a:tr>
              <a:tr h="408851">
                <a:tc>
                  <a:txBody>
                    <a:bodyPr/>
                    <a:lstStyle/>
                    <a:p>
                      <a:pPr algn="l" fontAlgn="t"/>
                      <a:r>
                        <a:rPr lang="en-CA" sz="1700">
                          <a:effectLst/>
                        </a:rPr>
                        <a:t>ex</a:t>
                      </a:r>
                    </a:p>
                  </a:txBody>
                  <a:tcPr marL="73009" marR="73009" marT="73009" marB="73009">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l" fontAlgn="t"/>
                      <a:r>
                        <a:rPr lang="en-CA" sz="1700" dirty="0">
                          <a:effectLst/>
                        </a:rPr>
                        <a:t>Relative to the x-height of the current font (rarely used)</a:t>
                      </a:r>
                    </a:p>
                  </a:txBody>
                  <a:tcPr marL="73009" marR="73009" marT="73009" marB="73009">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408851">
                <a:tc>
                  <a:txBody>
                    <a:bodyPr/>
                    <a:lstStyle/>
                    <a:p>
                      <a:pPr algn="l" fontAlgn="t"/>
                      <a:r>
                        <a:rPr lang="en-CA" sz="1700">
                          <a:effectLst/>
                        </a:rPr>
                        <a:t>ch</a:t>
                      </a:r>
                    </a:p>
                  </a:txBody>
                  <a:tcPr marL="73009" marR="73009" marT="73009" marB="73009">
                    <a:lnL>
                      <a:noFill/>
                    </a:lnL>
                    <a:lnR>
                      <a:noFill/>
                    </a:lnR>
                    <a:lnT>
                      <a:noFill/>
                    </a:lnT>
                    <a:lnB>
                      <a:noFill/>
                    </a:lnB>
                    <a:lnTlToBr w="12700" cmpd="sng">
                      <a:noFill/>
                      <a:prstDash val="solid"/>
                    </a:lnTlToBr>
                    <a:lnBlToTr w="12700" cmpd="sng">
                      <a:noFill/>
                      <a:prstDash val="solid"/>
                    </a:lnBlToTr>
                    <a:solidFill>
                      <a:srgbClr val="F1F1F1"/>
                    </a:solidFill>
                  </a:tcPr>
                </a:tc>
                <a:tc>
                  <a:txBody>
                    <a:bodyPr/>
                    <a:lstStyle/>
                    <a:p>
                      <a:pPr algn="l" fontAlgn="t"/>
                      <a:r>
                        <a:rPr lang="en-CA" sz="1700" dirty="0">
                          <a:effectLst/>
                        </a:rPr>
                        <a:t>Relative to width of the "0" (zero)</a:t>
                      </a:r>
                    </a:p>
                  </a:txBody>
                  <a:tcPr marL="73009" marR="73009" marT="73009" marB="73009">
                    <a:lnL>
                      <a:noFill/>
                    </a:lnL>
                    <a:lnR>
                      <a:noFill/>
                    </a:lnR>
                    <a:lnT>
                      <a:noFill/>
                    </a:lnT>
                    <a:lnB>
                      <a:noFill/>
                    </a:lnB>
                    <a:lnTlToBr w="12700" cmpd="sng">
                      <a:noFill/>
                      <a:prstDash val="solid"/>
                    </a:lnTlToBr>
                    <a:lnBlToTr w="12700" cmpd="sng">
                      <a:noFill/>
                      <a:prstDash val="solid"/>
                    </a:lnBlToTr>
                    <a:solidFill>
                      <a:srgbClr val="F1F1F1"/>
                    </a:solidFill>
                  </a:tcPr>
                </a:tc>
                <a:extLst>
                  <a:ext uri="{0D108BD9-81ED-4DB2-BD59-A6C34878D82A}">
                    <a16:rowId xmlns:a16="http://schemas.microsoft.com/office/drawing/2014/main" val="10003"/>
                  </a:ext>
                </a:extLst>
              </a:tr>
              <a:tr h="408851">
                <a:tc>
                  <a:txBody>
                    <a:bodyPr/>
                    <a:lstStyle/>
                    <a:p>
                      <a:pPr algn="l" fontAlgn="t"/>
                      <a:r>
                        <a:rPr lang="en-CA" sz="1700">
                          <a:effectLst/>
                        </a:rPr>
                        <a:t>rem</a:t>
                      </a:r>
                    </a:p>
                  </a:txBody>
                  <a:tcPr marL="73009" marR="73009" marT="73009" marB="73009">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l" fontAlgn="t"/>
                      <a:r>
                        <a:rPr lang="en-CA" sz="1700" dirty="0">
                          <a:effectLst/>
                        </a:rPr>
                        <a:t>Relative to font-size of the root element</a:t>
                      </a:r>
                    </a:p>
                  </a:txBody>
                  <a:tcPr marL="73009" marR="73009" marT="73009" marB="73009">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408851">
                <a:tc>
                  <a:txBody>
                    <a:bodyPr/>
                    <a:lstStyle/>
                    <a:p>
                      <a:pPr algn="l" fontAlgn="t"/>
                      <a:r>
                        <a:rPr lang="en-CA" sz="1700">
                          <a:effectLst/>
                        </a:rPr>
                        <a:t>vw</a:t>
                      </a:r>
                    </a:p>
                  </a:txBody>
                  <a:tcPr marL="73009" marR="73009" marT="73009" marB="73009">
                    <a:lnL>
                      <a:noFill/>
                    </a:lnL>
                    <a:lnR>
                      <a:noFill/>
                    </a:lnR>
                    <a:lnT>
                      <a:noFill/>
                    </a:lnT>
                    <a:lnB>
                      <a:noFill/>
                    </a:lnB>
                    <a:lnTlToBr w="12700" cmpd="sng">
                      <a:noFill/>
                      <a:prstDash val="solid"/>
                    </a:lnTlToBr>
                    <a:lnBlToTr w="12700" cmpd="sng">
                      <a:noFill/>
                      <a:prstDash val="solid"/>
                    </a:lnBlToTr>
                    <a:solidFill>
                      <a:srgbClr val="F1F1F1"/>
                    </a:solidFill>
                  </a:tcPr>
                </a:tc>
                <a:tc>
                  <a:txBody>
                    <a:bodyPr/>
                    <a:lstStyle/>
                    <a:p>
                      <a:pPr algn="l" fontAlgn="t"/>
                      <a:r>
                        <a:rPr lang="en-CA" sz="1700" dirty="0">
                          <a:effectLst/>
                        </a:rPr>
                        <a:t>Relative to 1% of the width of the viewport*</a:t>
                      </a:r>
                    </a:p>
                  </a:txBody>
                  <a:tcPr marL="73009" marR="73009" marT="73009" marB="73009">
                    <a:lnL>
                      <a:noFill/>
                    </a:lnL>
                    <a:lnR>
                      <a:noFill/>
                    </a:lnR>
                    <a:lnT>
                      <a:noFill/>
                    </a:lnT>
                    <a:lnB>
                      <a:noFill/>
                    </a:lnB>
                    <a:lnTlToBr w="12700" cmpd="sng">
                      <a:noFill/>
                      <a:prstDash val="solid"/>
                    </a:lnTlToBr>
                    <a:lnBlToTr w="12700" cmpd="sng">
                      <a:noFill/>
                      <a:prstDash val="solid"/>
                    </a:lnBlToTr>
                    <a:solidFill>
                      <a:srgbClr val="F1F1F1"/>
                    </a:solidFill>
                  </a:tcPr>
                </a:tc>
                <a:extLst>
                  <a:ext uri="{0D108BD9-81ED-4DB2-BD59-A6C34878D82A}">
                    <a16:rowId xmlns:a16="http://schemas.microsoft.com/office/drawing/2014/main" val="10005"/>
                  </a:ext>
                </a:extLst>
              </a:tr>
              <a:tr h="408851">
                <a:tc>
                  <a:txBody>
                    <a:bodyPr/>
                    <a:lstStyle/>
                    <a:p>
                      <a:pPr algn="l" fontAlgn="t"/>
                      <a:r>
                        <a:rPr lang="en-CA" sz="1700">
                          <a:effectLst/>
                        </a:rPr>
                        <a:t>vh</a:t>
                      </a:r>
                    </a:p>
                  </a:txBody>
                  <a:tcPr marL="73009" marR="73009" marT="73009" marB="73009">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l" fontAlgn="t"/>
                      <a:r>
                        <a:rPr lang="en-CA" sz="1700" dirty="0">
                          <a:effectLst/>
                        </a:rPr>
                        <a:t>Relative to 1% of the height of the viewport*</a:t>
                      </a:r>
                    </a:p>
                  </a:txBody>
                  <a:tcPr marL="73009" marR="73009" marT="73009" marB="73009">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6"/>
                  </a:ext>
                </a:extLst>
              </a:tr>
              <a:tr h="408851">
                <a:tc>
                  <a:txBody>
                    <a:bodyPr/>
                    <a:lstStyle/>
                    <a:p>
                      <a:pPr algn="l" fontAlgn="t"/>
                      <a:r>
                        <a:rPr lang="en-CA" sz="1700">
                          <a:effectLst/>
                        </a:rPr>
                        <a:t>vmin</a:t>
                      </a:r>
                    </a:p>
                  </a:txBody>
                  <a:tcPr marL="73009" marR="73009" marT="73009" marB="73009">
                    <a:lnL>
                      <a:noFill/>
                    </a:lnL>
                    <a:lnR>
                      <a:noFill/>
                    </a:lnR>
                    <a:lnT>
                      <a:noFill/>
                    </a:lnT>
                    <a:lnB>
                      <a:noFill/>
                    </a:lnB>
                    <a:lnTlToBr w="12700" cmpd="sng">
                      <a:noFill/>
                      <a:prstDash val="solid"/>
                    </a:lnTlToBr>
                    <a:lnBlToTr w="12700" cmpd="sng">
                      <a:noFill/>
                      <a:prstDash val="solid"/>
                    </a:lnBlToTr>
                    <a:solidFill>
                      <a:srgbClr val="F1F1F1"/>
                    </a:solidFill>
                  </a:tcPr>
                </a:tc>
                <a:tc>
                  <a:txBody>
                    <a:bodyPr/>
                    <a:lstStyle/>
                    <a:p>
                      <a:pPr algn="l" fontAlgn="t"/>
                      <a:r>
                        <a:rPr lang="en-CA" sz="1700" dirty="0">
                          <a:effectLst/>
                        </a:rPr>
                        <a:t>Relative to 1% of viewport's* smaller dimension</a:t>
                      </a:r>
                    </a:p>
                  </a:txBody>
                  <a:tcPr marL="73009" marR="73009" marT="73009" marB="73009">
                    <a:lnL>
                      <a:noFill/>
                    </a:lnL>
                    <a:lnR>
                      <a:noFill/>
                    </a:lnR>
                    <a:lnT>
                      <a:noFill/>
                    </a:lnT>
                    <a:lnB>
                      <a:noFill/>
                    </a:lnB>
                    <a:lnTlToBr w="12700" cmpd="sng">
                      <a:noFill/>
                      <a:prstDash val="solid"/>
                    </a:lnTlToBr>
                    <a:lnBlToTr w="12700" cmpd="sng">
                      <a:noFill/>
                      <a:prstDash val="solid"/>
                    </a:lnBlToTr>
                    <a:solidFill>
                      <a:srgbClr val="F1F1F1"/>
                    </a:solidFill>
                  </a:tcPr>
                </a:tc>
                <a:extLst>
                  <a:ext uri="{0D108BD9-81ED-4DB2-BD59-A6C34878D82A}">
                    <a16:rowId xmlns:a16="http://schemas.microsoft.com/office/drawing/2014/main" val="10007"/>
                  </a:ext>
                </a:extLst>
              </a:tr>
              <a:tr h="408851">
                <a:tc>
                  <a:txBody>
                    <a:bodyPr/>
                    <a:lstStyle/>
                    <a:p>
                      <a:pPr algn="l" fontAlgn="t"/>
                      <a:r>
                        <a:rPr lang="en-CA" sz="1700">
                          <a:effectLst/>
                        </a:rPr>
                        <a:t>vmax</a:t>
                      </a:r>
                    </a:p>
                  </a:txBody>
                  <a:tcPr marL="73009" marR="73009" marT="73009" marB="73009">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l" fontAlgn="t"/>
                      <a:r>
                        <a:rPr lang="en-CA" sz="1700" dirty="0">
                          <a:effectLst/>
                        </a:rPr>
                        <a:t>Relative to 1% of viewport's* larger dimension</a:t>
                      </a:r>
                    </a:p>
                  </a:txBody>
                  <a:tcPr marL="73009" marR="73009" marT="73009" marB="73009">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8"/>
                  </a:ext>
                </a:extLst>
              </a:tr>
              <a:tr h="408851">
                <a:tc>
                  <a:txBody>
                    <a:bodyPr/>
                    <a:lstStyle/>
                    <a:p>
                      <a:pPr algn="l" fontAlgn="t"/>
                      <a:r>
                        <a:rPr lang="en-CA" sz="1700" dirty="0">
                          <a:effectLst/>
                        </a:rPr>
                        <a:t>%</a:t>
                      </a:r>
                    </a:p>
                  </a:txBody>
                  <a:tcPr marL="73009" marR="73009" marT="73009" marB="73009">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endParaRPr lang="en-CA" sz="1700" dirty="0"/>
                    </a:p>
                  </a:txBody>
                  <a:tcPr marL="87611" marR="87611" marT="43805" marB="43805">
                    <a:lnL>
                      <a:noFill/>
                    </a:lnL>
                    <a:lnR w="12700" cmpd="sng">
                      <a:noFill/>
                      <a:prstDash val="solid"/>
                    </a:lnR>
                    <a:lnT>
                      <a:noFill/>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169991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Conversion from fixed to fluid</a:t>
            </a:r>
          </a:p>
        </p:txBody>
      </p:sp>
      <p:sp>
        <p:nvSpPr>
          <p:cNvPr id="3" name="Content Placeholder 2"/>
          <p:cNvSpPr>
            <a:spLocks noGrp="1"/>
          </p:cNvSpPr>
          <p:nvPr>
            <p:ph idx="1"/>
          </p:nvPr>
        </p:nvSpPr>
        <p:spPr>
          <a:xfrm>
            <a:off x="838200" y="1825625"/>
            <a:ext cx="10515600" cy="1543217"/>
          </a:xfrm>
        </p:spPr>
        <p:txBody>
          <a:bodyPr/>
          <a:lstStyle/>
          <a:p>
            <a:r>
              <a:rPr lang="en-CA" dirty="0"/>
              <a:t>Use font size as a base with </a:t>
            </a:r>
            <a:r>
              <a:rPr lang="en-CA" b="1" dirty="0" err="1">
                <a:latin typeface="Courier New" panose="02070309020205020404" pitchFamily="49" charset="0"/>
                <a:cs typeface="Courier New" panose="02070309020205020404" pitchFamily="49" charset="0"/>
              </a:rPr>
              <a:t>em</a:t>
            </a:r>
            <a:r>
              <a:rPr lang="en-CA" dirty="0"/>
              <a:t> units</a:t>
            </a:r>
          </a:p>
          <a:p>
            <a:r>
              <a:rPr lang="en-CA" b="1" dirty="0">
                <a:latin typeface="Courier New" panose="02070309020205020404" pitchFamily="49" charset="0"/>
                <a:cs typeface="Courier New" panose="02070309020205020404" pitchFamily="49" charset="0"/>
              </a:rPr>
              <a:t>100% </a:t>
            </a:r>
            <a:r>
              <a:rPr lang="en-CA" dirty="0"/>
              <a:t>– Default size defined by the browser</a:t>
            </a:r>
          </a:p>
          <a:p>
            <a:endParaRPr lang="en-CA" dirty="0"/>
          </a:p>
        </p:txBody>
      </p:sp>
      <p:sp>
        <p:nvSpPr>
          <p:cNvPr id="4" name="Rectangle 1"/>
          <p:cNvSpPr>
            <a:spLocks noChangeArrowheads="1"/>
          </p:cNvSpPr>
          <p:nvPr/>
        </p:nvSpPr>
        <p:spPr bwMode="auto">
          <a:xfrm>
            <a:off x="838200" y="3522745"/>
            <a:ext cx="10110537" cy="2739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37936" tIns="0" rIns="837936" bIns="152352"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body { </a:t>
            </a:r>
          </a:p>
          <a:p>
            <a:pPr marR="0" lvl="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222222"/>
                </a:solidFill>
                <a:latin typeface="Courier New" panose="02070309020205020404" pitchFamily="49" charset="0"/>
                <a:cs typeface="Courier New" panose="02070309020205020404" pitchFamily="49" charset="0"/>
              </a:rPr>
              <a:t>	</a:t>
            </a:r>
            <a:r>
              <a:rPr kumimoji="0" lang="en-US" altLang="en-US" sz="280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font: normal 100% </a:t>
            </a:r>
          </a:p>
          <a:p>
            <a:pPr marR="0" lvl="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222222"/>
                </a:solidFill>
                <a:latin typeface="Courier New" panose="02070309020205020404" pitchFamily="49" charset="0"/>
                <a:cs typeface="Courier New" panose="02070309020205020404" pitchFamily="49" charset="0"/>
              </a:rPr>
              <a:t>		  </a:t>
            </a:r>
            <a:r>
              <a:rPr kumimoji="0" lang="en-US" altLang="en-US" sz="280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Helvetica, </a:t>
            </a:r>
          </a:p>
          <a:p>
            <a:pPr marR="0" lvl="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222222"/>
                </a:solidFill>
                <a:latin typeface="Courier New" panose="02070309020205020404" pitchFamily="49" charset="0"/>
                <a:cs typeface="Courier New" panose="02070309020205020404" pitchFamily="49" charset="0"/>
              </a:rPr>
              <a:t>		  </a:t>
            </a:r>
            <a:r>
              <a:rPr kumimoji="0" lang="en-US" altLang="en-US" sz="280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Arial, </a:t>
            </a:r>
          </a:p>
          <a:p>
            <a:pPr marR="0" lvl="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222222"/>
                </a:solidFill>
                <a:latin typeface="Courier New" panose="02070309020205020404" pitchFamily="49" charset="0"/>
                <a:cs typeface="Courier New" panose="02070309020205020404" pitchFamily="49" charset="0"/>
              </a:rPr>
              <a:t>	      </a:t>
            </a:r>
            <a:r>
              <a:rPr kumimoji="0" lang="en-US" altLang="en-US" sz="280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sans-serif; </a:t>
            </a:r>
          </a:p>
          <a:p>
            <a:pPr marR="0" lvl="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a:t>
            </a:r>
            <a:r>
              <a:rPr kumimoji="0" lang="en-US" altLang="en-US" sz="1400" i="0" u="none" strike="noStrike" cap="none" normalizeH="0" baseline="0" dirty="0">
                <a:ln>
                  <a:noFill/>
                </a:ln>
                <a:solidFill>
                  <a:schemeClr val="tx1"/>
                </a:solidFill>
                <a:effectLst/>
              </a:rPr>
              <a:t> </a:t>
            </a:r>
            <a:endParaRPr kumimoji="0" lang="en-US" altLang="en-US" sz="40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0718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Conversion from fixed to fluid: example</a:t>
            </a:r>
          </a:p>
        </p:txBody>
      </p:sp>
      <p:sp>
        <p:nvSpPr>
          <p:cNvPr id="3" name="Content Placeholder 2"/>
          <p:cNvSpPr>
            <a:spLocks noGrp="1"/>
          </p:cNvSpPr>
          <p:nvPr>
            <p:ph idx="1"/>
          </p:nvPr>
        </p:nvSpPr>
        <p:spPr/>
        <p:txBody>
          <a:bodyPr/>
          <a:lstStyle/>
          <a:p>
            <a:pPr>
              <a:lnSpc>
                <a:spcPct val="200000"/>
              </a:lnSpc>
            </a:pPr>
            <a:r>
              <a:rPr lang="en-CA" dirty="0"/>
              <a:t>Let’s assume that the base font size is 16px -&gt; 100%</a:t>
            </a:r>
          </a:p>
          <a:p>
            <a:pPr>
              <a:lnSpc>
                <a:spcPct val="200000"/>
              </a:lnSpc>
            </a:pPr>
            <a:r>
              <a:rPr lang="en-CA" dirty="0"/>
              <a:t>Let’s assume h1 font size is 24px</a:t>
            </a:r>
          </a:p>
          <a:p>
            <a:pPr>
              <a:lnSpc>
                <a:spcPct val="200000"/>
              </a:lnSpc>
            </a:pPr>
            <a:r>
              <a:rPr lang="en-CA" dirty="0"/>
              <a:t>Let’s assume li font size is 14px</a:t>
            </a:r>
          </a:p>
        </p:txBody>
      </p:sp>
    </p:spTree>
    <p:extLst>
      <p:ext uri="{BB962C8B-B14F-4D97-AF65-F5344CB8AC3E}">
        <p14:creationId xmlns:p14="http://schemas.microsoft.com/office/powerpoint/2010/main" val="3677023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Conversion from fixed to fluid: example</a:t>
            </a:r>
          </a:p>
        </p:txBody>
      </p:sp>
      <p:sp>
        <p:nvSpPr>
          <p:cNvPr id="3" name="Content Placeholder 2"/>
          <p:cNvSpPr>
            <a:spLocks noGrp="1"/>
          </p:cNvSpPr>
          <p:nvPr>
            <p:ph idx="1"/>
          </p:nvPr>
        </p:nvSpPr>
        <p:spPr/>
        <p:txBody>
          <a:bodyPr/>
          <a:lstStyle/>
          <a:p>
            <a:r>
              <a:rPr lang="en-CA" dirty="0"/>
              <a:t>How to convert from </a:t>
            </a:r>
            <a:r>
              <a:rPr lang="en-CA" b="1" dirty="0" err="1">
                <a:latin typeface="Courier New" panose="02070309020205020404" pitchFamily="49" charset="0"/>
                <a:cs typeface="Courier New" panose="02070309020205020404" pitchFamily="49" charset="0"/>
              </a:rPr>
              <a:t>px</a:t>
            </a:r>
            <a:r>
              <a:rPr lang="en-CA" dirty="0"/>
              <a:t> to </a:t>
            </a:r>
            <a:r>
              <a:rPr lang="en-CA" b="1" dirty="0" err="1">
                <a:latin typeface="Courier New" panose="02070309020205020404" pitchFamily="49" charset="0"/>
                <a:cs typeface="Courier New" panose="02070309020205020404" pitchFamily="49" charset="0"/>
              </a:rPr>
              <a:t>em</a:t>
            </a:r>
            <a:endParaRPr lang="en-CA" b="1" dirty="0">
              <a:latin typeface="Courier New" panose="02070309020205020404" pitchFamily="49" charset="0"/>
              <a:cs typeface="Courier New" panose="02070309020205020404" pitchFamily="49" charset="0"/>
            </a:endParaRPr>
          </a:p>
          <a:p>
            <a:endParaRPr lang="en-CA" dirty="0"/>
          </a:p>
          <a:p>
            <a:endParaRPr lang="en-CA" dirty="0"/>
          </a:p>
          <a:p>
            <a:endParaRPr lang="en-CA" dirty="0"/>
          </a:p>
          <a:p>
            <a:r>
              <a:rPr lang="en-CA" dirty="0"/>
              <a:t>Target is a font size you would use in the fixed-pixel design</a:t>
            </a:r>
          </a:p>
          <a:p>
            <a:r>
              <a:rPr lang="en-CA" dirty="0"/>
              <a:t>Context is the base font size</a:t>
            </a:r>
          </a:p>
          <a:p>
            <a:r>
              <a:rPr lang="en-CA" dirty="0"/>
              <a:t>Result is the </a:t>
            </a:r>
            <a:r>
              <a:rPr lang="en-CA" b="1" dirty="0" err="1">
                <a:latin typeface="Courier New" panose="02070309020205020404" pitchFamily="49" charset="0"/>
                <a:cs typeface="Courier New" panose="02070309020205020404" pitchFamily="49" charset="0"/>
              </a:rPr>
              <a:t>em</a:t>
            </a:r>
            <a:r>
              <a:rPr lang="en-CA" dirty="0"/>
              <a:t> size for your responsive design</a:t>
            </a:r>
          </a:p>
          <a:p>
            <a:endParaRPr lang="en-CA" dirty="0"/>
          </a:p>
        </p:txBody>
      </p:sp>
      <p:sp>
        <p:nvSpPr>
          <p:cNvPr id="4" name="Rectangle 1"/>
          <p:cNvSpPr>
            <a:spLocks noChangeArrowheads="1"/>
          </p:cNvSpPr>
          <p:nvPr/>
        </p:nvSpPr>
        <p:spPr bwMode="auto">
          <a:xfrm>
            <a:off x="838200" y="2775682"/>
            <a:ext cx="10515599" cy="5847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37936" tIns="0" rIns="837936" bIns="152352"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target ÷ context = result</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1440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Conversion from fixed to fluid: example</a:t>
            </a:r>
          </a:p>
        </p:txBody>
      </p:sp>
      <p:sp>
        <p:nvSpPr>
          <p:cNvPr id="3" name="Content Placeholder 2"/>
          <p:cNvSpPr>
            <a:spLocks noGrp="1"/>
          </p:cNvSpPr>
          <p:nvPr>
            <p:ph idx="1"/>
          </p:nvPr>
        </p:nvSpPr>
        <p:spPr/>
        <p:txBody>
          <a:bodyPr/>
          <a:lstStyle/>
          <a:p>
            <a:pPr>
              <a:lnSpc>
                <a:spcPct val="200000"/>
              </a:lnSpc>
            </a:pPr>
            <a:r>
              <a:rPr lang="en-CA" dirty="0"/>
              <a:t>Let’s assume that the base font size is 16px -&gt; 100%</a:t>
            </a:r>
          </a:p>
          <a:p>
            <a:pPr>
              <a:lnSpc>
                <a:spcPct val="200000"/>
              </a:lnSpc>
            </a:pPr>
            <a:r>
              <a:rPr lang="en-CA" dirty="0"/>
              <a:t>Let’s assume h1 font size is 24px -&gt;24÷16=1.5em</a:t>
            </a:r>
          </a:p>
          <a:p>
            <a:pPr>
              <a:lnSpc>
                <a:spcPct val="200000"/>
              </a:lnSpc>
            </a:pPr>
            <a:r>
              <a:rPr lang="en-CA" dirty="0"/>
              <a:t>Let’s assume li font size is 14px -&gt; _________ </a:t>
            </a:r>
            <a:r>
              <a:rPr lang="en-CA" dirty="0" err="1"/>
              <a:t>em</a:t>
            </a:r>
            <a:endParaRPr lang="en-CA" dirty="0"/>
          </a:p>
        </p:txBody>
      </p:sp>
    </p:spTree>
    <p:extLst>
      <p:ext uri="{BB962C8B-B14F-4D97-AF65-F5344CB8AC3E}">
        <p14:creationId xmlns:p14="http://schemas.microsoft.com/office/powerpoint/2010/main" val="3472469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Conversion from fixed to fluid: example</a:t>
            </a:r>
          </a:p>
        </p:txBody>
      </p:sp>
      <p:sp>
        <p:nvSpPr>
          <p:cNvPr id="3" name="Content Placeholder 2"/>
          <p:cNvSpPr>
            <a:spLocks noGrp="1"/>
          </p:cNvSpPr>
          <p:nvPr>
            <p:ph idx="1"/>
          </p:nvPr>
        </p:nvSpPr>
        <p:spPr/>
        <p:txBody>
          <a:bodyPr/>
          <a:lstStyle/>
          <a:p>
            <a:pPr marL="0" lvl="0" indent="0">
              <a:buNone/>
            </a:pPr>
            <a:endParaRPr lang="en-US" altLang="en-US" dirty="0">
              <a:solidFill>
                <a:srgbClr val="222222"/>
              </a:solidFill>
              <a:latin typeface="Courier New" panose="02070309020205020404" pitchFamily="49" charset="0"/>
              <a:cs typeface="Courier New" panose="02070309020205020404" pitchFamily="49" charset="0"/>
            </a:endParaRPr>
          </a:p>
          <a:p>
            <a:pPr marL="0" lvl="0" indent="0">
              <a:buNone/>
            </a:pPr>
            <a:r>
              <a:rPr lang="en-US" altLang="en-US" dirty="0">
                <a:solidFill>
                  <a:srgbClr val="222222"/>
                </a:solidFill>
                <a:latin typeface="Courier New" panose="02070309020205020404" pitchFamily="49" charset="0"/>
                <a:cs typeface="Courier New" panose="02070309020205020404" pitchFamily="49" charset="0"/>
              </a:rPr>
              <a:t>h1 { </a:t>
            </a:r>
          </a:p>
          <a:p>
            <a:pPr marL="0" lvl="0" indent="0">
              <a:buNone/>
            </a:pPr>
            <a:r>
              <a:rPr lang="en-US" altLang="en-US" dirty="0">
                <a:solidFill>
                  <a:srgbClr val="222222"/>
                </a:solidFill>
                <a:latin typeface="Courier New" panose="02070309020205020404" pitchFamily="49" charset="0"/>
                <a:cs typeface="Courier New" panose="02070309020205020404" pitchFamily="49" charset="0"/>
              </a:rPr>
              <a:t>	font-family: Georgia, serif; </a:t>
            </a:r>
          </a:p>
          <a:p>
            <a:pPr marL="0" lvl="0" indent="0">
              <a:buNone/>
            </a:pPr>
            <a:r>
              <a:rPr lang="en-US" altLang="en-US" dirty="0">
                <a:solidFill>
                  <a:srgbClr val="222222"/>
                </a:solidFill>
                <a:latin typeface="Courier New" panose="02070309020205020404" pitchFamily="49" charset="0"/>
                <a:cs typeface="Courier New" panose="02070309020205020404" pitchFamily="49" charset="0"/>
              </a:rPr>
              <a:t>	font-size: 1.5em; </a:t>
            </a:r>
            <a:r>
              <a:rPr lang="en-US" altLang="en-US" sz="2000" dirty="0">
                <a:solidFill>
                  <a:srgbClr val="222222"/>
                </a:solidFill>
                <a:latin typeface="Courier New" panose="02070309020205020404" pitchFamily="49" charset="0"/>
                <a:cs typeface="Courier New" panose="02070309020205020404" pitchFamily="49" charset="0"/>
              </a:rPr>
              <a:t>/* 24px ÷ 16px = 1.5em */ </a:t>
            </a:r>
          </a:p>
          <a:p>
            <a:pPr marL="0" lvl="0" indent="0">
              <a:buNone/>
            </a:pPr>
            <a:r>
              <a:rPr lang="en-US" altLang="en-US" dirty="0">
                <a:solidFill>
                  <a:srgbClr val="222222"/>
                </a:solidFill>
                <a:latin typeface="Courier New" panose="02070309020205020404" pitchFamily="49" charset="0"/>
                <a:cs typeface="Courier New" panose="02070309020205020404" pitchFamily="49" charset="0"/>
              </a:rPr>
              <a:t>}</a:t>
            </a:r>
            <a:r>
              <a:rPr lang="en-US" altLang="en-US" sz="1200" dirty="0"/>
              <a:t> </a:t>
            </a:r>
            <a:endParaRPr lang="en-US" altLang="en-US" sz="3600" dirty="0">
              <a:latin typeface="Arial" panose="020B0604020202020204" pitchFamily="34" charset="0"/>
            </a:endParaRPr>
          </a:p>
          <a:p>
            <a:pPr marL="0" indent="0">
              <a:buNone/>
            </a:pPr>
            <a:endParaRPr lang="en-CA" dirty="0"/>
          </a:p>
        </p:txBody>
      </p:sp>
    </p:spTree>
    <p:extLst>
      <p:ext uri="{BB962C8B-B14F-4D97-AF65-F5344CB8AC3E}">
        <p14:creationId xmlns:p14="http://schemas.microsoft.com/office/powerpoint/2010/main" val="3303585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Grid system</a:t>
            </a:r>
          </a:p>
        </p:txBody>
      </p:sp>
      <p:sp>
        <p:nvSpPr>
          <p:cNvPr id="3" name="Content Placeholder 2"/>
          <p:cNvSpPr>
            <a:spLocks noGrp="1"/>
          </p:cNvSpPr>
          <p:nvPr>
            <p:ph idx="1"/>
          </p:nvPr>
        </p:nvSpPr>
        <p:spPr/>
        <p:txBody>
          <a:bodyPr/>
          <a:lstStyle/>
          <a:p>
            <a:r>
              <a:rPr lang="en-CA" dirty="0"/>
              <a:t>Your fixed-pixel page was most likely design in 12 or 7 column grid </a:t>
            </a:r>
          </a:p>
          <a:p>
            <a:endParaRPr lang="en-CA" dirty="0"/>
          </a:p>
        </p:txBody>
      </p:sp>
      <p:pic>
        <p:nvPicPr>
          <p:cNvPr id="5122" name="Picture 2" descr="http://alistapart.com/d/fluidgrids/img/comp-area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133" y="2408989"/>
            <a:ext cx="5794549" cy="406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308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Grid system: example</a:t>
            </a:r>
          </a:p>
        </p:txBody>
      </p:sp>
      <p:sp>
        <p:nvSpPr>
          <p:cNvPr id="3" name="Content Placeholder 2"/>
          <p:cNvSpPr>
            <a:spLocks noGrp="1"/>
          </p:cNvSpPr>
          <p:nvPr>
            <p:ph idx="1"/>
          </p:nvPr>
        </p:nvSpPr>
        <p:spPr/>
        <p:txBody>
          <a:bodyPr/>
          <a:lstStyle/>
          <a:p>
            <a:r>
              <a:rPr lang="en-CA" dirty="0"/>
              <a:t>Seven columns of 124px each</a:t>
            </a:r>
          </a:p>
          <a:p>
            <a:r>
              <a:rPr lang="en-CA" dirty="0"/>
              <a:t>Separated by 20px-wide gutters</a:t>
            </a:r>
          </a:p>
          <a:p>
            <a:r>
              <a:rPr lang="en-CA" dirty="0"/>
              <a:t>All of which totals up to a width of 988px</a:t>
            </a:r>
          </a:p>
          <a:p>
            <a:endParaRPr lang="en-CA" dirty="0"/>
          </a:p>
          <a:p>
            <a:pPr marL="0" indent="0">
              <a:buNone/>
            </a:pPr>
            <a:r>
              <a:rPr lang="en-CA" b="1" dirty="0"/>
              <a:t>Our sample design:</a:t>
            </a:r>
          </a:p>
          <a:p>
            <a:r>
              <a:rPr lang="en-CA" dirty="0"/>
              <a:t>Title: 700px</a:t>
            </a:r>
          </a:p>
          <a:p>
            <a:r>
              <a:rPr lang="en-CA" dirty="0"/>
              <a:t>Content: 844px</a:t>
            </a:r>
          </a:p>
          <a:p>
            <a:r>
              <a:rPr lang="en-CA" dirty="0"/>
              <a:t>Information: 124px</a:t>
            </a:r>
          </a:p>
        </p:txBody>
      </p:sp>
      <p:pic>
        <p:nvPicPr>
          <p:cNvPr id="4" name="Picture 2" descr="http://alistapart.com/d/fluidgrids/img/comp-areas.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6937" y="3808605"/>
            <a:ext cx="3376862" cy="2368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892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Grid system: example</a:t>
            </a:r>
          </a:p>
        </p:txBody>
      </p:sp>
      <p:sp>
        <p:nvSpPr>
          <p:cNvPr id="3" name="Content Placeholder 2"/>
          <p:cNvSpPr>
            <a:spLocks noGrp="1"/>
          </p:cNvSpPr>
          <p:nvPr>
            <p:ph idx="1"/>
          </p:nvPr>
        </p:nvSpPr>
        <p:spPr/>
        <p:txBody>
          <a:bodyPr/>
          <a:lstStyle/>
          <a:p>
            <a:r>
              <a:rPr lang="pt-BR" dirty="0"/>
              <a:t>Use same rule that we used for fonts</a:t>
            </a:r>
          </a:p>
          <a:p>
            <a:r>
              <a:rPr lang="pt-BR" dirty="0"/>
              <a:t>Our target is 988px</a:t>
            </a:r>
          </a:p>
          <a:p>
            <a:endParaRPr lang="pt-BR" dirty="0"/>
          </a:p>
          <a:p>
            <a:pPr marL="0" indent="0" algn="ctr">
              <a:buNone/>
            </a:pPr>
            <a:r>
              <a:rPr lang="pt-BR" dirty="0">
                <a:latin typeface="Courier New" panose="02070309020205020404" pitchFamily="49" charset="0"/>
                <a:cs typeface="Courier New" panose="02070309020205020404" pitchFamily="49" charset="0"/>
              </a:rPr>
              <a:t>max-width: 61.75em;      </a:t>
            </a:r>
            <a:r>
              <a:rPr lang="pt-BR" sz="2000" dirty="0">
                <a:latin typeface="Courier New" panose="02070309020205020404" pitchFamily="49" charset="0"/>
                <a:cs typeface="Courier New" panose="02070309020205020404" pitchFamily="49" charset="0"/>
              </a:rPr>
              <a:t>/* 988px / 16px = 61.75em */</a:t>
            </a:r>
            <a:endParaRPr lang="pt-BR" dirty="0">
              <a:latin typeface="Courier New" panose="02070309020205020404" pitchFamily="49" charset="0"/>
              <a:cs typeface="Courier New" panose="02070309020205020404" pitchFamily="49" charset="0"/>
            </a:endParaRPr>
          </a:p>
          <a:p>
            <a:endParaRPr lang="en-CA" dirty="0"/>
          </a:p>
          <a:p>
            <a:r>
              <a:rPr lang="en-CA" dirty="0"/>
              <a:t>Calculate sizes for title, content and information boxes</a:t>
            </a:r>
          </a:p>
        </p:txBody>
      </p:sp>
    </p:spTree>
    <p:extLst>
      <p:ext uri="{BB962C8B-B14F-4D97-AF65-F5344CB8AC3E}">
        <p14:creationId xmlns:p14="http://schemas.microsoft.com/office/powerpoint/2010/main" val="4076009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This week</a:t>
            </a:r>
          </a:p>
        </p:txBody>
      </p:sp>
      <p:sp>
        <p:nvSpPr>
          <p:cNvPr id="3" name="Content Placeholder 2"/>
          <p:cNvSpPr>
            <a:spLocks noGrp="1"/>
          </p:cNvSpPr>
          <p:nvPr>
            <p:ph idx="1"/>
          </p:nvPr>
        </p:nvSpPr>
        <p:spPr>
          <a:xfrm>
            <a:off x="5990734" y="1825625"/>
            <a:ext cx="5363066" cy="4351338"/>
          </a:xfrm>
        </p:spPr>
        <p:txBody>
          <a:bodyPr/>
          <a:lstStyle/>
          <a:p>
            <a:pPr>
              <a:lnSpc>
                <a:spcPct val="200000"/>
              </a:lnSpc>
            </a:pPr>
            <a:r>
              <a:rPr lang="en-CA" dirty="0"/>
              <a:t>Fluid layouts</a:t>
            </a:r>
          </a:p>
          <a:p>
            <a:pPr>
              <a:lnSpc>
                <a:spcPct val="200000"/>
              </a:lnSpc>
            </a:pPr>
            <a:r>
              <a:rPr lang="en-CA" dirty="0"/>
              <a:t>Relative units</a:t>
            </a:r>
          </a:p>
          <a:p>
            <a:pPr>
              <a:lnSpc>
                <a:spcPct val="200000"/>
              </a:lnSpc>
            </a:pPr>
            <a:r>
              <a:rPr lang="en-CA" dirty="0"/>
              <a:t>Flexbox</a:t>
            </a:r>
          </a:p>
        </p:txBody>
      </p:sp>
      <p:sp>
        <p:nvSpPr>
          <p:cNvPr id="4" name="Content Placeholder 3"/>
          <p:cNvSpPr txBox="1">
            <a:spLocks/>
          </p:cNvSpPr>
          <p:nvPr/>
        </p:nvSpPr>
        <p:spPr>
          <a:xfrm>
            <a:off x="855488" y="1825625"/>
            <a:ext cx="5181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CA" dirty="0"/>
              <a:t>Embedding media</a:t>
            </a:r>
          </a:p>
          <a:p>
            <a:pPr>
              <a:lnSpc>
                <a:spcPct val="200000"/>
              </a:lnSpc>
            </a:pPr>
            <a:r>
              <a:rPr lang="en-CA" dirty="0"/>
              <a:t>Responsive video</a:t>
            </a:r>
          </a:p>
          <a:p>
            <a:endParaRPr lang="en-CA" dirty="0"/>
          </a:p>
        </p:txBody>
      </p:sp>
    </p:spTree>
    <p:extLst>
      <p:ext uri="{BB962C8B-B14F-4D97-AF65-F5344CB8AC3E}">
        <p14:creationId xmlns:p14="http://schemas.microsoft.com/office/powerpoint/2010/main" val="942855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em</a:t>
            </a:r>
            <a:r>
              <a:rPr lang="en-CA" dirty="0"/>
              <a:t> vs. %</a:t>
            </a:r>
          </a:p>
        </p:txBody>
      </p:sp>
      <p:sp>
        <p:nvSpPr>
          <p:cNvPr id="3" name="Content Placeholder 2"/>
          <p:cNvSpPr>
            <a:spLocks noGrp="1"/>
          </p:cNvSpPr>
          <p:nvPr>
            <p:ph idx="1"/>
          </p:nvPr>
        </p:nvSpPr>
        <p:spPr/>
        <p:txBody>
          <a:bodyPr/>
          <a:lstStyle/>
          <a:p>
            <a:pPr>
              <a:lnSpc>
                <a:spcPct val="150000"/>
              </a:lnSpc>
            </a:pPr>
            <a:r>
              <a:rPr lang="en-CA" dirty="0"/>
              <a:t>Test your design by resizing window</a:t>
            </a:r>
          </a:p>
          <a:p>
            <a:pPr>
              <a:lnSpc>
                <a:spcPct val="150000"/>
              </a:lnSpc>
            </a:pPr>
            <a:r>
              <a:rPr lang="en-CA" dirty="0"/>
              <a:t>Would it scale? </a:t>
            </a:r>
          </a:p>
          <a:p>
            <a:pPr>
              <a:lnSpc>
                <a:spcPct val="150000"/>
              </a:lnSpc>
            </a:pPr>
            <a:r>
              <a:rPr lang="en-CA" dirty="0"/>
              <a:t>Why?/Why not?</a:t>
            </a:r>
          </a:p>
        </p:txBody>
      </p:sp>
    </p:spTree>
    <p:extLst>
      <p:ext uri="{BB962C8B-B14F-4D97-AF65-F5344CB8AC3E}">
        <p14:creationId xmlns:p14="http://schemas.microsoft.com/office/powerpoint/2010/main" val="1453876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em</a:t>
            </a:r>
            <a:r>
              <a:rPr lang="en-CA" dirty="0"/>
              <a:t> vs. %</a:t>
            </a:r>
          </a:p>
        </p:txBody>
      </p:sp>
      <p:sp>
        <p:nvSpPr>
          <p:cNvPr id="3" name="Content Placeholder 2"/>
          <p:cNvSpPr>
            <a:spLocks noGrp="1"/>
          </p:cNvSpPr>
          <p:nvPr>
            <p:ph idx="1"/>
          </p:nvPr>
        </p:nvSpPr>
        <p:spPr/>
        <p:txBody>
          <a:bodyPr/>
          <a:lstStyle/>
          <a:p>
            <a:r>
              <a:rPr lang="en-CA" dirty="0"/>
              <a:t>Let’s change the context – our context now is the size of the parent container</a:t>
            </a:r>
          </a:p>
          <a:p>
            <a:r>
              <a:rPr lang="en-CA" dirty="0"/>
              <a:t>Size of the nested element would be calculated in relation to the parent size using the same formula that divides target by context</a:t>
            </a:r>
          </a:p>
          <a:p>
            <a:endParaRPr lang="en-CA" dirty="0"/>
          </a:p>
          <a:p>
            <a:r>
              <a:rPr lang="en-CA" b="1" dirty="0"/>
              <a:t>Example:</a:t>
            </a:r>
            <a:r>
              <a:rPr lang="en-CA" dirty="0"/>
              <a:t> </a:t>
            </a:r>
          </a:p>
          <a:p>
            <a:pPr marL="0" indent="0">
              <a:buNone/>
            </a:pPr>
            <a:r>
              <a:rPr lang="en-CA" dirty="0"/>
              <a:t>700 ÷ 988 = 0.7085 gives us 70.85% as a width of the title box in relation to the page width</a:t>
            </a:r>
          </a:p>
          <a:p>
            <a:pPr marL="0" indent="0">
              <a:buNone/>
            </a:pPr>
            <a:r>
              <a:rPr lang="en-CA" dirty="0"/>
              <a:t>Margins can be calculated in exactly the same way </a:t>
            </a:r>
          </a:p>
        </p:txBody>
      </p:sp>
    </p:spTree>
    <p:extLst>
      <p:ext uri="{BB962C8B-B14F-4D97-AF65-F5344CB8AC3E}">
        <p14:creationId xmlns:p14="http://schemas.microsoft.com/office/powerpoint/2010/main" val="3726131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Flexbox</a:t>
            </a:r>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2315029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Some issues with known approaches</a:t>
            </a:r>
          </a:p>
        </p:txBody>
      </p:sp>
      <p:sp>
        <p:nvSpPr>
          <p:cNvPr id="3" name="Content Placeholder 2"/>
          <p:cNvSpPr>
            <a:spLocks noGrp="1"/>
          </p:cNvSpPr>
          <p:nvPr>
            <p:ph idx="1"/>
          </p:nvPr>
        </p:nvSpPr>
        <p:spPr/>
        <p:txBody>
          <a:bodyPr>
            <a:normAutofit lnSpcReduction="10000"/>
          </a:bodyPr>
          <a:lstStyle/>
          <a:p>
            <a:r>
              <a:rPr lang="en-CA" dirty="0"/>
              <a:t>Whitespaces between inline blocks</a:t>
            </a:r>
          </a:p>
          <a:p>
            <a:pPr lvl="1"/>
            <a:r>
              <a:rPr lang="en-CA" dirty="0"/>
              <a:t>Annoying white spaces between elements (you have to use some simple hacks to get rid of them)</a:t>
            </a:r>
          </a:p>
          <a:p>
            <a:endParaRPr lang="en-CA" dirty="0"/>
          </a:p>
          <a:p>
            <a:r>
              <a:rPr lang="en-CA" dirty="0"/>
              <a:t>Floats and rounding</a:t>
            </a:r>
          </a:p>
          <a:p>
            <a:pPr lvl="1"/>
            <a:r>
              <a:rPr lang="en-CA" dirty="0"/>
              <a:t>Inconsistent rounding throughout the browsers</a:t>
            </a:r>
          </a:p>
          <a:p>
            <a:endParaRPr lang="en-CA" dirty="0"/>
          </a:p>
          <a:p>
            <a:r>
              <a:rPr lang="en-CA" dirty="0"/>
              <a:t>CSS table and table-cell display</a:t>
            </a:r>
          </a:p>
          <a:p>
            <a:pPr lvl="1"/>
            <a:r>
              <a:rPr lang="en-CA" dirty="0"/>
              <a:t>Additional element is required and table-cell cannot be wrapped onto multiple lines</a:t>
            </a:r>
          </a:p>
        </p:txBody>
      </p:sp>
    </p:spTree>
    <p:extLst>
      <p:ext uri="{BB962C8B-B14F-4D97-AF65-F5344CB8AC3E}">
        <p14:creationId xmlns:p14="http://schemas.microsoft.com/office/powerpoint/2010/main" val="4080550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Flexbox</a:t>
            </a:r>
          </a:p>
        </p:txBody>
      </p:sp>
      <p:sp>
        <p:nvSpPr>
          <p:cNvPr id="3" name="Content Placeholder 2"/>
          <p:cNvSpPr>
            <a:spLocks noGrp="1"/>
          </p:cNvSpPr>
          <p:nvPr>
            <p:ph idx="1"/>
          </p:nvPr>
        </p:nvSpPr>
        <p:spPr/>
        <p:txBody>
          <a:bodyPr/>
          <a:lstStyle/>
          <a:p>
            <a:pPr>
              <a:spcAft>
                <a:spcPts val="1200"/>
              </a:spcAft>
            </a:pPr>
            <a:r>
              <a:rPr lang="en-CA" dirty="0"/>
              <a:t>It can easily vertically center contents</a:t>
            </a:r>
          </a:p>
          <a:p>
            <a:pPr>
              <a:spcAft>
                <a:spcPts val="1200"/>
              </a:spcAft>
            </a:pPr>
            <a:r>
              <a:rPr lang="en-CA" dirty="0"/>
              <a:t>It can change the visual order of elements</a:t>
            </a:r>
          </a:p>
          <a:p>
            <a:pPr>
              <a:spcAft>
                <a:spcPts val="1200"/>
              </a:spcAft>
            </a:pPr>
            <a:r>
              <a:rPr lang="en-CA" dirty="0"/>
              <a:t>It can automatically space and align elements within a box, automatically assigning available space between them</a:t>
            </a:r>
          </a:p>
          <a:p>
            <a:pPr>
              <a:spcAft>
                <a:spcPts val="1200"/>
              </a:spcAft>
            </a:pPr>
            <a:r>
              <a:rPr lang="en-CA" dirty="0"/>
              <a:t>It can make you look 10 years younger (or at least reduce stress)</a:t>
            </a:r>
          </a:p>
          <a:p>
            <a:pPr>
              <a:spcAft>
                <a:spcPts val="1200"/>
              </a:spcAft>
            </a:pPr>
            <a:endParaRPr lang="en-CA" dirty="0"/>
          </a:p>
          <a:p>
            <a:pPr>
              <a:spcAft>
                <a:spcPts val="1200"/>
              </a:spcAft>
            </a:pPr>
            <a:r>
              <a:rPr lang="en-CA" dirty="0"/>
              <a:t>It is not supported in IE 9 and below</a:t>
            </a:r>
          </a:p>
        </p:txBody>
      </p:sp>
    </p:spTree>
    <p:extLst>
      <p:ext uri="{BB962C8B-B14F-4D97-AF65-F5344CB8AC3E}">
        <p14:creationId xmlns:p14="http://schemas.microsoft.com/office/powerpoint/2010/main" val="1312583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Basic syntax</a:t>
            </a:r>
          </a:p>
        </p:txBody>
      </p:sp>
      <p:sp>
        <p:nvSpPr>
          <p:cNvPr id="3" name="Content Placeholder 2"/>
          <p:cNvSpPr>
            <a:spLocks noGrp="1"/>
          </p:cNvSpPr>
          <p:nvPr>
            <p:ph idx="1"/>
          </p:nvPr>
        </p:nvSpPr>
        <p:spPr/>
        <p:txBody>
          <a:bodyPr/>
          <a:lstStyle/>
          <a:p>
            <a:pPr marL="0" indent="0">
              <a:buNone/>
            </a:pPr>
            <a:r>
              <a:rPr lang="en-CA" dirty="0">
                <a:latin typeface="Courier New" panose="02070309020205020404" pitchFamily="49" charset="0"/>
                <a:cs typeface="Courier New" panose="02070309020205020404" pitchFamily="49" charset="0"/>
              </a:rPr>
              <a:t>.flex {</a:t>
            </a:r>
          </a:p>
          <a:p>
            <a:pPr marL="0" indent="0">
              <a:buNone/>
            </a:pPr>
            <a:r>
              <a:rPr lang="en-CA" dirty="0">
                <a:latin typeface="Courier New" panose="02070309020205020404" pitchFamily="49" charset="0"/>
                <a:cs typeface="Courier New" panose="02070309020205020404" pitchFamily="49" charset="0"/>
              </a:rPr>
              <a:t>	display: flex;</a:t>
            </a:r>
          </a:p>
          <a:p>
            <a:pPr marL="0" indent="0">
              <a:buNone/>
            </a:pPr>
            <a:r>
              <a:rPr lang="en-CA" dirty="0">
                <a:latin typeface="Courier New" panose="02070309020205020404" pitchFamily="49" charset="0"/>
                <a:cs typeface="Courier New" panose="02070309020205020404" pitchFamily="49" charset="0"/>
              </a:rPr>
              <a:t>	flex: 1;</a:t>
            </a:r>
          </a:p>
          <a:p>
            <a:pPr marL="0" indent="0">
              <a:buNone/>
            </a:pPr>
            <a:r>
              <a:rPr lang="en-CA" dirty="0">
                <a:latin typeface="Courier New" panose="02070309020205020404" pitchFamily="49" charset="0"/>
                <a:cs typeface="Courier New" panose="02070309020205020404" pitchFamily="49" charset="0"/>
              </a:rPr>
              <a:t>	justify-content: space-between;</a:t>
            </a:r>
          </a:p>
          <a:p>
            <a:pPr marL="0" indent="0">
              <a:buNone/>
            </a:pPr>
            <a:r>
              <a:rPr lang="en-CA"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57295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Prefix hell</a:t>
            </a:r>
          </a:p>
        </p:txBody>
      </p:sp>
      <p:sp>
        <p:nvSpPr>
          <p:cNvPr id="3" name="Content Placeholder 2"/>
          <p:cNvSpPr>
            <a:spLocks noGrp="1"/>
          </p:cNvSpPr>
          <p:nvPr>
            <p:ph sz="half" idx="1"/>
          </p:nvPr>
        </p:nvSpPr>
        <p:spPr/>
        <p:txBody>
          <a:bodyPr>
            <a:normAutofit fontScale="55000" lnSpcReduction="20000"/>
          </a:bodyPr>
          <a:lstStyle/>
          <a:p>
            <a:pPr marL="0" indent="0">
              <a:buNone/>
            </a:pPr>
            <a:r>
              <a:rPr lang="en-CA" dirty="0">
                <a:latin typeface="Courier New" panose="02070309020205020404" pitchFamily="49" charset="0"/>
                <a:cs typeface="Courier New" panose="02070309020205020404" pitchFamily="49" charset="0"/>
              </a:rPr>
              <a:t>.flex {</a:t>
            </a:r>
          </a:p>
          <a:p>
            <a:pPr marL="0" indent="0" defTabSz="444500">
              <a:buNone/>
            </a:pPr>
            <a:r>
              <a:rPr lang="en-CA" dirty="0">
                <a:latin typeface="Courier New" panose="02070309020205020404" pitchFamily="49" charset="0"/>
                <a:cs typeface="Courier New" panose="02070309020205020404" pitchFamily="49" charset="0"/>
              </a:rPr>
              <a:t>	display: -</a:t>
            </a:r>
            <a:r>
              <a:rPr lang="en-CA" dirty="0" err="1">
                <a:latin typeface="Courier New" panose="02070309020205020404" pitchFamily="49" charset="0"/>
                <a:cs typeface="Courier New" panose="02070309020205020404" pitchFamily="49" charset="0"/>
              </a:rPr>
              <a:t>webkit</a:t>
            </a:r>
            <a:r>
              <a:rPr lang="en-CA" dirty="0">
                <a:latin typeface="Courier New" panose="02070309020205020404" pitchFamily="49" charset="0"/>
                <a:cs typeface="Courier New" panose="02070309020205020404" pitchFamily="49" charset="0"/>
              </a:rPr>
              <a:t>-box;</a:t>
            </a:r>
          </a:p>
          <a:p>
            <a:pPr marL="0" indent="0" defTabSz="444500">
              <a:buNone/>
            </a:pPr>
            <a:r>
              <a:rPr lang="en-CA" dirty="0">
                <a:latin typeface="Courier New" panose="02070309020205020404" pitchFamily="49" charset="0"/>
                <a:cs typeface="Courier New" panose="02070309020205020404" pitchFamily="49" charset="0"/>
              </a:rPr>
              <a:t>	display: -</a:t>
            </a:r>
            <a:r>
              <a:rPr lang="en-CA" dirty="0" err="1">
                <a:latin typeface="Courier New" panose="02070309020205020404" pitchFamily="49" charset="0"/>
                <a:cs typeface="Courier New" panose="02070309020205020404" pitchFamily="49" charset="0"/>
              </a:rPr>
              <a:t>webkit</a:t>
            </a:r>
            <a:r>
              <a:rPr lang="en-CA" dirty="0">
                <a:latin typeface="Courier New" panose="02070309020205020404" pitchFamily="49" charset="0"/>
                <a:cs typeface="Courier New" panose="02070309020205020404" pitchFamily="49" charset="0"/>
              </a:rPr>
              <a:t>-flex;</a:t>
            </a:r>
          </a:p>
          <a:p>
            <a:pPr marL="0" indent="0" defTabSz="444500">
              <a:buNone/>
            </a:pPr>
            <a:r>
              <a:rPr lang="en-CA" dirty="0">
                <a:latin typeface="Courier New" panose="02070309020205020404" pitchFamily="49" charset="0"/>
                <a:cs typeface="Courier New" panose="02070309020205020404" pitchFamily="49" charset="0"/>
              </a:rPr>
              <a:t>	display: -</a:t>
            </a:r>
            <a:r>
              <a:rPr lang="en-CA" dirty="0" err="1">
                <a:latin typeface="Courier New" panose="02070309020205020404" pitchFamily="49" charset="0"/>
                <a:cs typeface="Courier New" panose="02070309020205020404" pitchFamily="49" charset="0"/>
              </a:rPr>
              <a:t>ms</a:t>
            </a:r>
            <a:r>
              <a:rPr lang="en-CA" dirty="0">
                <a:latin typeface="Courier New" panose="02070309020205020404" pitchFamily="49" charset="0"/>
                <a:cs typeface="Courier New" panose="02070309020205020404" pitchFamily="49" charset="0"/>
              </a:rPr>
              <a:t>-flexbox;</a:t>
            </a:r>
          </a:p>
          <a:p>
            <a:pPr marL="0" indent="0" defTabSz="444500">
              <a:buNone/>
            </a:pPr>
            <a:r>
              <a:rPr lang="en-CA" dirty="0">
                <a:latin typeface="Courier New" panose="02070309020205020404" pitchFamily="49" charset="0"/>
                <a:cs typeface="Courier New" panose="02070309020205020404" pitchFamily="49" charset="0"/>
              </a:rPr>
              <a:t>	</a:t>
            </a:r>
            <a:r>
              <a:rPr lang="en-CA" b="1" dirty="0">
                <a:latin typeface="Courier New" panose="02070309020205020404" pitchFamily="49" charset="0"/>
                <a:cs typeface="Courier New" panose="02070309020205020404" pitchFamily="49" charset="0"/>
              </a:rPr>
              <a:t>display: flex;</a:t>
            </a:r>
          </a:p>
          <a:p>
            <a:pPr marL="0" indent="0" defTabSz="444500">
              <a:buNone/>
            </a:pP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webkit</a:t>
            </a:r>
            <a:r>
              <a:rPr lang="en-CA" dirty="0">
                <a:latin typeface="Courier New" panose="02070309020205020404" pitchFamily="49" charset="0"/>
                <a:cs typeface="Courier New" panose="02070309020205020404" pitchFamily="49" charset="0"/>
              </a:rPr>
              <a:t>-box-flex: 1;</a:t>
            </a:r>
          </a:p>
          <a:p>
            <a:pPr marL="0" indent="0" defTabSz="444500">
              <a:buNone/>
            </a:pP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webkit</a:t>
            </a:r>
            <a:r>
              <a:rPr lang="en-CA" dirty="0">
                <a:latin typeface="Courier New" panose="02070309020205020404" pitchFamily="49" charset="0"/>
                <a:cs typeface="Courier New" panose="02070309020205020404" pitchFamily="49" charset="0"/>
              </a:rPr>
              <a:t>-flex: 1;</a:t>
            </a:r>
          </a:p>
          <a:p>
            <a:pPr marL="0" indent="0" defTabSz="444500">
              <a:buNone/>
            </a:pP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ms</a:t>
            </a:r>
            <a:r>
              <a:rPr lang="en-CA" dirty="0">
                <a:latin typeface="Courier New" panose="02070309020205020404" pitchFamily="49" charset="0"/>
                <a:cs typeface="Courier New" panose="02070309020205020404" pitchFamily="49" charset="0"/>
              </a:rPr>
              <a:t>-flex: 1;</a:t>
            </a:r>
          </a:p>
          <a:p>
            <a:pPr marL="0" indent="0" defTabSz="444500">
              <a:buNone/>
            </a:pPr>
            <a:r>
              <a:rPr lang="en-CA" dirty="0">
                <a:latin typeface="Courier New" panose="02070309020205020404" pitchFamily="49" charset="0"/>
                <a:cs typeface="Courier New" panose="02070309020205020404" pitchFamily="49" charset="0"/>
              </a:rPr>
              <a:t>	</a:t>
            </a:r>
            <a:r>
              <a:rPr lang="en-CA" b="1" dirty="0">
                <a:latin typeface="Courier New" panose="02070309020205020404" pitchFamily="49" charset="0"/>
                <a:cs typeface="Courier New" panose="02070309020205020404" pitchFamily="49" charset="0"/>
              </a:rPr>
              <a:t>flex: 1;</a:t>
            </a:r>
          </a:p>
          <a:p>
            <a:pPr marL="0" indent="0" defTabSz="444500">
              <a:buNone/>
            </a:pP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webkit</a:t>
            </a:r>
            <a:r>
              <a:rPr lang="en-CA" dirty="0">
                <a:latin typeface="Courier New" panose="02070309020205020404" pitchFamily="49" charset="0"/>
                <a:cs typeface="Courier New" panose="02070309020205020404" pitchFamily="49" charset="0"/>
              </a:rPr>
              <a:t>-box-pack: justify;</a:t>
            </a:r>
          </a:p>
          <a:p>
            <a:pPr marL="0" indent="0" defTabSz="444500">
              <a:buNone/>
            </a:pP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webkit</a:t>
            </a:r>
            <a:r>
              <a:rPr lang="en-CA" dirty="0">
                <a:latin typeface="Courier New" panose="02070309020205020404" pitchFamily="49" charset="0"/>
                <a:cs typeface="Courier New" panose="02070309020205020404" pitchFamily="49" charset="0"/>
              </a:rPr>
              <a:t>-justify-content: space-between;</a:t>
            </a:r>
          </a:p>
          <a:p>
            <a:pPr marL="0" indent="0" defTabSz="444500">
              <a:buNone/>
            </a:pP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ms</a:t>
            </a:r>
            <a:r>
              <a:rPr lang="en-CA" dirty="0">
                <a:latin typeface="Courier New" panose="02070309020205020404" pitchFamily="49" charset="0"/>
                <a:cs typeface="Courier New" panose="02070309020205020404" pitchFamily="49" charset="0"/>
              </a:rPr>
              <a:t>-flex-pack: justify;</a:t>
            </a:r>
          </a:p>
          <a:p>
            <a:pPr marL="0" indent="0" defTabSz="444500">
              <a:buNone/>
            </a:pPr>
            <a:r>
              <a:rPr lang="en-CA" dirty="0">
                <a:latin typeface="Courier New" panose="02070309020205020404" pitchFamily="49" charset="0"/>
                <a:cs typeface="Courier New" panose="02070309020205020404" pitchFamily="49" charset="0"/>
              </a:rPr>
              <a:t>	</a:t>
            </a:r>
            <a:r>
              <a:rPr lang="en-CA" b="1" dirty="0">
                <a:latin typeface="Courier New" panose="02070309020205020404" pitchFamily="49" charset="0"/>
                <a:cs typeface="Courier New" panose="02070309020205020404" pitchFamily="49" charset="0"/>
              </a:rPr>
              <a:t>justify-content: space-between;</a:t>
            </a:r>
          </a:p>
          <a:p>
            <a:pPr marL="0" indent="0">
              <a:buNone/>
            </a:pPr>
            <a:r>
              <a:rPr lang="en-CA" dirty="0">
                <a:latin typeface="Courier New" panose="02070309020205020404" pitchFamily="49" charset="0"/>
                <a:cs typeface="Courier New" panose="02070309020205020404" pitchFamily="49" charset="0"/>
              </a:rPr>
              <a:t>}</a:t>
            </a:r>
          </a:p>
        </p:txBody>
      </p:sp>
      <p:sp>
        <p:nvSpPr>
          <p:cNvPr id="4" name="Content Placeholder 3"/>
          <p:cNvSpPr>
            <a:spLocks noGrp="1"/>
          </p:cNvSpPr>
          <p:nvPr>
            <p:ph sz="half" idx="2"/>
          </p:nvPr>
        </p:nvSpPr>
        <p:spPr/>
        <p:txBody>
          <a:bodyPr/>
          <a:lstStyle/>
          <a:p>
            <a:r>
              <a:rPr lang="en-CA" dirty="0"/>
              <a:t>Each provider has own prefix and implementation</a:t>
            </a:r>
          </a:p>
          <a:p>
            <a:r>
              <a:rPr lang="en-CA" dirty="0"/>
              <a:t>Flexbox is extreme example of prefixing </a:t>
            </a:r>
          </a:p>
          <a:p>
            <a:endParaRPr lang="en-CA" dirty="0"/>
          </a:p>
          <a:p>
            <a:r>
              <a:rPr lang="en-CA" dirty="0"/>
              <a:t>Luckily, there are tools that can do it for us (check our book p.48 for some ideas)</a:t>
            </a:r>
          </a:p>
        </p:txBody>
      </p:sp>
    </p:spTree>
    <p:extLst>
      <p:ext uri="{BB962C8B-B14F-4D97-AF65-F5344CB8AC3E}">
        <p14:creationId xmlns:p14="http://schemas.microsoft.com/office/powerpoint/2010/main" val="432844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Flexbox: basics</a:t>
            </a:r>
          </a:p>
        </p:txBody>
      </p:sp>
      <p:sp>
        <p:nvSpPr>
          <p:cNvPr id="3" name="Content Placeholder 2"/>
          <p:cNvSpPr>
            <a:spLocks noGrp="1"/>
          </p:cNvSpPr>
          <p:nvPr>
            <p:ph idx="1"/>
          </p:nvPr>
        </p:nvSpPr>
        <p:spPr/>
        <p:txBody>
          <a:bodyPr/>
          <a:lstStyle/>
          <a:p>
            <a:pPr>
              <a:spcAft>
                <a:spcPts val="1200"/>
              </a:spcAft>
            </a:pPr>
            <a:endParaRPr lang="en-CA" dirty="0"/>
          </a:p>
          <a:p>
            <a:pPr>
              <a:spcAft>
                <a:spcPts val="1200"/>
              </a:spcAft>
            </a:pPr>
            <a:r>
              <a:rPr lang="en-CA" dirty="0"/>
              <a:t>Direction  </a:t>
            </a:r>
          </a:p>
          <a:p>
            <a:pPr>
              <a:spcAft>
                <a:spcPts val="1200"/>
              </a:spcAft>
            </a:pPr>
            <a:r>
              <a:rPr lang="en-CA" dirty="0"/>
              <a:t>Alignment</a:t>
            </a:r>
          </a:p>
          <a:p>
            <a:pPr>
              <a:spcAft>
                <a:spcPts val="1200"/>
              </a:spcAft>
            </a:pPr>
            <a:r>
              <a:rPr lang="en-CA" dirty="0"/>
              <a:t>Ordering </a:t>
            </a:r>
          </a:p>
          <a:p>
            <a:pPr>
              <a:spcAft>
                <a:spcPts val="1200"/>
              </a:spcAft>
            </a:pPr>
            <a:r>
              <a:rPr lang="en-CA" dirty="0"/>
              <a:t>Flexibility </a:t>
            </a:r>
          </a:p>
        </p:txBody>
      </p:sp>
    </p:spTree>
    <p:extLst>
      <p:ext uri="{BB962C8B-B14F-4D97-AF65-F5344CB8AC3E}">
        <p14:creationId xmlns:p14="http://schemas.microsoft.com/office/powerpoint/2010/main" val="22332996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Starting point for design</a:t>
            </a:r>
          </a:p>
        </p:txBody>
      </p:sp>
      <p:sp>
        <p:nvSpPr>
          <p:cNvPr id="3" name="Content Placeholder 2"/>
          <p:cNvSpPr>
            <a:spLocks noGrp="1"/>
          </p:cNvSpPr>
          <p:nvPr>
            <p:ph idx="1"/>
          </p:nvPr>
        </p:nvSpPr>
        <p:spPr/>
        <p:txBody>
          <a:bodyPr/>
          <a:lstStyle/>
          <a:p>
            <a:endParaRPr lang="en-CA"/>
          </a:p>
        </p:txBody>
      </p:sp>
      <p:pic>
        <p:nvPicPr>
          <p:cNvPr id="6" name="Picture 5"/>
          <p:cNvPicPr>
            <a:picLocks noChangeAspect="1"/>
          </p:cNvPicPr>
          <p:nvPr/>
        </p:nvPicPr>
        <p:blipFill>
          <a:blip r:embed="rId2"/>
          <a:stretch>
            <a:fillRect/>
          </a:stretch>
        </p:blipFill>
        <p:spPr>
          <a:xfrm>
            <a:off x="2476500" y="2572544"/>
            <a:ext cx="7239000" cy="2857500"/>
          </a:xfrm>
          <a:prstGeom prst="rect">
            <a:avLst/>
          </a:prstGeom>
        </p:spPr>
      </p:pic>
    </p:spTree>
    <p:extLst>
      <p:ext uri="{BB962C8B-B14F-4D97-AF65-F5344CB8AC3E}">
        <p14:creationId xmlns:p14="http://schemas.microsoft.com/office/powerpoint/2010/main" val="2008147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4" name="Content Placeholder 3"/>
          <p:cNvSpPr>
            <a:spLocks noGrp="1"/>
          </p:cNvSpPr>
          <p:nvPr>
            <p:ph sz="half" idx="1"/>
          </p:nvPr>
        </p:nvSpPr>
        <p:spPr>
          <a:xfrm>
            <a:off x="838200" y="1825625"/>
            <a:ext cx="5706980" cy="4351338"/>
          </a:xfrm>
        </p:spPr>
        <p:txBody>
          <a:bodyPr>
            <a:normAutofit/>
          </a:bodyPr>
          <a:lstStyle/>
          <a:p>
            <a:pPr marL="0" indent="0">
              <a:buNone/>
            </a:pPr>
            <a:endParaRPr lang="en-CA" sz="2400" dirty="0">
              <a:latin typeface="Courier New" panose="02070309020205020404" pitchFamily="49" charset="0"/>
              <a:cs typeface="Courier New" panose="02070309020205020404" pitchFamily="49" charset="0"/>
            </a:endParaRPr>
          </a:p>
          <a:p>
            <a:pPr marL="0" indent="0">
              <a:buNone/>
            </a:pPr>
            <a:r>
              <a:rPr lang="en-CA" sz="2400" dirty="0">
                <a:latin typeface="Courier New" panose="02070309020205020404" pitchFamily="49" charset="0"/>
                <a:cs typeface="Courier New" panose="02070309020205020404" pitchFamily="49" charset="0"/>
              </a:rPr>
              <a:t>.</a:t>
            </a:r>
            <a:r>
              <a:rPr lang="en-CA" sz="2400" dirty="0" err="1">
                <a:latin typeface="Courier New" panose="02070309020205020404" pitchFamily="49" charset="0"/>
                <a:cs typeface="Courier New" panose="02070309020205020404" pitchFamily="49" charset="0"/>
              </a:rPr>
              <a:t>CenterMe</a:t>
            </a:r>
            <a:r>
              <a:rPr lang="en-CA" sz="2400" dirty="0">
                <a:latin typeface="Courier New" panose="02070309020205020404" pitchFamily="49" charset="0"/>
                <a:cs typeface="Courier New" panose="02070309020205020404" pitchFamily="49" charset="0"/>
              </a:rPr>
              <a:t> {</a:t>
            </a:r>
          </a:p>
          <a:p>
            <a:pPr marL="0" indent="0">
              <a:buNone/>
            </a:pPr>
            <a:r>
              <a:rPr lang="en-CA" sz="2400" dirty="0">
                <a:latin typeface="Courier New" panose="02070309020205020404" pitchFamily="49" charset="0"/>
                <a:cs typeface="Courier New" panose="02070309020205020404" pitchFamily="49" charset="0"/>
              </a:rPr>
              <a:t>/* other properties */</a:t>
            </a:r>
          </a:p>
          <a:p>
            <a:pPr marL="0" indent="0">
              <a:buNone/>
            </a:pPr>
            <a:r>
              <a:rPr lang="en-CA" sz="2400" dirty="0">
                <a:latin typeface="Courier New" panose="02070309020205020404" pitchFamily="49" charset="0"/>
                <a:cs typeface="Courier New" panose="02070309020205020404" pitchFamily="49" charset="0"/>
              </a:rPr>
              <a:t>	display: flex;</a:t>
            </a:r>
          </a:p>
          <a:p>
            <a:pPr marL="0" indent="0">
              <a:buNone/>
            </a:pPr>
            <a:r>
              <a:rPr lang="en-CA" sz="2400" dirty="0">
                <a:latin typeface="Courier New" panose="02070309020205020404" pitchFamily="49" charset="0"/>
                <a:cs typeface="Courier New" panose="02070309020205020404" pitchFamily="49" charset="0"/>
              </a:rPr>
              <a:t>	align-items: center;</a:t>
            </a:r>
          </a:p>
          <a:p>
            <a:pPr marL="0" indent="0">
              <a:buNone/>
            </a:pPr>
            <a:r>
              <a:rPr lang="en-CA" sz="2400" dirty="0">
                <a:latin typeface="Courier New" panose="02070309020205020404" pitchFamily="49" charset="0"/>
                <a:cs typeface="Courier New" panose="02070309020205020404" pitchFamily="49" charset="0"/>
              </a:rPr>
              <a:t>	justify-content: center;</a:t>
            </a:r>
          </a:p>
          <a:p>
            <a:pPr marL="0" indent="0">
              <a:buNone/>
            </a:pPr>
            <a:r>
              <a:rPr lang="en-CA" sz="2400" dirty="0">
                <a:latin typeface="Courier New" panose="02070309020205020404" pitchFamily="49" charset="0"/>
                <a:cs typeface="Courier New" panose="02070309020205020404" pitchFamily="49" charset="0"/>
              </a:rPr>
              <a:t>}</a:t>
            </a:r>
          </a:p>
        </p:txBody>
      </p:sp>
      <p:sp>
        <p:nvSpPr>
          <p:cNvPr id="5" name="Content Placeholder 4"/>
          <p:cNvSpPr>
            <a:spLocks noGrp="1"/>
          </p:cNvSpPr>
          <p:nvPr>
            <p:ph sz="half" idx="2"/>
          </p:nvPr>
        </p:nvSpPr>
        <p:spPr>
          <a:xfrm>
            <a:off x="6809874" y="1825625"/>
            <a:ext cx="4543926" cy="4351338"/>
          </a:xfrm>
        </p:spPr>
        <p:txBody>
          <a:bodyPr/>
          <a:lstStyle/>
          <a:p>
            <a:r>
              <a:rPr lang="en-CA" dirty="0"/>
              <a:t>Setting display to </a:t>
            </a:r>
            <a:r>
              <a:rPr lang="en-CA" dirty="0">
                <a:latin typeface="Courier New" panose="02070309020205020404" pitchFamily="49" charset="0"/>
                <a:cs typeface="Courier New" panose="02070309020205020404" pitchFamily="49" charset="0"/>
              </a:rPr>
              <a:t>flex</a:t>
            </a:r>
            <a:r>
              <a:rPr lang="en-CA" dirty="0"/>
              <a:t> is the min requirement</a:t>
            </a:r>
          </a:p>
          <a:p>
            <a:r>
              <a:rPr lang="en-CA" dirty="0">
                <a:latin typeface="Courier New" panose="02070309020205020404" pitchFamily="49" charset="0"/>
                <a:cs typeface="Courier New" panose="02070309020205020404" pitchFamily="49" charset="0"/>
              </a:rPr>
              <a:t>align-items</a:t>
            </a:r>
            <a:r>
              <a:rPr lang="en-CA" dirty="0"/>
              <a:t> sets the alignment of the items in the box</a:t>
            </a:r>
          </a:p>
          <a:p>
            <a:r>
              <a:rPr lang="en-CA" dirty="0">
                <a:latin typeface="Courier New" panose="02070309020205020404" pitchFamily="49" charset="0"/>
                <a:cs typeface="Courier New" panose="02070309020205020404" pitchFamily="49" charset="0"/>
              </a:rPr>
              <a:t>justify-content</a:t>
            </a:r>
            <a:r>
              <a:rPr lang="en-CA" dirty="0"/>
              <a:t> allows you to position the main axis of the content: left, fight, center</a:t>
            </a:r>
          </a:p>
        </p:txBody>
      </p:sp>
    </p:spTree>
    <p:extLst>
      <p:ext uri="{BB962C8B-B14F-4D97-AF65-F5344CB8AC3E}">
        <p14:creationId xmlns:p14="http://schemas.microsoft.com/office/powerpoint/2010/main" val="3719167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Multimedia </a:t>
            </a:r>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28175220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Flex direction</a:t>
            </a:r>
          </a:p>
        </p:txBody>
      </p:sp>
      <p:sp>
        <p:nvSpPr>
          <p:cNvPr id="3" name="Content Placeholder 2"/>
          <p:cNvSpPr>
            <a:spLocks noGrp="1"/>
          </p:cNvSpPr>
          <p:nvPr>
            <p:ph idx="1"/>
          </p:nvPr>
        </p:nvSpPr>
        <p:spPr/>
        <p:txBody>
          <a:bodyPr/>
          <a:lstStyle/>
          <a:p>
            <a:pPr>
              <a:spcAft>
                <a:spcPts val="1800"/>
              </a:spcAft>
            </a:pPr>
            <a:r>
              <a:rPr lang="en-CA" dirty="0">
                <a:latin typeface="Courier New" panose="02070309020205020404" pitchFamily="49" charset="0"/>
                <a:cs typeface="Courier New" panose="02070309020205020404" pitchFamily="49" charset="0"/>
              </a:rPr>
              <a:t>row</a:t>
            </a:r>
            <a:r>
              <a:rPr lang="en-CA" dirty="0"/>
              <a:t> – a default value, elements positioned in a row and wrapped when needed (default)</a:t>
            </a:r>
          </a:p>
          <a:p>
            <a:pPr>
              <a:spcAft>
                <a:spcPts val="1800"/>
              </a:spcAft>
            </a:pPr>
            <a:r>
              <a:rPr lang="en-CA" dirty="0">
                <a:latin typeface="Courier New" panose="02070309020205020404" pitchFamily="49" charset="0"/>
                <a:cs typeface="Courier New" panose="02070309020205020404" pitchFamily="49" charset="0"/>
              </a:rPr>
              <a:t>row-reverse</a:t>
            </a:r>
            <a:r>
              <a:rPr lang="en-CA" dirty="0"/>
              <a:t> – reverses an order of the items in the row</a:t>
            </a:r>
          </a:p>
          <a:p>
            <a:pPr>
              <a:spcAft>
                <a:spcPts val="1800"/>
              </a:spcAft>
            </a:pPr>
            <a:r>
              <a:rPr lang="en-CA" dirty="0">
                <a:latin typeface="Courier New" panose="02070309020205020404" pitchFamily="49" charset="0"/>
                <a:cs typeface="Courier New" panose="02070309020205020404" pitchFamily="49" charset="0"/>
              </a:rPr>
              <a:t>column</a:t>
            </a:r>
            <a:r>
              <a:rPr lang="en-CA" dirty="0"/>
              <a:t> – elements in the box ordered top to bottom </a:t>
            </a:r>
          </a:p>
          <a:p>
            <a:pPr>
              <a:spcAft>
                <a:spcPts val="1800"/>
              </a:spcAft>
            </a:pPr>
            <a:r>
              <a:rPr lang="en-CA" dirty="0">
                <a:latin typeface="Courier New" panose="02070309020205020404" pitchFamily="49" charset="0"/>
                <a:cs typeface="Courier New" panose="02070309020205020404" pitchFamily="49" charset="0"/>
              </a:rPr>
              <a:t>column-reverse</a:t>
            </a:r>
            <a:r>
              <a:rPr lang="en-CA" dirty="0"/>
              <a:t> – works as column but with reversed order of the elements</a:t>
            </a:r>
          </a:p>
        </p:txBody>
      </p:sp>
    </p:spTree>
    <p:extLst>
      <p:ext uri="{BB962C8B-B14F-4D97-AF65-F5344CB8AC3E}">
        <p14:creationId xmlns:p14="http://schemas.microsoft.com/office/powerpoint/2010/main" val="216220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Flex wrap</a:t>
            </a:r>
          </a:p>
        </p:txBody>
      </p:sp>
      <p:sp>
        <p:nvSpPr>
          <p:cNvPr id="3" name="Content Placeholder 2"/>
          <p:cNvSpPr>
            <a:spLocks noGrp="1"/>
          </p:cNvSpPr>
          <p:nvPr>
            <p:ph idx="1"/>
          </p:nvPr>
        </p:nvSpPr>
        <p:spPr/>
        <p:txBody>
          <a:bodyPr/>
          <a:lstStyle/>
          <a:p>
            <a:pPr>
              <a:lnSpc>
                <a:spcPct val="200000"/>
              </a:lnSpc>
            </a:pPr>
            <a:r>
              <a:rPr lang="en-CA" dirty="0" err="1">
                <a:latin typeface="Courier New" panose="02070309020205020404" pitchFamily="49" charset="0"/>
                <a:cs typeface="Courier New" panose="02070309020205020404" pitchFamily="49" charset="0"/>
              </a:rPr>
              <a:t>nowrap</a:t>
            </a:r>
            <a:r>
              <a:rPr lang="en-CA" dirty="0"/>
              <a:t> – The  flex container is single-line</a:t>
            </a:r>
          </a:p>
          <a:p>
            <a:pPr>
              <a:lnSpc>
                <a:spcPct val="200000"/>
              </a:lnSpc>
            </a:pPr>
            <a:r>
              <a:rPr lang="en-CA" dirty="0">
                <a:latin typeface="Courier New" panose="02070309020205020404" pitchFamily="49" charset="0"/>
                <a:cs typeface="Courier New" panose="02070309020205020404" pitchFamily="49" charset="0"/>
              </a:rPr>
              <a:t>wrap</a:t>
            </a:r>
            <a:r>
              <a:rPr lang="en-CA" dirty="0"/>
              <a:t> – The flex container is multi-line</a:t>
            </a:r>
          </a:p>
          <a:p>
            <a:pPr>
              <a:lnSpc>
                <a:spcPct val="200000"/>
              </a:lnSpc>
            </a:pPr>
            <a:r>
              <a:rPr lang="en-CA" dirty="0">
                <a:latin typeface="Courier New" panose="02070309020205020404" pitchFamily="49" charset="0"/>
                <a:cs typeface="Courier New" panose="02070309020205020404" pitchFamily="49" charset="0"/>
              </a:rPr>
              <a:t>wrap-reverse - </a:t>
            </a:r>
            <a:r>
              <a:rPr lang="en-CA" dirty="0"/>
              <a:t>Same as wrap but start and end are swapped</a:t>
            </a:r>
          </a:p>
        </p:txBody>
      </p:sp>
    </p:spTree>
    <p:extLst>
      <p:ext uri="{BB962C8B-B14F-4D97-AF65-F5344CB8AC3E}">
        <p14:creationId xmlns:p14="http://schemas.microsoft.com/office/powerpoint/2010/main" val="22176817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Inline-flex</a:t>
            </a:r>
          </a:p>
        </p:txBody>
      </p:sp>
      <p:sp>
        <p:nvSpPr>
          <p:cNvPr id="3" name="Content Placeholder 2"/>
          <p:cNvSpPr>
            <a:spLocks noGrp="1"/>
          </p:cNvSpPr>
          <p:nvPr>
            <p:ph idx="1"/>
          </p:nvPr>
        </p:nvSpPr>
        <p:spPr/>
        <p:txBody>
          <a:bodyPr/>
          <a:lstStyle/>
          <a:p>
            <a:pPr>
              <a:spcAft>
                <a:spcPts val="1800"/>
              </a:spcAft>
            </a:pPr>
            <a:r>
              <a:rPr lang="en-CA" dirty="0"/>
              <a:t>A version of flex that can be used inline</a:t>
            </a:r>
          </a:p>
          <a:p>
            <a:pPr>
              <a:spcAft>
                <a:spcPts val="1800"/>
              </a:spcAft>
            </a:pPr>
            <a:r>
              <a:rPr lang="en-CA" dirty="0"/>
              <a:t>When items are set as inline-flex anonymously (for example, their parent element is not set to display: flex;) then they retain whitespace between elements, just like inline-block or inline-table do. </a:t>
            </a:r>
          </a:p>
          <a:p>
            <a:pPr>
              <a:spcAft>
                <a:spcPts val="1800"/>
              </a:spcAft>
            </a:pPr>
            <a:r>
              <a:rPr lang="en-CA" dirty="0"/>
              <a:t>If they are within a flex container, then whitespace is removed, much as it is with table-cell items within a table.</a:t>
            </a:r>
          </a:p>
        </p:txBody>
      </p:sp>
    </p:spTree>
    <p:extLst>
      <p:ext uri="{BB962C8B-B14F-4D97-AF65-F5344CB8AC3E}">
        <p14:creationId xmlns:p14="http://schemas.microsoft.com/office/powerpoint/2010/main" val="40883471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Flex alignment</a:t>
            </a:r>
          </a:p>
        </p:txBody>
      </p:sp>
      <p:sp>
        <p:nvSpPr>
          <p:cNvPr id="3" name="Content Placeholder 2"/>
          <p:cNvSpPr>
            <a:spLocks noGrp="1"/>
          </p:cNvSpPr>
          <p:nvPr>
            <p:ph idx="1"/>
          </p:nvPr>
        </p:nvSpPr>
        <p:spPr/>
        <p:txBody>
          <a:bodyPr>
            <a:normAutofit/>
          </a:bodyPr>
          <a:lstStyle/>
          <a:p>
            <a:r>
              <a:rPr lang="en-CA" dirty="0"/>
              <a:t>The </a:t>
            </a:r>
            <a:r>
              <a:rPr lang="en-CA" dirty="0">
                <a:latin typeface="Courier New" panose="02070309020205020404" pitchFamily="49" charset="0"/>
                <a:cs typeface="Courier New" panose="02070309020205020404" pitchFamily="49" charset="0"/>
              </a:rPr>
              <a:t>align-items</a:t>
            </a:r>
            <a:r>
              <a:rPr lang="en-CA" dirty="0"/>
              <a:t> property positions items in the cross axis.</a:t>
            </a:r>
          </a:p>
          <a:p>
            <a:r>
              <a:rPr lang="en-CA" dirty="0">
                <a:latin typeface="Courier New" panose="02070309020205020404" pitchFamily="49" charset="0"/>
                <a:cs typeface="Courier New" panose="02070309020205020404" pitchFamily="49" charset="0"/>
              </a:rPr>
              <a:t>flex-start </a:t>
            </a:r>
            <a:r>
              <a:rPr lang="en-CA" dirty="0"/>
              <a:t>– The cross-start margin edge of the flex item is placed flush with the cross-start edge of the line.</a:t>
            </a:r>
          </a:p>
          <a:p>
            <a:r>
              <a:rPr lang="en-CA" dirty="0">
                <a:latin typeface="Courier New" panose="02070309020205020404" pitchFamily="49" charset="0"/>
                <a:cs typeface="Courier New" panose="02070309020205020404" pitchFamily="49" charset="0"/>
              </a:rPr>
              <a:t>flex-end </a:t>
            </a:r>
            <a:r>
              <a:rPr lang="en-CA" dirty="0"/>
              <a:t>– The cross-end margin edge of the flex item is placed flush with the cross-end edge of the line.</a:t>
            </a:r>
          </a:p>
          <a:p>
            <a:r>
              <a:rPr lang="en-CA" dirty="0">
                <a:latin typeface="Courier New" panose="02070309020205020404" pitchFamily="49" charset="0"/>
                <a:cs typeface="Courier New" panose="02070309020205020404" pitchFamily="49" charset="0"/>
              </a:rPr>
              <a:t>center </a:t>
            </a:r>
            <a:r>
              <a:rPr lang="en-CA" dirty="0"/>
              <a:t>– The flex item’s margin box is centered in the cross axis within the line. (If the cross size of the flex line is less than that of the flex item, it will overflow equally in both directions.)</a:t>
            </a:r>
          </a:p>
          <a:p>
            <a:pPr marL="0" indent="0">
              <a:buNone/>
            </a:pPr>
            <a:endParaRPr lang="en-CA" dirty="0"/>
          </a:p>
        </p:txBody>
      </p:sp>
    </p:spTree>
    <p:extLst>
      <p:ext uri="{BB962C8B-B14F-4D97-AF65-F5344CB8AC3E}">
        <p14:creationId xmlns:p14="http://schemas.microsoft.com/office/powerpoint/2010/main" val="34805379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Flex alignment</a:t>
            </a:r>
          </a:p>
        </p:txBody>
      </p:sp>
      <p:sp>
        <p:nvSpPr>
          <p:cNvPr id="3" name="Content Placeholder 2"/>
          <p:cNvSpPr>
            <a:spLocks noGrp="1"/>
          </p:cNvSpPr>
          <p:nvPr>
            <p:ph idx="1"/>
          </p:nvPr>
        </p:nvSpPr>
        <p:spPr/>
        <p:txBody>
          <a:bodyPr>
            <a:normAutofit fontScale="92500" lnSpcReduction="10000"/>
          </a:bodyPr>
          <a:lstStyle/>
          <a:p>
            <a:r>
              <a:rPr lang="en-CA" dirty="0">
                <a:latin typeface="Courier New" panose="02070309020205020404" pitchFamily="49" charset="0"/>
                <a:cs typeface="Courier New" panose="02070309020205020404" pitchFamily="49" charset="0"/>
              </a:rPr>
              <a:t>baseline </a:t>
            </a:r>
            <a:r>
              <a:rPr lang="en-CA" dirty="0"/>
              <a:t>– if the flex item’s inline axis is the same as the cross axis, this value is identical to flex-start. Otherwise, it participates in baseline alignment: all participating flex items on the line are aligned such that their baselines align, and the item with the largest distance between its baseline and its cross-start margin edge is placed flush against the cross-start edge of the line.</a:t>
            </a:r>
          </a:p>
          <a:p>
            <a:r>
              <a:rPr lang="en-CA" dirty="0">
                <a:latin typeface="Courier New" panose="02070309020205020404" pitchFamily="49" charset="0"/>
                <a:cs typeface="Courier New" panose="02070309020205020404" pitchFamily="49" charset="0"/>
              </a:rPr>
              <a:t>stretch </a:t>
            </a:r>
            <a:r>
              <a:rPr lang="en-CA" dirty="0"/>
              <a:t>– if the cross size property of the flex item computes to auto, and neither of the cross-axis margins are auto, the flex item is stretched. Its used value is the length necessary to make the cross size of the item’s margin box as close to the same size as the line as possible, while still respecting the constraints imposed by min-height/min-width/max-height/max-width.</a:t>
            </a:r>
          </a:p>
        </p:txBody>
      </p:sp>
    </p:spTree>
    <p:extLst>
      <p:ext uri="{BB962C8B-B14F-4D97-AF65-F5344CB8AC3E}">
        <p14:creationId xmlns:p14="http://schemas.microsoft.com/office/powerpoint/2010/main" val="2300972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Changing just one</a:t>
            </a:r>
          </a:p>
        </p:txBody>
      </p:sp>
      <p:sp>
        <p:nvSpPr>
          <p:cNvPr id="3" name="Content Placeholder 2"/>
          <p:cNvSpPr>
            <a:spLocks noGrp="1"/>
          </p:cNvSpPr>
          <p:nvPr>
            <p:ph idx="1"/>
          </p:nvPr>
        </p:nvSpPr>
        <p:spPr/>
        <p:txBody>
          <a:bodyPr/>
          <a:lstStyle/>
          <a:p>
            <a:r>
              <a:rPr lang="en-CA" dirty="0">
                <a:latin typeface="Courier New" panose="02070309020205020404" pitchFamily="49" charset="0"/>
                <a:cs typeface="Courier New" panose="02070309020205020404" pitchFamily="49" charset="0"/>
              </a:rPr>
              <a:t>align-self</a:t>
            </a:r>
            <a:r>
              <a:rPr lang="en-CA" dirty="0"/>
              <a:t> – allows you to overwrite the alignment set by the container (outer box)</a:t>
            </a:r>
          </a:p>
        </p:txBody>
      </p:sp>
      <p:pic>
        <p:nvPicPr>
          <p:cNvPr id="4" name="Picture 3"/>
          <p:cNvPicPr>
            <a:picLocks noChangeAspect="1"/>
          </p:cNvPicPr>
          <p:nvPr/>
        </p:nvPicPr>
        <p:blipFill>
          <a:blip r:embed="rId2"/>
          <a:stretch>
            <a:fillRect/>
          </a:stretch>
        </p:blipFill>
        <p:spPr>
          <a:xfrm>
            <a:off x="2553953" y="2930441"/>
            <a:ext cx="7324725" cy="3400425"/>
          </a:xfrm>
          <a:prstGeom prst="rect">
            <a:avLst/>
          </a:prstGeom>
        </p:spPr>
      </p:pic>
      <p:cxnSp>
        <p:nvCxnSpPr>
          <p:cNvPr id="6" name="Straight Arrow Connector 5"/>
          <p:cNvCxnSpPr>
            <a:stCxn id="7" idx="1"/>
          </p:cNvCxnSpPr>
          <p:nvPr/>
        </p:nvCxnSpPr>
        <p:spPr>
          <a:xfrm flipH="1">
            <a:off x="5197642" y="4762819"/>
            <a:ext cx="2586790"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84432" y="4439653"/>
            <a:ext cx="1552073" cy="646331"/>
          </a:xfrm>
          <a:prstGeom prst="rect">
            <a:avLst/>
          </a:prstGeom>
          <a:noFill/>
        </p:spPr>
        <p:txBody>
          <a:bodyPr wrap="square" rtlCol="0">
            <a:spAutoFit/>
          </a:bodyPr>
          <a:lstStyle/>
          <a:p>
            <a:r>
              <a:rPr lang="en-CA" dirty="0"/>
              <a:t>align-self used here</a:t>
            </a:r>
          </a:p>
        </p:txBody>
      </p:sp>
    </p:spTree>
    <p:extLst>
      <p:ext uri="{BB962C8B-B14F-4D97-AF65-F5344CB8AC3E}">
        <p14:creationId xmlns:p14="http://schemas.microsoft.com/office/powerpoint/2010/main" val="9760383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Alignment</a:t>
            </a:r>
          </a:p>
        </p:txBody>
      </p:sp>
      <p:sp>
        <p:nvSpPr>
          <p:cNvPr id="3" name="Content Placeholder 2"/>
          <p:cNvSpPr>
            <a:spLocks noGrp="1"/>
          </p:cNvSpPr>
          <p:nvPr>
            <p:ph idx="1"/>
          </p:nvPr>
        </p:nvSpPr>
        <p:spPr/>
        <p:txBody>
          <a:bodyPr/>
          <a:lstStyle/>
          <a:p>
            <a:pPr>
              <a:lnSpc>
                <a:spcPct val="150000"/>
              </a:lnSpc>
            </a:pPr>
            <a:r>
              <a:rPr lang="en-CA" dirty="0">
                <a:latin typeface="Courier New" panose="02070309020205020404" pitchFamily="49" charset="0"/>
                <a:cs typeface="Courier New" panose="02070309020205020404" pitchFamily="49" charset="0"/>
              </a:rPr>
              <a:t>flex-start</a:t>
            </a:r>
          </a:p>
          <a:p>
            <a:pPr>
              <a:lnSpc>
                <a:spcPct val="150000"/>
              </a:lnSpc>
            </a:pPr>
            <a:r>
              <a:rPr lang="en-CA" dirty="0">
                <a:latin typeface="Courier New" panose="02070309020205020404" pitchFamily="49" charset="0"/>
                <a:cs typeface="Courier New" panose="02070309020205020404" pitchFamily="49" charset="0"/>
              </a:rPr>
              <a:t>flex-end</a:t>
            </a:r>
          </a:p>
          <a:p>
            <a:pPr>
              <a:lnSpc>
                <a:spcPct val="150000"/>
              </a:lnSpc>
            </a:pPr>
            <a:r>
              <a:rPr lang="en-CA" dirty="0">
                <a:latin typeface="Courier New" panose="02070309020205020404" pitchFamily="49" charset="0"/>
                <a:cs typeface="Courier New" panose="02070309020205020404" pitchFamily="49" charset="0"/>
              </a:rPr>
              <a:t>center</a:t>
            </a:r>
          </a:p>
          <a:p>
            <a:pPr>
              <a:lnSpc>
                <a:spcPct val="150000"/>
              </a:lnSpc>
            </a:pPr>
            <a:r>
              <a:rPr lang="en-CA" dirty="0">
                <a:latin typeface="Courier New" panose="02070309020205020404" pitchFamily="49" charset="0"/>
                <a:cs typeface="Courier New" panose="02070309020205020404" pitchFamily="49" charset="0"/>
              </a:rPr>
              <a:t>space-between</a:t>
            </a:r>
          </a:p>
          <a:p>
            <a:pPr>
              <a:lnSpc>
                <a:spcPct val="150000"/>
              </a:lnSpc>
            </a:pPr>
            <a:r>
              <a:rPr lang="en-CA" dirty="0">
                <a:latin typeface="Courier New" panose="02070309020205020404" pitchFamily="49" charset="0"/>
                <a:cs typeface="Courier New" panose="02070309020205020404" pitchFamily="49" charset="0"/>
              </a:rPr>
              <a:t>space-around</a:t>
            </a:r>
          </a:p>
        </p:txBody>
      </p:sp>
      <p:pic>
        <p:nvPicPr>
          <p:cNvPr id="4" name="Picture 3"/>
          <p:cNvPicPr>
            <a:picLocks noChangeAspect="1"/>
          </p:cNvPicPr>
          <p:nvPr/>
        </p:nvPicPr>
        <p:blipFill>
          <a:blip r:embed="rId2"/>
          <a:stretch>
            <a:fillRect/>
          </a:stretch>
        </p:blipFill>
        <p:spPr>
          <a:xfrm>
            <a:off x="6602107" y="1932171"/>
            <a:ext cx="3757083" cy="1483059"/>
          </a:xfrm>
          <a:prstGeom prst="rect">
            <a:avLst/>
          </a:prstGeom>
        </p:spPr>
      </p:pic>
      <p:pic>
        <p:nvPicPr>
          <p:cNvPr id="5" name="Picture 4"/>
          <p:cNvPicPr>
            <a:picLocks noChangeAspect="1"/>
          </p:cNvPicPr>
          <p:nvPr/>
        </p:nvPicPr>
        <p:blipFill>
          <a:blip r:embed="rId3"/>
          <a:stretch>
            <a:fillRect/>
          </a:stretch>
        </p:blipFill>
        <p:spPr>
          <a:xfrm>
            <a:off x="6602070" y="3738352"/>
            <a:ext cx="3757120" cy="2012743"/>
          </a:xfrm>
          <a:prstGeom prst="rect">
            <a:avLst/>
          </a:prstGeom>
        </p:spPr>
      </p:pic>
    </p:spTree>
    <p:extLst>
      <p:ext uri="{BB962C8B-B14F-4D97-AF65-F5344CB8AC3E}">
        <p14:creationId xmlns:p14="http://schemas.microsoft.com/office/powerpoint/2010/main" val="192120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Flex property</a:t>
            </a:r>
          </a:p>
        </p:txBody>
      </p:sp>
      <p:sp>
        <p:nvSpPr>
          <p:cNvPr id="3" name="Content Placeholder 2"/>
          <p:cNvSpPr>
            <a:spLocks noGrp="1"/>
          </p:cNvSpPr>
          <p:nvPr>
            <p:ph idx="1"/>
          </p:nvPr>
        </p:nvSpPr>
        <p:spPr/>
        <p:txBody>
          <a:bodyPr/>
          <a:lstStyle/>
          <a:p>
            <a:pPr>
              <a:spcAft>
                <a:spcPts val="1200"/>
              </a:spcAft>
            </a:pPr>
            <a:r>
              <a:rPr lang="en-CA" dirty="0"/>
              <a:t>The </a:t>
            </a:r>
            <a:r>
              <a:rPr lang="en-CA" dirty="0">
                <a:latin typeface="Courier New" panose="02070309020205020404" pitchFamily="49" charset="0"/>
                <a:cs typeface="Courier New" panose="02070309020205020404" pitchFamily="49" charset="0"/>
              </a:rPr>
              <a:t>flex</a:t>
            </a:r>
            <a:r>
              <a:rPr lang="en-CA" dirty="0"/>
              <a:t> property is actually a shorthand way of specifying three separate properties: </a:t>
            </a:r>
          </a:p>
          <a:p>
            <a:pPr lvl="1">
              <a:spcAft>
                <a:spcPts val="600"/>
              </a:spcAft>
            </a:pPr>
            <a:r>
              <a:rPr lang="en-CA" dirty="0">
                <a:latin typeface="Courier New" panose="02070309020205020404" pitchFamily="49" charset="0"/>
                <a:cs typeface="Courier New" panose="02070309020205020404" pitchFamily="49" charset="0"/>
              </a:rPr>
              <a:t>flex-grow - </a:t>
            </a:r>
            <a:r>
              <a:rPr lang="en-CA" dirty="0">
                <a:latin typeface="+mj-lt"/>
                <a:cs typeface="Courier New" panose="02070309020205020404" pitchFamily="49" charset="0"/>
              </a:rPr>
              <a:t>is the amount, relevant to the other flex items, the flex-item can grow when free space is available</a:t>
            </a:r>
          </a:p>
          <a:p>
            <a:pPr lvl="1">
              <a:spcAft>
                <a:spcPts val="600"/>
              </a:spcAft>
            </a:pPr>
            <a:r>
              <a:rPr lang="en-CA" dirty="0">
                <a:latin typeface="Courier New" panose="02070309020205020404" pitchFamily="49" charset="0"/>
                <a:cs typeface="Courier New" panose="02070309020205020404" pitchFamily="49" charset="0"/>
              </a:rPr>
              <a:t>flex-shrink - </a:t>
            </a:r>
            <a:r>
              <a:rPr lang="en-CA" dirty="0">
                <a:latin typeface="+mj-lt"/>
                <a:cs typeface="Courier New" panose="02070309020205020404" pitchFamily="49" charset="0"/>
              </a:rPr>
              <a:t>is the amount the flex-item can shrink relevant to the other flex-items when there is not enough space available</a:t>
            </a:r>
          </a:p>
          <a:p>
            <a:pPr lvl="1">
              <a:spcAft>
                <a:spcPts val="600"/>
              </a:spcAft>
            </a:pPr>
            <a:r>
              <a:rPr lang="en-CA" dirty="0">
                <a:latin typeface="Courier New" panose="02070309020205020404" pitchFamily="49" charset="0"/>
                <a:cs typeface="Courier New" panose="02070309020205020404" pitchFamily="49" charset="0"/>
              </a:rPr>
              <a:t>flex-basis - </a:t>
            </a:r>
            <a:r>
              <a:rPr lang="en-CA" dirty="0">
                <a:latin typeface="+mj-lt"/>
                <a:cs typeface="Courier New" panose="02070309020205020404" pitchFamily="49" charset="0"/>
              </a:rPr>
              <a:t>is the basis size the flex-item is sized to</a:t>
            </a:r>
          </a:p>
          <a:p>
            <a:pPr marL="0" indent="0" algn="ctr">
              <a:buNone/>
            </a:pPr>
            <a:endParaRPr lang="en-CA" dirty="0">
              <a:latin typeface="Courier New" panose="02070309020205020404" pitchFamily="49" charset="0"/>
              <a:cs typeface="Courier New" panose="02070309020205020404" pitchFamily="49" charset="0"/>
            </a:endParaRPr>
          </a:p>
          <a:p>
            <a:pPr marL="0" indent="0" algn="ctr">
              <a:buNone/>
            </a:pPr>
            <a:r>
              <a:rPr lang="en-CA" dirty="0">
                <a:latin typeface="Courier New" panose="02070309020205020404" pitchFamily="49" charset="0"/>
                <a:cs typeface="Courier New" panose="02070309020205020404" pitchFamily="49" charset="0"/>
              </a:rPr>
              <a:t>flex: grow [shrink [basis]]</a:t>
            </a:r>
          </a:p>
        </p:txBody>
      </p:sp>
    </p:spTree>
    <p:extLst>
      <p:ext uri="{BB962C8B-B14F-4D97-AF65-F5344CB8AC3E}">
        <p14:creationId xmlns:p14="http://schemas.microsoft.com/office/powerpoint/2010/main" val="7087701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Hands-on</a:t>
            </a:r>
          </a:p>
        </p:txBody>
      </p:sp>
      <p:sp>
        <p:nvSpPr>
          <p:cNvPr id="3" name="Content Placeholder 2"/>
          <p:cNvSpPr>
            <a:spLocks noGrp="1"/>
          </p:cNvSpPr>
          <p:nvPr>
            <p:ph idx="1"/>
          </p:nvPr>
        </p:nvSpPr>
        <p:spPr/>
        <p:txBody>
          <a:bodyPr/>
          <a:lstStyle/>
          <a:p>
            <a:r>
              <a:rPr lang="en-CA" dirty="0"/>
              <a:t>Redesign your profile page using flexbox</a:t>
            </a:r>
          </a:p>
          <a:p>
            <a:r>
              <a:rPr lang="en-CA" dirty="0"/>
              <a:t>Make sure that you use media-query where needed to maintain responsiveness of your solution</a:t>
            </a:r>
          </a:p>
          <a:p>
            <a:endParaRPr lang="en-CA" dirty="0"/>
          </a:p>
          <a:p>
            <a:endParaRPr lang="en-CA" dirty="0"/>
          </a:p>
          <a:p>
            <a:r>
              <a:rPr lang="en-CA" dirty="0">
                <a:hlinkClick r:id="rId2"/>
              </a:rPr>
              <a:t>https://css-tricks.com/almanac/properties/f/flex/</a:t>
            </a:r>
            <a:r>
              <a:rPr lang="en-CA" dirty="0"/>
              <a:t> </a:t>
            </a:r>
          </a:p>
        </p:txBody>
      </p:sp>
    </p:spTree>
    <p:extLst>
      <p:ext uri="{BB962C8B-B14F-4D97-AF65-F5344CB8AC3E}">
        <p14:creationId xmlns:p14="http://schemas.microsoft.com/office/powerpoint/2010/main" val="30479600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Responsive images</a:t>
            </a:r>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145475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Multimedia</a:t>
            </a:r>
          </a:p>
        </p:txBody>
      </p:sp>
      <p:sp>
        <p:nvSpPr>
          <p:cNvPr id="3" name="Content Placeholder 2"/>
          <p:cNvSpPr>
            <a:spLocks noGrp="1"/>
          </p:cNvSpPr>
          <p:nvPr>
            <p:ph idx="1"/>
          </p:nvPr>
        </p:nvSpPr>
        <p:spPr/>
        <p:txBody>
          <a:bodyPr/>
          <a:lstStyle/>
          <a:p>
            <a:r>
              <a:rPr lang="en-CA" dirty="0"/>
              <a:t>Multimedia comes in many different formats. It can be almost anything you can hear or see</a:t>
            </a:r>
          </a:p>
          <a:p>
            <a:endParaRPr lang="en-CA" dirty="0"/>
          </a:p>
          <a:p>
            <a:r>
              <a:rPr lang="en-CA" dirty="0"/>
              <a:t>Name some multimedia types commonly used on websites</a:t>
            </a:r>
          </a:p>
        </p:txBody>
      </p:sp>
    </p:spTree>
    <p:extLst>
      <p:ext uri="{BB962C8B-B14F-4D97-AF65-F5344CB8AC3E}">
        <p14:creationId xmlns:p14="http://schemas.microsoft.com/office/powerpoint/2010/main" val="17921834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Providing multiple sizes: </a:t>
            </a:r>
            <a:r>
              <a:rPr lang="en-CA" dirty="0" err="1"/>
              <a:t>srcset</a:t>
            </a:r>
            <a:endParaRPr lang="en-CA" dirty="0"/>
          </a:p>
        </p:txBody>
      </p:sp>
      <p:sp>
        <p:nvSpPr>
          <p:cNvPr id="3" name="Content Placeholder 2"/>
          <p:cNvSpPr>
            <a:spLocks noGrp="1"/>
          </p:cNvSpPr>
          <p:nvPr>
            <p:ph idx="1"/>
          </p:nvPr>
        </p:nvSpPr>
        <p:spPr/>
        <p:txBody>
          <a:bodyPr/>
          <a:lstStyle/>
          <a:p>
            <a:endParaRPr lang="en-CA" dirty="0"/>
          </a:p>
          <a:p>
            <a:pPr marL="0" indent="0">
              <a:buNone/>
            </a:pPr>
            <a:r>
              <a:rPr lang="en-CA" sz="2400" dirty="0">
                <a:latin typeface="Courier New" panose="02070309020205020404" pitchFamily="49" charset="0"/>
                <a:cs typeface="Courier New" panose="02070309020205020404" pitchFamily="49" charset="0"/>
              </a:rPr>
              <a:t>&lt;</a:t>
            </a:r>
            <a:r>
              <a:rPr lang="en-CA" sz="2400" dirty="0" err="1">
                <a:latin typeface="Courier New" panose="02070309020205020404" pitchFamily="49" charset="0"/>
                <a:cs typeface="Courier New" panose="02070309020205020404" pitchFamily="49" charset="0"/>
              </a:rPr>
              <a:t>img</a:t>
            </a:r>
            <a:r>
              <a:rPr lang="en-CA" sz="2400" dirty="0">
                <a:latin typeface="Courier New" panose="02070309020205020404" pitchFamily="49" charset="0"/>
                <a:cs typeface="Courier New" panose="02070309020205020404" pitchFamily="49" charset="0"/>
              </a:rPr>
              <a:t> </a:t>
            </a:r>
            <a:r>
              <a:rPr lang="en-CA" sz="2400" dirty="0" err="1">
                <a:latin typeface="Courier New" panose="02070309020205020404" pitchFamily="49" charset="0"/>
                <a:cs typeface="Courier New" panose="02070309020205020404" pitchFamily="49" charset="0"/>
              </a:rPr>
              <a:t>src</a:t>
            </a:r>
            <a:r>
              <a:rPr lang="en-CA" sz="2400" dirty="0">
                <a:latin typeface="Courier New" panose="02070309020205020404" pitchFamily="49" charset="0"/>
                <a:cs typeface="Courier New" panose="02070309020205020404" pitchFamily="49" charset="0"/>
              </a:rPr>
              <a:t>="scones_small.jpg" </a:t>
            </a:r>
          </a:p>
          <a:p>
            <a:pPr marL="0" indent="0">
              <a:buNone/>
              <a:tabLst>
                <a:tab pos="722313" algn="l"/>
              </a:tabLst>
            </a:pPr>
            <a:r>
              <a:rPr lang="en-CA" sz="2400" dirty="0">
                <a:latin typeface="Courier New" panose="02070309020205020404" pitchFamily="49" charset="0"/>
                <a:cs typeface="Courier New" panose="02070309020205020404" pitchFamily="49" charset="0"/>
              </a:rPr>
              <a:t>	</a:t>
            </a:r>
            <a:r>
              <a:rPr lang="en-CA" sz="2400" dirty="0" err="1">
                <a:latin typeface="Courier New" panose="02070309020205020404" pitchFamily="49" charset="0"/>
                <a:cs typeface="Courier New" panose="02070309020205020404" pitchFamily="49" charset="0"/>
              </a:rPr>
              <a:t>srcset</a:t>
            </a:r>
            <a:r>
              <a:rPr lang="en-CA" sz="2400" dirty="0">
                <a:latin typeface="Courier New" panose="02070309020205020404" pitchFamily="49" charset="0"/>
                <a:cs typeface="Courier New" panose="02070309020205020404" pitchFamily="49" charset="0"/>
              </a:rPr>
              <a:t>="scones_medium.jpg 1.5x, scones_large.jpg 2x" </a:t>
            </a:r>
          </a:p>
          <a:p>
            <a:pPr marL="0" indent="0">
              <a:buNone/>
            </a:pPr>
            <a:r>
              <a:rPr lang="en-CA" sz="2400" dirty="0">
                <a:latin typeface="Courier New" panose="02070309020205020404" pitchFamily="49" charset="0"/>
                <a:cs typeface="Courier New" panose="02070309020205020404" pitchFamily="49" charset="0"/>
              </a:rPr>
              <a:t>	alt="Scones taste amazing"&gt;</a:t>
            </a:r>
          </a:p>
          <a:p>
            <a:endParaRPr lang="en-CA" dirty="0"/>
          </a:p>
          <a:p>
            <a:r>
              <a:rPr lang="en-CA" sz="2400" dirty="0" err="1">
                <a:latin typeface="Courier New" panose="02070309020205020404" pitchFamily="49" charset="0"/>
                <a:cs typeface="Courier New" panose="02070309020205020404" pitchFamily="49" charset="0"/>
              </a:rPr>
              <a:t>src</a:t>
            </a:r>
            <a:r>
              <a:rPr lang="en-CA" dirty="0"/>
              <a:t> – specifies the smallest size and is a fallback</a:t>
            </a:r>
          </a:p>
          <a:p>
            <a:r>
              <a:rPr lang="en-CA" sz="2400" dirty="0" err="1">
                <a:latin typeface="Courier New" panose="02070309020205020404" pitchFamily="49" charset="0"/>
                <a:cs typeface="Courier New" panose="02070309020205020404" pitchFamily="49" charset="0"/>
              </a:rPr>
              <a:t>srcset</a:t>
            </a:r>
            <a:r>
              <a:rPr lang="en-CA" dirty="0"/>
              <a:t> – file names and resolutions hints </a:t>
            </a:r>
          </a:p>
        </p:txBody>
      </p:sp>
    </p:spTree>
    <p:extLst>
      <p:ext uri="{BB962C8B-B14F-4D97-AF65-F5344CB8AC3E}">
        <p14:creationId xmlns:p14="http://schemas.microsoft.com/office/powerpoint/2010/main" val="34382594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Providing multiple sizes: </a:t>
            </a:r>
            <a:r>
              <a:rPr lang="en-CA" dirty="0" err="1"/>
              <a:t>srcset</a:t>
            </a:r>
            <a:endParaRPr lang="en-CA" dirty="0"/>
          </a:p>
        </p:txBody>
      </p:sp>
      <p:sp>
        <p:nvSpPr>
          <p:cNvPr id="3" name="Content Placeholder 2"/>
          <p:cNvSpPr>
            <a:spLocks noGrp="1"/>
          </p:cNvSpPr>
          <p:nvPr>
            <p:ph idx="1"/>
          </p:nvPr>
        </p:nvSpPr>
        <p:spPr/>
        <p:txBody>
          <a:bodyPr/>
          <a:lstStyle/>
          <a:p>
            <a:r>
              <a:rPr lang="en-CA" dirty="0"/>
              <a:t>You can be more specific providing details of the image size and thresholds to switch the size (media queries)</a:t>
            </a:r>
          </a:p>
          <a:p>
            <a:endParaRPr lang="en-CA" dirty="0"/>
          </a:p>
          <a:p>
            <a:pPr marL="0" indent="0">
              <a:buNone/>
            </a:pPr>
            <a:r>
              <a:rPr lang="en-CA" sz="2400" dirty="0">
                <a:latin typeface="Courier New" panose="02070309020205020404" pitchFamily="49" charset="0"/>
                <a:cs typeface="Courier New" panose="02070309020205020404" pitchFamily="49" charset="0"/>
              </a:rPr>
              <a:t>&lt;</a:t>
            </a:r>
            <a:r>
              <a:rPr lang="en-CA" sz="2400" dirty="0" err="1">
                <a:latin typeface="Courier New" panose="02070309020205020404" pitchFamily="49" charset="0"/>
                <a:cs typeface="Courier New" panose="02070309020205020404" pitchFamily="49" charset="0"/>
              </a:rPr>
              <a:t>img</a:t>
            </a:r>
            <a:r>
              <a:rPr lang="en-CA" sz="2400" dirty="0">
                <a:latin typeface="Courier New" panose="02070309020205020404" pitchFamily="49" charset="0"/>
                <a:cs typeface="Courier New" panose="02070309020205020404" pitchFamily="49" charset="0"/>
              </a:rPr>
              <a:t> </a:t>
            </a:r>
            <a:r>
              <a:rPr lang="en-CA" sz="2400" dirty="0" err="1">
                <a:latin typeface="Courier New" panose="02070309020205020404" pitchFamily="49" charset="0"/>
                <a:cs typeface="Courier New" panose="02070309020205020404" pitchFamily="49" charset="0"/>
              </a:rPr>
              <a:t>srcset</a:t>
            </a:r>
            <a:r>
              <a:rPr lang="en-CA" sz="2400" dirty="0">
                <a:latin typeface="Courier New" panose="02070309020205020404" pitchFamily="49" charset="0"/>
                <a:cs typeface="Courier New" panose="02070309020205020404" pitchFamily="49" charset="0"/>
              </a:rPr>
              <a:t>="scones-small.jpg </a:t>
            </a:r>
            <a:r>
              <a:rPr lang="en-CA" sz="2400" b="1" dirty="0">
                <a:latin typeface="Courier New" panose="02070309020205020404" pitchFamily="49" charset="0"/>
                <a:cs typeface="Courier New" panose="02070309020205020404" pitchFamily="49" charset="0"/>
              </a:rPr>
              <a:t>450w</a:t>
            </a:r>
            <a:r>
              <a:rPr lang="en-CA" sz="2400" dirty="0">
                <a:latin typeface="Courier New" panose="02070309020205020404" pitchFamily="49" charset="0"/>
                <a:cs typeface="Courier New" panose="02070309020205020404" pitchFamily="49" charset="0"/>
              </a:rPr>
              <a:t>,</a:t>
            </a:r>
            <a:r>
              <a:rPr lang="en-CA" sz="2400" b="1" dirty="0">
                <a:latin typeface="Courier New" panose="02070309020205020404" pitchFamily="49" charset="0"/>
                <a:cs typeface="Courier New" panose="02070309020205020404" pitchFamily="49" charset="0"/>
              </a:rPr>
              <a:t> 	</a:t>
            </a:r>
            <a:r>
              <a:rPr lang="en-CA" sz="2400" dirty="0">
                <a:latin typeface="Courier New" panose="02070309020205020404" pitchFamily="49" charset="0"/>
                <a:cs typeface="Courier New" panose="02070309020205020404" pitchFamily="49" charset="0"/>
              </a:rPr>
              <a:t>//450px wide</a:t>
            </a:r>
            <a:r>
              <a:rPr lang="en-CA" sz="2400" b="1" dirty="0">
                <a:latin typeface="Courier New" panose="02070309020205020404" pitchFamily="49" charset="0"/>
                <a:cs typeface="Courier New" panose="02070309020205020404" pitchFamily="49" charset="0"/>
              </a:rPr>
              <a:t> </a:t>
            </a:r>
            <a:r>
              <a:rPr lang="en-CA" sz="2400" dirty="0">
                <a:latin typeface="Courier New" panose="02070309020205020404" pitchFamily="49" charset="0"/>
                <a:cs typeface="Courier New" panose="02070309020205020404" pitchFamily="49" charset="0"/>
              </a:rPr>
              <a:t> </a:t>
            </a:r>
          </a:p>
          <a:p>
            <a:pPr marL="0" indent="0">
              <a:buNone/>
            </a:pPr>
            <a:r>
              <a:rPr lang="en-CA" sz="2400" dirty="0">
                <a:latin typeface="Courier New" panose="02070309020205020404" pitchFamily="49" charset="0"/>
                <a:cs typeface="Courier New" panose="02070309020205020404" pitchFamily="49" charset="0"/>
              </a:rPr>
              <a:t>			scones-medium.jpg </a:t>
            </a:r>
            <a:r>
              <a:rPr lang="en-CA" sz="2400" b="1" dirty="0">
                <a:latin typeface="Courier New" panose="02070309020205020404" pitchFamily="49" charset="0"/>
                <a:cs typeface="Courier New" panose="02070309020205020404" pitchFamily="49" charset="0"/>
              </a:rPr>
              <a:t>900w</a:t>
            </a:r>
            <a:r>
              <a:rPr lang="en-CA" sz="2400" dirty="0">
                <a:latin typeface="Courier New" panose="02070309020205020404" pitchFamily="49" charset="0"/>
                <a:cs typeface="Courier New" panose="02070309020205020404" pitchFamily="49" charset="0"/>
              </a:rPr>
              <a:t>" 	//900px wide</a:t>
            </a:r>
          </a:p>
          <a:p>
            <a:pPr marL="0" indent="0">
              <a:buNone/>
            </a:pPr>
            <a:r>
              <a:rPr lang="en-CA" sz="2400" dirty="0">
                <a:latin typeface="Courier New" panose="02070309020205020404" pitchFamily="49" charset="0"/>
                <a:cs typeface="Courier New" panose="02070309020205020404" pitchFamily="49" charset="0"/>
              </a:rPr>
              <a:t>	sizes="(min-width: 17em) 100vw, 	//full width</a:t>
            </a:r>
          </a:p>
          <a:p>
            <a:pPr marL="0" indent="0">
              <a:buNone/>
            </a:pPr>
            <a:r>
              <a:rPr lang="en-CA" sz="2400" dirty="0">
                <a:latin typeface="Courier New" panose="02070309020205020404" pitchFamily="49" charset="0"/>
                <a:cs typeface="Courier New" panose="02070309020205020404" pitchFamily="49" charset="0"/>
              </a:rPr>
              <a:t>			(min-width: 40em) 50vw" 	//50% width</a:t>
            </a:r>
          </a:p>
          <a:p>
            <a:pPr marL="0" indent="0">
              <a:buNone/>
            </a:pPr>
            <a:r>
              <a:rPr lang="en-CA" sz="2400" dirty="0">
                <a:latin typeface="Courier New" panose="02070309020205020404" pitchFamily="49" charset="0"/>
                <a:cs typeface="Courier New" panose="02070309020205020404" pitchFamily="49" charset="0"/>
              </a:rPr>
              <a:t>	</a:t>
            </a:r>
            <a:r>
              <a:rPr lang="en-CA" sz="2400" dirty="0" err="1">
                <a:latin typeface="Courier New" panose="02070309020205020404" pitchFamily="49" charset="0"/>
                <a:cs typeface="Courier New" panose="02070309020205020404" pitchFamily="49" charset="0"/>
              </a:rPr>
              <a:t>src</a:t>
            </a:r>
            <a:r>
              <a:rPr lang="en-CA" sz="2400" dirty="0">
                <a:latin typeface="Courier New" panose="02070309020205020404" pitchFamily="49" charset="0"/>
                <a:cs typeface="Courier New" panose="02070309020205020404" pitchFamily="49" charset="0"/>
              </a:rPr>
              <a:t>="scones-small.jpg" alt="Scones"&gt;</a:t>
            </a:r>
          </a:p>
        </p:txBody>
      </p:sp>
    </p:spTree>
    <p:extLst>
      <p:ext uri="{BB962C8B-B14F-4D97-AF65-F5344CB8AC3E}">
        <p14:creationId xmlns:p14="http://schemas.microsoft.com/office/powerpoint/2010/main" val="33070398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picture, source, </a:t>
            </a:r>
            <a:r>
              <a:rPr lang="en-CA" dirty="0" err="1"/>
              <a:t>img</a:t>
            </a:r>
            <a:endParaRPr lang="en-CA" dirty="0"/>
          </a:p>
        </p:txBody>
      </p:sp>
      <p:sp>
        <p:nvSpPr>
          <p:cNvPr id="3" name="Content Placeholder 2"/>
          <p:cNvSpPr>
            <a:spLocks noGrp="1"/>
          </p:cNvSpPr>
          <p:nvPr>
            <p:ph idx="1"/>
          </p:nvPr>
        </p:nvSpPr>
        <p:spPr/>
        <p:txBody>
          <a:bodyPr>
            <a:normAutofit/>
          </a:bodyPr>
          <a:lstStyle/>
          <a:p>
            <a:pPr marL="0" indent="0">
              <a:buNone/>
            </a:pPr>
            <a:r>
              <a:rPr lang="en-CA" sz="2000" dirty="0">
                <a:latin typeface="Courier New" panose="02070309020205020404" pitchFamily="49" charset="0"/>
                <a:cs typeface="Courier New" panose="02070309020205020404" pitchFamily="49" charset="0"/>
              </a:rPr>
              <a:t>&lt;picture&gt;</a:t>
            </a:r>
          </a:p>
          <a:p>
            <a:pPr marL="0" indent="0">
              <a:buNone/>
            </a:pPr>
            <a:r>
              <a:rPr lang="en-CA" sz="2000" dirty="0">
                <a:latin typeface="Courier New" panose="02070309020205020404" pitchFamily="49" charset="0"/>
                <a:cs typeface="Courier New" panose="02070309020205020404" pitchFamily="49" charset="0"/>
              </a:rPr>
              <a:t>	&lt;source </a:t>
            </a:r>
            <a:r>
              <a:rPr lang="en-CA" sz="2000" b="1" dirty="0">
                <a:latin typeface="Courier New" panose="02070309020205020404" pitchFamily="49" charset="0"/>
                <a:cs typeface="Courier New" panose="02070309020205020404" pitchFamily="49" charset="0"/>
              </a:rPr>
              <a:t>media="(min-width: 30em)"</a:t>
            </a:r>
            <a:r>
              <a:rPr lang="en-CA" sz="2000" dirty="0">
                <a:latin typeface="Courier New" panose="02070309020205020404" pitchFamily="49" charset="0"/>
                <a:cs typeface="Courier New" panose="02070309020205020404" pitchFamily="49" charset="0"/>
              </a:rPr>
              <a:t> </a:t>
            </a:r>
            <a:r>
              <a:rPr lang="en-CA" sz="2000" dirty="0" err="1">
                <a:latin typeface="Courier New" panose="02070309020205020404" pitchFamily="49" charset="0"/>
                <a:cs typeface="Courier New" panose="02070309020205020404" pitchFamily="49" charset="0"/>
              </a:rPr>
              <a:t>srcset</a:t>
            </a:r>
            <a:r>
              <a:rPr lang="en-CA" sz="2000" dirty="0">
                <a:latin typeface="Courier New" panose="02070309020205020404" pitchFamily="49" charset="0"/>
                <a:cs typeface="Courier New" panose="02070309020205020404" pitchFamily="49" charset="0"/>
              </a:rPr>
              <a:t>="cake-table.jpg"&gt;</a:t>
            </a:r>
          </a:p>
          <a:p>
            <a:pPr marL="0" indent="0">
              <a:buNone/>
            </a:pPr>
            <a:r>
              <a:rPr lang="en-CA" sz="2000" dirty="0">
                <a:latin typeface="Courier New" panose="02070309020205020404" pitchFamily="49" charset="0"/>
                <a:cs typeface="Courier New" panose="02070309020205020404" pitchFamily="49" charset="0"/>
              </a:rPr>
              <a:t>	&lt;source </a:t>
            </a:r>
            <a:r>
              <a:rPr lang="en-CA" sz="2000" b="1" dirty="0">
                <a:latin typeface="Courier New" panose="02070309020205020404" pitchFamily="49" charset="0"/>
                <a:cs typeface="Courier New" panose="02070309020205020404" pitchFamily="49" charset="0"/>
              </a:rPr>
              <a:t>media="(min-width: 60em)" </a:t>
            </a:r>
            <a:r>
              <a:rPr lang="en-CA" sz="2000" dirty="0" err="1">
                <a:latin typeface="Courier New" panose="02070309020205020404" pitchFamily="49" charset="0"/>
                <a:cs typeface="Courier New" panose="02070309020205020404" pitchFamily="49" charset="0"/>
              </a:rPr>
              <a:t>srcset</a:t>
            </a:r>
            <a:r>
              <a:rPr lang="en-CA" sz="2000" dirty="0">
                <a:latin typeface="Courier New" panose="02070309020205020404" pitchFamily="49" charset="0"/>
                <a:cs typeface="Courier New" panose="02070309020205020404" pitchFamily="49" charset="0"/>
              </a:rPr>
              <a:t>="cake-shop.jpg"&gt;</a:t>
            </a:r>
          </a:p>
          <a:p>
            <a:pPr marL="0" indent="0">
              <a:buNone/>
            </a:pPr>
            <a:r>
              <a:rPr lang="en-CA" sz="2000" dirty="0">
                <a:latin typeface="Courier New" panose="02070309020205020404" pitchFamily="49" charset="0"/>
                <a:cs typeface="Courier New" panose="02070309020205020404" pitchFamily="49" charset="0"/>
              </a:rPr>
              <a:t>	</a:t>
            </a:r>
            <a:r>
              <a:rPr lang="en-CA" sz="2000" b="1" dirty="0">
                <a:latin typeface="Courier New" panose="02070309020205020404" pitchFamily="49" charset="0"/>
                <a:cs typeface="Courier New" panose="02070309020205020404" pitchFamily="49" charset="0"/>
              </a:rPr>
              <a:t>&lt;</a:t>
            </a:r>
            <a:r>
              <a:rPr lang="en-CA" sz="2000" b="1" dirty="0" err="1">
                <a:latin typeface="Courier New" panose="02070309020205020404" pitchFamily="49" charset="0"/>
                <a:cs typeface="Courier New" panose="02070309020205020404" pitchFamily="49" charset="0"/>
              </a:rPr>
              <a:t>img</a:t>
            </a:r>
            <a:r>
              <a:rPr lang="en-CA" sz="2000" b="1" dirty="0">
                <a:latin typeface="Courier New" panose="02070309020205020404" pitchFamily="49" charset="0"/>
                <a:cs typeface="Courier New" panose="02070309020205020404" pitchFamily="49" charset="0"/>
              </a:rPr>
              <a:t> </a:t>
            </a:r>
            <a:r>
              <a:rPr lang="en-CA" sz="2000" b="1" dirty="0" err="1">
                <a:latin typeface="Courier New" panose="02070309020205020404" pitchFamily="49" charset="0"/>
                <a:cs typeface="Courier New" panose="02070309020205020404" pitchFamily="49" charset="0"/>
              </a:rPr>
              <a:t>src</a:t>
            </a:r>
            <a:r>
              <a:rPr lang="en-CA" sz="2000" b="1" dirty="0">
                <a:latin typeface="Courier New" panose="02070309020205020404" pitchFamily="49" charset="0"/>
                <a:cs typeface="Courier New" panose="02070309020205020404" pitchFamily="49" charset="0"/>
              </a:rPr>
              <a:t>="scones.jpg" alt="Your cake."&gt;</a:t>
            </a:r>
          </a:p>
          <a:p>
            <a:pPr marL="0" indent="0">
              <a:buNone/>
            </a:pPr>
            <a:r>
              <a:rPr lang="en-CA" sz="2000" dirty="0">
                <a:latin typeface="Courier New" panose="02070309020205020404" pitchFamily="49" charset="0"/>
                <a:cs typeface="Courier New" panose="02070309020205020404" pitchFamily="49" charset="0"/>
              </a:rPr>
              <a:t>&lt;/picture&gt;</a:t>
            </a:r>
          </a:p>
        </p:txBody>
      </p:sp>
    </p:spTree>
    <p:extLst>
      <p:ext uri="{BB962C8B-B14F-4D97-AF65-F5344CB8AC3E}">
        <p14:creationId xmlns:p14="http://schemas.microsoft.com/office/powerpoint/2010/main" val="32776661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Hands-on</a:t>
            </a:r>
          </a:p>
        </p:txBody>
      </p:sp>
      <p:sp>
        <p:nvSpPr>
          <p:cNvPr id="3" name="Content Placeholder 2"/>
          <p:cNvSpPr>
            <a:spLocks noGrp="1"/>
          </p:cNvSpPr>
          <p:nvPr>
            <p:ph idx="1"/>
          </p:nvPr>
        </p:nvSpPr>
        <p:spPr/>
        <p:txBody>
          <a:bodyPr/>
          <a:lstStyle/>
          <a:p>
            <a:r>
              <a:rPr lang="en-CA" dirty="0"/>
              <a:t>Add responsive images to your profile page</a:t>
            </a:r>
          </a:p>
          <a:p>
            <a:endParaRPr lang="en-CA" dirty="0"/>
          </a:p>
          <a:p>
            <a:r>
              <a:rPr lang="en-CA" dirty="0"/>
              <a:t>Make sure that you have at least 3 sizes: for phone, tablet and desktop</a:t>
            </a:r>
          </a:p>
        </p:txBody>
      </p:sp>
    </p:spTree>
    <p:extLst>
      <p:ext uri="{BB962C8B-B14F-4D97-AF65-F5344CB8AC3E}">
        <p14:creationId xmlns:p14="http://schemas.microsoft.com/office/powerpoint/2010/main" val="395855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Multimedia</a:t>
            </a:r>
          </a:p>
        </p:txBody>
      </p:sp>
      <p:sp>
        <p:nvSpPr>
          <p:cNvPr id="3" name="Content Placeholder 2"/>
          <p:cNvSpPr>
            <a:spLocks noGrp="1"/>
          </p:cNvSpPr>
          <p:nvPr>
            <p:ph idx="1"/>
          </p:nvPr>
        </p:nvSpPr>
        <p:spPr/>
        <p:txBody>
          <a:bodyPr/>
          <a:lstStyle/>
          <a:p>
            <a:r>
              <a:rPr lang="en-CA" dirty="0"/>
              <a:t>Multimedia comes in many different formats. It can be almost anything you can hear or see</a:t>
            </a:r>
          </a:p>
          <a:p>
            <a:endParaRPr lang="en-CA" dirty="0"/>
          </a:p>
          <a:p>
            <a:r>
              <a:rPr lang="en-CA" dirty="0"/>
              <a:t>Name some multimedia types commonly used on websites</a:t>
            </a:r>
          </a:p>
          <a:p>
            <a:pPr lvl="1"/>
            <a:r>
              <a:rPr lang="en-CA" dirty="0"/>
              <a:t>images, </a:t>
            </a:r>
          </a:p>
          <a:p>
            <a:pPr lvl="1"/>
            <a:r>
              <a:rPr lang="en-CA" dirty="0"/>
              <a:t>music, </a:t>
            </a:r>
          </a:p>
          <a:p>
            <a:pPr lvl="1"/>
            <a:r>
              <a:rPr lang="en-CA" dirty="0"/>
              <a:t>sound, </a:t>
            </a:r>
          </a:p>
          <a:p>
            <a:pPr lvl="1"/>
            <a:r>
              <a:rPr lang="en-CA" dirty="0"/>
              <a:t>videos, </a:t>
            </a:r>
          </a:p>
          <a:p>
            <a:pPr lvl="1"/>
            <a:r>
              <a:rPr lang="en-CA" dirty="0"/>
              <a:t>animations</a:t>
            </a:r>
          </a:p>
        </p:txBody>
      </p:sp>
    </p:spTree>
    <p:extLst>
      <p:ext uri="{BB962C8B-B14F-4D97-AF65-F5344CB8AC3E}">
        <p14:creationId xmlns:p14="http://schemas.microsoft.com/office/powerpoint/2010/main" val="2171902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Audio</a:t>
            </a:r>
          </a:p>
        </p:txBody>
      </p:sp>
      <p:sp>
        <p:nvSpPr>
          <p:cNvPr id="3" name="Content Placeholder 2"/>
          <p:cNvSpPr>
            <a:spLocks noGrp="1"/>
          </p:cNvSpPr>
          <p:nvPr>
            <p:ph idx="1"/>
          </p:nvPr>
        </p:nvSpPr>
        <p:spPr>
          <a:xfrm>
            <a:off x="838200" y="1825625"/>
            <a:ext cx="10515600" cy="2632075"/>
          </a:xfrm>
        </p:spPr>
        <p:txBody>
          <a:bodyPr>
            <a:normAutofit lnSpcReduction="10000"/>
          </a:bodyPr>
          <a:lstStyle/>
          <a:p>
            <a:r>
              <a:rPr lang="en-CA" dirty="0"/>
              <a:t>Before HTML5, there was no standard for playing audio files on a web page</a:t>
            </a:r>
          </a:p>
          <a:p>
            <a:r>
              <a:rPr lang="en-CA" dirty="0"/>
              <a:t>Before HTML5, audio files could only be played with a plug-in (like flash)</a:t>
            </a:r>
          </a:p>
          <a:p>
            <a:r>
              <a:rPr lang="en-CA" dirty="0"/>
              <a:t>The HTML5 </a:t>
            </a:r>
            <a:r>
              <a:rPr lang="en-CA" b="1" dirty="0"/>
              <a:t>&lt;audio&gt;</a:t>
            </a:r>
            <a:r>
              <a:rPr lang="en-CA" dirty="0"/>
              <a:t> element specifies a standard way to embed audio in a web page</a:t>
            </a:r>
          </a:p>
        </p:txBody>
      </p:sp>
      <p:sp>
        <p:nvSpPr>
          <p:cNvPr id="4" name="Rectangle 3"/>
          <p:cNvSpPr/>
          <p:nvPr/>
        </p:nvSpPr>
        <p:spPr>
          <a:xfrm>
            <a:off x="2442633" y="4422971"/>
            <a:ext cx="7569200" cy="1477328"/>
          </a:xfrm>
          <a:prstGeom prst="rect">
            <a:avLst/>
          </a:prstGeom>
        </p:spPr>
        <p:txBody>
          <a:bodyPr wrap="square">
            <a:spAutoFit/>
          </a:bodyPr>
          <a:lstStyle/>
          <a:p>
            <a:r>
              <a:rPr lang="en-CA" dirty="0">
                <a:solidFill>
                  <a:srgbClr val="0000CD"/>
                </a:solidFill>
                <a:latin typeface="Consolas" panose="020B0609020204030204" pitchFamily="49" charset="0"/>
              </a:rPr>
              <a:t>&lt;</a:t>
            </a:r>
            <a:r>
              <a:rPr lang="en-CA" dirty="0">
                <a:solidFill>
                  <a:srgbClr val="A52A2A"/>
                </a:solidFill>
                <a:latin typeface="Consolas" panose="020B0609020204030204" pitchFamily="49" charset="0"/>
              </a:rPr>
              <a:t>audio</a:t>
            </a:r>
            <a:r>
              <a:rPr lang="en-CA" dirty="0">
                <a:solidFill>
                  <a:srgbClr val="FF0000"/>
                </a:solidFill>
                <a:latin typeface="Consolas" panose="020B0609020204030204" pitchFamily="49" charset="0"/>
              </a:rPr>
              <a:t> controls</a:t>
            </a:r>
            <a:r>
              <a:rPr lang="en-CA" dirty="0">
                <a:solidFill>
                  <a:srgbClr val="0000CD"/>
                </a:solidFill>
                <a:latin typeface="Consolas" panose="020B0609020204030204" pitchFamily="49" charset="0"/>
              </a:rPr>
              <a:t>&gt;</a:t>
            </a:r>
            <a:br>
              <a:rPr lang="en-CA" dirty="0"/>
            </a:br>
            <a:r>
              <a:rPr lang="en-CA" dirty="0">
                <a:solidFill>
                  <a:srgbClr val="000000"/>
                </a:solidFill>
                <a:latin typeface="Consolas" panose="020B0609020204030204" pitchFamily="49" charset="0"/>
              </a:rPr>
              <a:t>  </a:t>
            </a:r>
            <a:r>
              <a:rPr lang="en-CA" dirty="0">
                <a:solidFill>
                  <a:srgbClr val="0000CD"/>
                </a:solidFill>
                <a:latin typeface="Consolas" panose="020B0609020204030204" pitchFamily="49" charset="0"/>
              </a:rPr>
              <a:t>&lt;</a:t>
            </a:r>
            <a:r>
              <a:rPr lang="en-CA" dirty="0">
                <a:solidFill>
                  <a:srgbClr val="A52A2A"/>
                </a:solidFill>
                <a:latin typeface="Consolas" panose="020B0609020204030204" pitchFamily="49" charset="0"/>
              </a:rPr>
              <a:t>source</a:t>
            </a:r>
            <a:r>
              <a:rPr lang="en-CA" dirty="0">
                <a:solidFill>
                  <a:srgbClr val="FF0000"/>
                </a:solidFill>
                <a:latin typeface="Consolas" panose="020B0609020204030204" pitchFamily="49" charset="0"/>
              </a:rPr>
              <a:t> </a:t>
            </a:r>
            <a:r>
              <a:rPr lang="en-CA" dirty="0" err="1">
                <a:solidFill>
                  <a:srgbClr val="FF0000"/>
                </a:solidFill>
                <a:latin typeface="Consolas" panose="020B0609020204030204" pitchFamily="49" charset="0"/>
              </a:rPr>
              <a:t>src</a:t>
            </a:r>
            <a:r>
              <a:rPr lang="en-CA" dirty="0">
                <a:solidFill>
                  <a:srgbClr val="0000CD"/>
                </a:solidFill>
                <a:latin typeface="Consolas" panose="020B0609020204030204" pitchFamily="49" charset="0"/>
              </a:rPr>
              <a:t>="horse.ogg"</a:t>
            </a:r>
            <a:r>
              <a:rPr lang="en-CA" dirty="0">
                <a:solidFill>
                  <a:srgbClr val="FF0000"/>
                </a:solidFill>
                <a:latin typeface="Consolas" panose="020B0609020204030204" pitchFamily="49" charset="0"/>
              </a:rPr>
              <a:t> type</a:t>
            </a:r>
            <a:r>
              <a:rPr lang="en-CA" dirty="0">
                <a:solidFill>
                  <a:srgbClr val="0000CD"/>
                </a:solidFill>
                <a:latin typeface="Consolas" panose="020B0609020204030204" pitchFamily="49" charset="0"/>
              </a:rPr>
              <a:t>="audio/</a:t>
            </a:r>
            <a:r>
              <a:rPr lang="en-CA" dirty="0" err="1">
                <a:solidFill>
                  <a:srgbClr val="0000CD"/>
                </a:solidFill>
                <a:latin typeface="Consolas" panose="020B0609020204030204" pitchFamily="49" charset="0"/>
              </a:rPr>
              <a:t>ogg</a:t>
            </a:r>
            <a:r>
              <a:rPr lang="en-CA" dirty="0">
                <a:solidFill>
                  <a:srgbClr val="0000CD"/>
                </a:solidFill>
                <a:latin typeface="Consolas" panose="020B0609020204030204" pitchFamily="49" charset="0"/>
              </a:rPr>
              <a:t>"&gt;</a:t>
            </a:r>
            <a:br>
              <a:rPr lang="en-CA" dirty="0"/>
            </a:br>
            <a:r>
              <a:rPr lang="en-CA" dirty="0">
                <a:solidFill>
                  <a:srgbClr val="000000"/>
                </a:solidFill>
                <a:latin typeface="Consolas" panose="020B0609020204030204" pitchFamily="49" charset="0"/>
              </a:rPr>
              <a:t>  </a:t>
            </a:r>
            <a:r>
              <a:rPr lang="en-CA" dirty="0">
                <a:solidFill>
                  <a:srgbClr val="0000CD"/>
                </a:solidFill>
                <a:latin typeface="Consolas" panose="020B0609020204030204" pitchFamily="49" charset="0"/>
              </a:rPr>
              <a:t>&lt;</a:t>
            </a:r>
            <a:r>
              <a:rPr lang="en-CA" dirty="0">
                <a:solidFill>
                  <a:srgbClr val="A52A2A"/>
                </a:solidFill>
                <a:latin typeface="Consolas" panose="020B0609020204030204" pitchFamily="49" charset="0"/>
              </a:rPr>
              <a:t>source</a:t>
            </a:r>
            <a:r>
              <a:rPr lang="en-CA" dirty="0">
                <a:solidFill>
                  <a:srgbClr val="FF0000"/>
                </a:solidFill>
                <a:latin typeface="Consolas" panose="020B0609020204030204" pitchFamily="49" charset="0"/>
              </a:rPr>
              <a:t> </a:t>
            </a:r>
            <a:r>
              <a:rPr lang="en-CA" dirty="0" err="1">
                <a:solidFill>
                  <a:srgbClr val="FF0000"/>
                </a:solidFill>
                <a:latin typeface="Consolas" panose="020B0609020204030204" pitchFamily="49" charset="0"/>
              </a:rPr>
              <a:t>src</a:t>
            </a:r>
            <a:r>
              <a:rPr lang="en-CA" dirty="0">
                <a:solidFill>
                  <a:srgbClr val="0000CD"/>
                </a:solidFill>
                <a:latin typeface="Consolas" panose="020B0609020204030204" pitchFamily="49" charset="0"/>
              </a:rPr>
              <a:t>="horse.mp3"</a:t>
            </a:r>
            <a:r>
              <a:rPr lang="en-CA" dirty="0">
                <a:solidFill>
                  <a:srgbClr val="FF0000"/>
                </a:solidFill>
                <a:latin typeface="Consolas" panose="020B0609020204030204" pitchFamily="49" charset="0"/>
              </a:rPr>
              <a:t> type</a:t>
            </a:r>
            <a:r>
              <a:rPr lang="en-CA" dirty="0">
                <a:solidFill>
                  <a:srgbClr val="0000CD"/>
                </a:solidFill>
                <a:latin typeface="Consolas" panose="020B0609020204030204" pitchFamily="49" charset="0"/>
              </a:rPr>
              <a:t>="audio/mpeg"&gt;</a:t>
            </a:r>
            <a:br>
              <a:rPr lang="en-CA" dirty="0"/>
            </a:br>
            <a:r>
              <a:rPr lang="en-CA" dirty="0"/>
              <a:t>     </a:t>
            </a:r>
            <a:r>
              <a:rPr lang="en-CA" dirty="0">
                <a:solidFill>
                  <a:srgbClr val="000000"/>
                </a:solidFill>
                <a:latin typeface="Consolas" panose="020B0609020204030204" pitchFamily="49" charset="0"/>
              </a:rPr>
              <a:t>Your browser does not support the audio element.</a:t>
            </a:r>
            <a:br>
              <a:rPr lang="en-CA" dirty="0"/>
            </a:br>
            <a:r>
              <a:rPr lang="en-CA" dirty="0">
                <a:solidFill>
                  <a:srgbClr val="0000CD"/>
                </a:solidFill>
                <a:latin typeface="Consolas" panose="020B0609020204030204" pitchFamily="49" charset="0"/>
              </a:rPr>
              <a:t>&lt;</a:t>
            </a:r>
            <a:r>
              <a:rPr lang="en-CA" dirty="0">
                <a:solidFill>
                  <a:srgbClr val="A52A2A"/>
                </a:solidFill>
                <a:latin typeface="Consolas" panose="020B0609020204030204" pitchFamily="49" charset="0"/>
              </a:rPr>
              <a:t>/audio</a:t>
            </a:r>
            <a:r>
              <a:rPr lang="en-CA" dirty="0">
                <a:solidFill>
                  <a:srgbClr val="0000CD"/>
                </a:solidFill>
                <a:latin typeface="Consolas" panose="020B0609020204030204" pitchFamily="49" charset="0"/>
              </a:rPr>
              <a:t>&gt;</a:t>
            </a:r>
            <a:endParaRPr lang="en-CA" dirty="0"/>
          </a:p>
        </p:txBody>
      </p:sp>
    </p:spTree>
    <p:extLst>
      <p:ext uri="{BB962C8B-B14F-4D97-AF65-F5344CB8AC3E}">
        <p14:creationId xmlns:p14="http://schemas.microsoft.com/office/powerpoint/2010/main" val="2776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Audio</a:t>
            </a:r>
          </a:p>
        </p:txBody>
      </p:sp>
      <p:sp>
        <p:nvSpPr>
          <p:cNvPr id="4" name="Rectangle 3"/>
          <p:cNvSpPr/>
          <p:nvPr/>
        </p:nvSpPr>
        <p:spPr>
          <a:xfrm>
            <a:off x="2722033" y="3263038"/>
            <a:ext cx="7569200" cy="1477328"/>
          </a:xfrm>
          <a:prstGeom prst="rect">
            <a:avLst/>
          </a:prstGeom>
        </p:spPr>
        <p:txBody>
          <a:bodyPr wrap="square">
            <a:spAutoFit/>
          </a:bodyPr>
          <a:lstStyle/>
          <a:p>
            <a:r>
              <a:rPr lang="en-CA" dirty="0">
                <a:solidFill>
                  <a:srgbClr val="0000CD"/>
                </a:solidFill>
                <a:latin typeface="Consolas" panose="020B0609020204030204" pitchFamily="49" charset="0"/>
              </a:rPr>
              <a:t>&lt;</a:t>
            </a:r>
            <a:r>
              <a:rPr lang="en-CA" dirty="0">
                <a:solidFill>
                  <a:srgbClr val="A52A2A"/>
                </a:solidFill>
                <a:latin typeface="Consolas" panose="020B0609020204030204" pitchFamily="49" charset="0"/>
              </a:rPr>
              <a:t>audio</a:t>
            </a:r>
            <a:r>
              <a:rPr lang="en-CA" dirty="0">
                <a:solidFill>
                  <a:srgbClr val="FF0000"/>
                </a:solidFill>
                <a:latin typeface="Consolas" panose="020B0609020204030204" pitchFamily="49" charset="0"/>
              </a:rPr>
              <a:t> controls</a:t>
            </a:r>
            <a:r>
              <a:rPr lang="en-CA" dirty="0">
                <a:solidFill>
                  <a:srgbClr val="0000CD"/>
                </a:solidFill>
                <a:latin typeface="Consolas" panose="020B0609020204030204" pitchFamily="49" charset="0"/>
              </a:rPr>
              <a:t>&gt;</a:t>
            </a:r>
            <a:br>
              <a:rPr lang="en-CA" dirty="0"/>
            </a:br>
            <a:r>
              <a:rPr lang="en-CA" dirty="0">
                <a:solidFill>
                  <a:srgbClr val="000000"/>
                </a:solidFill>
                <a:latin typeface="Consolas" panose="020B0609020204030204" pitchFamily="49" charset="0"/>
              </a:rPr>
              <a:t>  </a:t>
            </a:r>
            <a:r>
              <a:rPr lang="en-CA" dirty="0">
                <a:solidFill>
                  <a:srgbClr val="0000CD"/>
                </a:solidFill>
                <a:latin typeface="Consolas" panose="020B0609020204030204" pitchFamily="49" charset="0"/>
              </a:rPr>
              <a:t>&lt;</a:t>
            </a:r>
            <a:r>
              <a:rPr lang="en-CA" dirty="0">
                <a:solidFill>
                  <a:srgbClr val="A52A2A"/>
                </a:solidFill>
                <a:latin typeface="Consolas" panose="020B0609020204030204" pitchFamily="49" charset="0"/>
              </a:rPr>
              <a:t>source</a:t>
            </a:r>
            <a:r>
              <a:rPr lang="en-CA" dirty="0">
                <a:solidFill>
                  <a:srgbClr val="FF0000"/>
                </a:solidFill>
                <a:latin typeface="Consolas" panose="020B0609020204030204" pitchFamily="49" charset="0"/>
              </a:rPr>
              <a:t> </a:t>
            </a:r>
            <a:r>
              <a:rPr lang="en-CA" dirty="0" err="1">
                <a:solidFill>
                  <a:srgbClr val="FF0000"/>
                </a:solidFill>
                <a:latin typeface="Consolas" panose="020B0609020204030204" pitchFamily="49" charset="0"/>
              </a:rPr>
              <a:t>src</a:t>
            </a:r>
            <a:r>
              <a:rPr lang="en-CA" dirty="0">
                <a:solidFill>
                  <a:srgbClr val="0000CD"/>
                </a:solidFill>
                <a:latin typeface="Consolas" panose="020B0609020204030204" pitchFamily="49" charset="0"/>
              </a:rPr>
              <a:t>="horse.ogg"</a:t>
            </a:r>
            <a:r>
              <a:rPr lang="en-CA" dirty="0">
                <a:solidFill>
                  <a:srgbClr val="FF0000"/>
                </a:solidFill>
                <a:latin typeface="Consolas" panose="020B0609020204030204" pitchFamily="49" charset="0"/>
              </a:rPr>
              <a:t> type</a:t>
            </a:r>
            <a:r>
              <a:rPr lang="en-CA" dirty="0">
                <a:solidFill>
                  <a:srgbClr val="0000CD"/>
                </a:solidFill>
                <a:latin typeface="Consolas" panose="020B0609020204030204" pitchFamily="49" charset="0"/>
              </a:rPr>
              <a:t>="audio/</a:t>
            </a:r>
            <a:r>
              <a:rPr lang="en-CA" dirty="0" err="1">
                <a:solidFill>
                  <a:srgbClr val="0000CD"/>
                </a:solidFill>
                <a:latin typeface="Consolas" panose="020B0609020204030204" pitchFamily="49" charset="0"/>
              </a:rPr>
              <a:t>ogg</a:t>
            </a:r>
            <a:r>
              <a:rPr lang="en-CA" dirty="0">
                <a:solidFill>
                  <a:srgbClr val="0000CD"/>
                </a:solidFill>
                <a:latin typeface="Consolas" panose="020B0609020204030204" pitchFamily="49" charset="0"/>
              </a:rPr>
              <a:t>"&gt;</a:t>
            </a:r>
            <a:br>
              <a:rPr lang="en-CA" dirty="0"/>
            </a:br>
            <a:r>
              <a:rPr lang="en-CA" dirty="0">
                <a:solidFill>
                  <a:srgbClr val="000000"/>
                </a:solidFill>
                <a:latin typeface="Consolas" panose="020B0609020204030204" pitchFamily="49" charset="0"/>
              </a:rPr>
              <a:t>  </a:t>
            </a:r>
            <a:r>
              <a:rPr lang="en-CA" dirty="0">
                <a:solidFill>
                  <a:srgbClr val="0000CD"/>
                </a:solidFill>
                <a:latin typeface="Consolas" panose="020B0609020204030204" pitchFamily="49" charset="0"/>
              </a:rPr>
              <a:t>&lt;</a:t>
            </a:r>
            <a:r>
              <a:rPr lang="en-CA" dirty="0">
                <a:solidFill>
                  <a:srgbClr val="A52A2A"/>
                </a:solidFill>
                <a:latin typeface="Consolas" panose="020B0609020204030204" pitchFamily="49" charset="0"/>
              </a:rPr>
              <a:t>source</a:t>
            </a:r>
            <a:r>
              <a:rPr lang="en-CA" dirty="0">
                <a:solidFill>
                  <a:srgbClr val="FF0000"/>
                </a:solidFill>
                <a:latin typeface="Consolas" panose="020B0609020204030204" pitchFamily="49" charset="0"/>
              </a:rPr>
              <a:t> </a:t>
            </a:r>
            <a:r>
              <a:rPr lang="en-CA" dirty="0" err="1">
                <a:solidFill>
                  <a:srgbClr val="FF0000"/>
                </a:solidFill>
                <a:latin typeface="Consolas" panose="020B0609020204030204" pitchFamily="49" charset="0"/>
              </a:rPr>
              <a:t>src</a:t>
            </a:r>
            <a:r>
              <a:rPr lang="en-CA" dirty="0">
                <a:solidFill>
                  <a:srgbClr val="0000CD"/>
                </a:solidFill>
                <a:latin typeface="Consolas" panose="020B0609020204030204" pitchFamily="49" charset="0"/>
              </a:rPr>
              <a:t>="horse.mp3"</a:t>
            </a:r>
            <a:r>
              <a:rPr lang="en-CA" dirty="0">
                <a:solidFill>
                  <a:srgbClr val="FF0000"/>
                </a:solidFill>
                <a:latin typeface="Consolas" panose="020B0609020204030204" pitchFamily="49" charset="0"/>
              </a:rPr>
              <a:t> type</a:t>
            </a:r>
            <a:r>
              <a:rPr lang="en-CA" dirty="0">
                <a:solidFill>
                  <a:srgbClr val="0000CD"/>
                </a:solidFill>
                <a:latin typeface="Consolas" panose="020B0609020204030204" pitchFamily="49" charset="0"/>
              </a:rPr>
              <a:t>="audio/mpeg"&gt;</a:t>
            </a:r>
            <a:br>
              <a:rPr lang="en-CA" dirty="0"/>
            </a:br>
            <a:r>
              <a:rPr lang="en-CA" dirty="0"/>
              <a:t>     </a:t>
            </a:r>
            <a:r>
              <a:rPr lang="en-CA" dirty="0">
                <a:solidFill>
                  <a:srgbClr val="000000"/>
                </a:solidFill>
                <a:latin typeface="Consolas" panose="020B0609020204030204" pitchFamily="49" charset="0"/>
              </a:rPr>
              <a:t>Your browser does not support the audio element.</a:t>
            </a:r>
            <a:br>
              <a:rPr lang="en-CA" dirty="0"/>
            </a:br>
            <a:r>
              <a:rPr lang="en-CA" dirty="0">
                <a:solidFill>
                  <a:srgbClr val="0000CD"/>
                </a:solidFill>
                <a:latin typeface="Consolas" panose="020B0609020204030204" pitchFamily="49" charset="0"/>
              </a:rPr>
              <a:t>&lt;</a:t>
            </a:r>
            <a:r>
              <a:rPr lang="en-CA" dirty="0">
                <a:solidFill>
                  <a:srgbClr val="A52A2A"/>
                </a:solidFill>
                <a:latin typeface="Consolas" panose="020B0609020204030204" pitchFamily="49" charset="0"/>
              </a:rPr>
              <a:t>/audio</a:t>
            </a:r>
            <a:r>
              <a:rPr lang="en-CA" dirty="0">
                <a:solidFill>
                  <a:srgbClr val="0000CD"/>
                </a:solidFill>
                <a:latin typeface="Consolas" panose="020B0609020204030204" pitchFamily="49" charset="0"/>
              </a:rPr>
              <a:t>&gt;</a:t>
            </a:r>
            <a:endParaRPr lang="en-CA" dirty="0"/>
          </a:p>
        </p:txBody>
      </p:sp>
      <p:sp>
        <p:nvSpPr>
          <p:cNvPr id="5" name="TextBox 4"/>
          <p:cNvSpPr txBox="1"/>
          <p:nvPr/>
        </p:nvSpPr>
        <p:spPr>
          <a:xfrm>
            <a:off x="905933" y="2061633"/>
            <a:ext cx="3132667" cy="369332"/>
          </a:xfrm>
          <a:prstGeom prst="rect">
            <a:avLst/>
          </a:prstGeom>
          <a:noFill/>
          <a:ln>
            <a:solidFill>
              <a:schemeClr val="accent1"/>
            </a:solidFill>
          </a:ln>
        </p:spPr>
        <p:txBody>
          <a:bodyPr wrap="square" rtlCol="0">
            <a:spAutoFit/>
          </a:bodyPr>
          <a:lstStyle/>
          <a:p>
            <a:r>
              <a:rPr lang="en-CA" dirty="0"/>
              <a:t>Play, Stop, Pause, Volume</a:t>
            </a:r>
          </a:p>
        </p:txBody>
      </p:sp>
      <p:cxnSp>
        <p:nvCxnSpPr>
          <p:cNvPr id="7" name="Straight Arrow Connector 6"/>
          <p:cNvCxnSpPr>
            <a:stCxn id="5" idx="2"/>
          </p:cNvCxnSpPr>
          <p:nvPr/>
        </p:nvCxnSpPr>
        <p:spPr>
          <a:xfrm>
            <a:off x="2472267" y="2430965"/>
            <a:ext cx="1676400" cy="930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39700" y="5118099"/>
            <a:ext cx="3132667" cy="646331"/>
          </a:xfrm>
          <a:prstGeom prst="rect">
            <a:avLst/>
          </a:prstGeom>
          <a:noFill/>
          <a:ln>
            <a:solidFill>
              <a:schemeClr val="accent1"/>
            </a:solidFill>
          </a:ln>
        </p:spPr>
        <p:txBody>
          <a:bodyPr wrap="square" rtlCol="0">
            <a:spAutoFit/>
          </a:bodyPr>
          <a:lstStyle/>
          <a:p>
            <a:r>
              <a:rPr lang="en-CA" dirty="0"/>
              <a:t>Multiple formats, browser will play first recognized</a:t>
            </a:r>
          </a:p>
        </p:txBody>
      </p:sp>
      <p:cxnSp>
        <p:nvCxnSpPr>
          <p:cNvPr id="9" name="Straight Arrow Connector 8"/>
          <p:cNvCxnSpPr>
            <a:stCxn id="8" idx="0"/>
          </p:cNvCxnSpPr>
          <p:nvPr/>
        </p:nvCxnSpPr>
        <p:spPr>
          <a:xfrm flipV="1">
            <a:off x="1706034" y="3949700"/>
            <a:ext cx="1278466" cy="1168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49333" y="5486399"/>
            <a:ext cx="3132667" cy="923330"/>
          </a:xfrm>
          <a:prstGeom prst="rect">
            <a:avLst/>
          </a:prstGeom>
          <a:noFill/>
          <a:ln>
            <a:solidFill>
              <a:schemeClr val="accent1"/>
            </a:solidFill>
          </a:ln>
        </p:spPr>
        <p:txBody>
          <a:bodyPr wrap="square" rtlCol="0">
            <a:spAutoFit/>
          </a:bodyPr>
          <a:lstStyle/>
          <a:p>
            <a:r>
              <a:rPr lang="en-CA" dirty="0"/>
              <a:t>Message displayed in case format is not recognized  by the browser</a:t>
            </a:r>
          </a:p>
        </p:txBody>
      </p:sp>
      <p:cxnSp>
        <p:nvCxnSpPr>
          <p:cNvPr id="13" name="Straight Arrow Connector 12"/>
          <p:cNvCxnSpPr>
            <a:stCxn id="12" idx="0"/>
          </p:cNvCxnSpPr>
          <p:nvPr/>
        </p:nvCxnSpPr>
        <p:spPr>
          <a:xfrm flipH="1" flipV="1">
            <a:off x="6290733" y="4411133"/>
            <a:ext cx="524934" cy="1075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700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File formats / Media types</a:t>
            </a:r>
          </a:p>
        </p:txBody>
      </p:sp>
      <p:graphicFrame>
        <p:nvGraphicFramePr>
          <p:cNvPr id="4" name="Table 3"/>
          <p:cNvGraphicFramePr>
            <a:graphicFrameLocks noGrp="1"/>
          </p:cNvGraphicFramePr>
          <p:nvPr>
            <p:extLst/>
          </p:nvPr>
        </p:nvGraphicFramePr>
        <p:xfrm>
          <a:off x="2683933" y="2425698"/>
          <a:ext cx="5892800" cy="2246156"/>
        </p:xfrm>
        <a:graphic>
          <a:graphicData uri="http://schemas.openxmlformats.org/drawingml/2006/table">
            <a:tbl>
              <a:tblPr/>
              <a:tblGrid>
                <a:gridCol w="2946400">
                  <a:extLst>
                    <a:ext uri="{9D8B030D-6E8A-4147-A177-3AD203B41FA5}">
                      <a16:colId xmlns:a16="http://schemas.microsoft.com/office/drawing/2014/main" val="3703284804"/>
                    </a:ext>
                  </a:extLst>
                </a:gridCol>
                <a:gridCol w="2946400">
                  <a:extLst>
                    <a:ext uri="{9D8B030D-6E8A-4147-A177-3AD203B41FA5}">
                      <a16:colId xmlns:a16="http://schemas.microsoft.com/office/drawing/2014/main" val="1947375844"/>
                    </a:ext>
                  </a:extLst>
                </a:gridCol>
              </a:tblGrid>
              <a:tr h="561539">
                <a:tc>
                  <a:txBody>
                    <a:bodyPr/>
                    <a:lstStyle/>
                    <a:p>
                      <a:pPr algn="l" fontAlgn="t"/>
                      <a:r>
                        <a:rPr lang="en-CA" b="1">
                          <a:effectLst/>
                        </a:rPr>
                        <a:t>File Format</a:t>
                      </a:r>
                    </a:p>
                  </a:txBody>
                  <a:tcPr marL="30480" marR="30480" marT="30480" marB="3048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algn="l" fontAlgn="t"/>
                      <a:r>
                        <a:rPr lang="en-CA" b="1" dirty="0">
                          <a:effectLst/>
                        </a:rPr>
                        <a:t>Media Type</a:t>
                      </a:r>
                    </a:p>
                  </a:txBody>
                  <a:tcPr marL="30480" marR="30480" marT="30480" marB="3048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062184223"/>
                  </a:ext>
                </a:extLst>
              </a:tr>
              <a:tr h="561539">
                <a:tc>
                  <a:txBody>
                    <a:bodyPr/>
                    <a:lstStyle/>
                    <a:p>
                      <a:pPr algn="l" fontAlgn="t"/>
                      <a:r>
                        <a:rPr lang="en-CA">
                          <a:effectLst/>
                        </a:rPr>
                        <a:t>MP3</a:t>
                      </a:r>
                    </a:p>
                  </a:txBody>
                  <a:tcPr marL="30480" marR="30480" marT="30480" marB="3048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algn="l" fontAlgn="t"/>
                      <a:r>
                        <a:rPr lang="en-CA" dirty="0">
                          <a:effectLst/>
                        </a:rPr>
                        <a:t>audio/mpeg</a:t>
                      </a:r>
                    </a:p>
                  </a:txBody>
                  <a:tcPr marL="30480" marR="30480" marT="30480" marB="3048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extLst>
                  <a:ext uri="{0D108BD9-81ED-4DB2-BD59-A6C34878D82A}">
                    <a16:rowId xmlns:a16="http://schemas.microsoft.com/office/drawing/2014/main" val="4281364316"/>
                  </a:ext>
                </a:extLst>
              </a:tr>
              <a:tr h="561539">
                <a:tc>
                  <a:txBody>
                    <a:bodyPr/>
                    <a:lstStyle/>
                    <a:p>
                      <a:pPr algn="l" fontAlgn="t"/>
                      <a:r>
                        <a:rPr lang="en-CA">
                          <a:effectLst/>
                        </a:rPr>
                        <a:t>Ogg</a:t>
                      </a:r>
                    </a:p>
                  </a:txBody>
                  <a:tcPr marL="30480" marR="30480" marT="30480" marB="3048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l" fontAlgn="t"/>
                      <a:r>
                        <a:rPr lang="en-CA" dirty="0">
                          <a:effectLst/>
                        </a:rPr>
                        <a:t>audio/</a:t>
                      </a:r>
                      <a:r>
                        <a:rPr lang="en-CA" dirty="0" err="1">
                          <a:effectLst/>
                        </a:rPr>
                        <a:t>ogg</a:t>
                      </a:r>
                      <a:endParaRPr lang="en-CA" dirty="0">
                        <a:effectLst/>
                      </a:endParaRPr>
                    </a:p>
                  </a:txBody>
                  <a:tcPr marL="30480" marR="30480" marT="30480" marB="3048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80555587"/>
                  </a:ext>
                </a:extLst>
              </a:tr>
              <a:tr h="561539">
                <a:tc>
                  <a:txBody>
                    <a:bodyPr/>
                    <a:lstStyle/>
                    <a:p>
                      <a:pPr algn="l" fontAlgn="t"/>
                      <a:r>
                        <a:rPr lang="en-CA">
                          <a:effectLst/>
                        </a:rPr>
                        <a:t>Wav</a:t>
                      </a:r>
                    </a:p>
                  </a:txBody>
                  <a:tcPr marL="30480" marR="30480" marT="30480" marB="3048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algn="l" fontAlgn="t"/>
                      <a:r>
                        <a:rPr lang="en-CA" dirty="0">
                          <a:effectLst/>
                        </a:rPr>
                        <a:t>audio/wav</a:t>
                      </a:r>
                    </a:p>
                  </a:txBody>
                  <a:tcPr marL="30480" marR="30480" marT="30480" marB="3048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extLst>
                  <a:ext uri="{0D108BD9-81ED-4DB2-BD59-A6C34878D82A}">
                    <a16:rowId xmlns:a16="http://schemas.microsoft.com/office/drawing/2014/main" val="745466855"/>
                  </a:ext>
                </a:extLst>
              </a:tr>
            </a:tbl>
          </a:graphicData>
        </a:graphic>
      </p:graphicFrame>
    </p:spTree>
    <p:extLst>
      <p:ext uri="{BB962C8B-B14F-4D97-AF65-F5344CB8AC3E}">
        <p14:creationId xmlns:p14="http://schemas.microsoft.com/office/powerpoint/2010/main" val="25965677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f9cb27ceba76e1e30c3775b1776fd9a762abe4b"/>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ntennial.potx" id="{8BD46285-DBF4-4E47-AE76-212BAA5139E1}" vid="{79920A7E-DC90-4D6E-9405-C4F2336DBB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Centennial</Template>
  <TotalTime>374</TotalTime>
  <Words>1886</Words>
  <Application>Microsoft Office PowerPoint</Application>
  <PresentationFormat>Widescreen</PresentationFormat>
  <Paragraphs>335</Paragraphs>
  <Slides>53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Arial Unicode MS</vt:lpstr>
      <vt:lpstr>Calibri</vt:lpstr>
      <vt:lpstr>Calibri Light</vt:lpstr>
      <vt:lpstr>Consolas</vt:lpstr>
      <vt:lpstr>Courier New</vt:lpstr>
      <vt:lpstr>Verdana</vt:lpstr>
      <vt:lpstr>Office Theme</vt:lpstr>
      <vt:lpstr>Fluid layouts and relative units Responsive media</vt:lpstr>
      <vt:lpstr>Last week </vt:lpstr>
      <vt:lpstr>This week</vt:lpstr>
      <vt:lpstr>Multimedia </vt:lpstr>
      <vt:lpstr>Multimedia</vt:lpstr>
      <vt:lpstr>Multimedia</vt:lpstr>
      <vt:lpstr>Audio</vt:lpstr>
      <vt:lpstr>Audio</vt:lpstr>
      <vt:lpstr>File formats / Media types</vt:lpstr>
      <vt:lpstr>&lt;object&gt; </vt:lpstr>
      <vt:lpstr>&lt;embed&gt;</vt:lpstr>
      <vt:lpstr>Responsive video</vt:lpstr>
      <vt:lpstr>How can you add video</vt:lpstr>
      <vt:lpstr>Video</vt:lpstr>
      <vt:lpstr>Video – adjust width</vt:lpstr>
      <vt:lpstr>Adding other players</vt:lpstr>
      <vt:lpstr>Adding other players</vt:lpstr>
      <vt:lpstr>Hands-on</vt:lpstr>
      <vt:lpstr>Relative units</vt:lpstr>
      <vt:lpstr>Let’s talk</vt:lpstr>
      <vt:lpstr>Relative units</vt:lpstr>
      <vt:lpstr>Conversion from fixed to fluid</vt:lpstr>
      <vt:lpstr>Conversion from fixed to fluid: example</vt:lpstr>
      <vt:lpstr>Conversion from fixed to fluid: example</vt:lpstr>
      <vt:lpstr>Conversion from fixed to fluid: example</vt:lpstr>
      <vt:lpstr>Conversion from fixed to fluid: example</vt:lpstr>
      <vt:lpstr>Grid system</vt:lpstr>
      <vt:lpstr>Grid system: example</vt:lpstr>
      <vt:lpstr>Grid system: example</vt:lpstr>
      <vt:lpstr>em vs. %</vt:lpstr>
      <vt:lpstr>em vs. %</vt:lpstr>
      <vt:lpstr>Flexbox</vt:lpstr>
      <vt:lpstr>Some issues with known approaches</vt:lpstr>
      <vt:lpstr>Flexbox</vt:lpstr>
      <vt:lpstr>Basic syntax</vt:lpstr>
      <vt:lpstr>Prefix hell</vt:lpstr>
      <vt:lpstr>Flexbox: basics</vt:lpstr>
      <vt:lpstr>Starting point for design</vt:lpstr>
      <vt:lpstr>Example</vt:lpstr>
      <vt:lpstr>Flex direction</vt:lpstr>
      <vt:lpstr>Flex wrap</vt:lpstr>
      <vt:lpstr>Inline-flex</vt:lpstr>
      <vt:lpstr>Flex alignment</vt:lpstr>
      <vt:lpstr>Flex alignment</vt:lpstr>
      <vt:lpstr>Changing just one</vt:lpstr>
      <vt:lpstr>Alignment</vt:lpstr>
      <vt:lpstr>Flex property</vt:lpstr>
      <vt:lpstr>Hands-on</vt:lpstr>
      <vt:lpstr>Responsive images</vt:lpstr>
      <vt:lpstr>Providing multiple sizes: srcset</vt:lpstr>
      <vt:lpstr>Providing multiple sizes: srcset</vt:lpstr>
      <vt:lpstr>picture, source, img</vt:lpstr>
      <vt:lpstr>Hands-on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Fluid layouts and relative units</dc:title>
  <dc:creator>Przemyslaw Pawluk</dc:creator>
  <cp:lastModifiedBy>Przemyslaw Pawluk</cp:lastModifiedBy>
  <cp:revision>38</cp:revision>
  <dcterms:created xsi:type="dcterms:W3CDTF">2016-06-02T23:19:15Z</dcterms:created>
  <dcterms:modified xsi:type="dcterms:W3CDTF">2016-11-14T14:47:57Z</dcterms:modified>
</cp:coreProperties>
</file>