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9455B-3385-4BB9-96A0-8B6C382FD1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6163" autoAdjust="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Legacy/SP/nistspecialpublication800-22r1a.pdf" TargetMode="External"/><Relationship Id="rId2" Type="http://schemas.openxmlformats.org/officeDocument/2006/relationships/hyperlink" Target="https://gerhardt.ch/random.php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6411" y="608937"/>
            <a:ext cx="8458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Jack Nelson, Laurie Harris, and Tim McWilliams 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MSDS 7349: Data &amp; Network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8937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November, 20, 2017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3" y="5110933"/>
            <a:ext cx="10363199" cy="1066800"/>
          </a:xfrm>
        </p:spPr>
        <p:txBody>
          <a:bodyPr>
            <a:normAutofit/>
          </a:bodyPr>
          <a:lstStyle/>
          <a:p>
            <a:r>
              <a:rPr lang="en-US" sz="2000" dirty="0"/>
              <a:t>A Detailed description on AES-128, validation steps, &amp; NIST Statistical Analysis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AES-128 Encryption Validity and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- uninterrupted sequences of identical bits </a:t>
            </a:r>
          </a:p>
          <a:p>
            <a:r>
              <a:rPr lang="en-US" dirty="0"/>
              <a:t>Longest Run of Ones </a:t>
            </a:r>
            <a:r>
              <a:rPr lang="mr-IN" dirty="0"/>
              <a:t>–</a:t>
            </a:r>
            <a:r>
              <a:rPr lang="en-US" dirty="0"/>
              <a:t> irregularity in Ones implies irregularity in Zeros</a:t>
            </a:r>
          </a:p>
          <a:p>
            <a:r>
              <a:rPr lang="en-US" dirty="0"/>
              <a:t>Random Binary Matrix - sequence is portioned into sub-matrices; examines linear dependence</a:t>
            </a:r>
          </a:p>
          <a:p>
            <a:r>
              <a:rPr lang="en-US" dirty="0"/>
              <a:t>Linear Complexity </a:t>
            </a:r>
            <a:r>
              <a:rPr lang="mr-IN" dirty="0"/>
              <a:t>–</a:t>
            </a:r>
            <a:r>
              <a:rPr lang="en-US" dirty="0"/>
              <a:t> examines complexity using Linear Feedback Shift Register</a:t>
            </a:r>
          </a:p>
          <a:p>
            <a:r>
              <a:rPr lang="en-US" dirty="0"/>
              <a:t>Discrete Fourier Transform (Spectral)</a:t>
            </a:r>
            <a:r>
              <a:rPr lang="mr-IN" dirty="0"/>
              <a:t>–</a:t>
            </a:r>
            <a:r>
              <a:rPr lang="en-US" dirty="0"/>
              <a:t> transforms zeros to -1 and examines peak heights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Runs, Linear Dependency and Patterns</a:t>
            </a:r>
          </a:p>
        </p:txBody>
      </p:sp>
    </p:spTree>
    <p:extLst>
      <p:ext uri="{BB962C8B-B14F-4D97-AF65-F5344CB8AC3E}">
        <p14:creationId xmlns:p14="http://schemas.microsoft.com/office/powerpoint/2010/main" val="18665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Non-Overlapping Template Matching </a:t>
            </a:r>
            <a:r>
              <a:rPr lang="mr-IN" dirty="0"/>
              <a:t>–</a:t>
            </a:r>
            <a:r>
              <a:rPr lang="en-US" dirty="0"/>
              <a:t> examines occurrence of repeating patterns in blocks of the sequence. Once pattern is found, search resumes to bit following the pattern</a:t>
            </a:r>
          </a:p>
          <a:p>
            <a:r>
              <a:rPr lang="en-US" dirty="0"/>
              <a:t>Overlapping Template Matching </a:t>
            </a:r>
            <a:r>
              <a:rPr lang="mr-IN" dirty="0"/>
              <a:t>–</a:t>
            </a:r>
            <a:r>
              <a:rPr lang="en-US" dirty="0"/>
              <a:t> also examines occurrences of repeating patterns.  Once found, search resumes at the next bit</a:t>
            </a:r>
          </a:p>
          <a:p>
            <a:r>
              <a:rPr lang="en-US" dirty="0"/>
              <a:t>Maurer’s Universal Statistical Test </a:t>
            </a:r>
            <a:r>
              <a:rPr lang="mr-IN" dirty="0"/>
              <a:t>–</a:t>
            </a:r>
            <a:r>
              <a:rPr lang="en-US" dirty="0"/>
              <a:t> examines the number of bits between repeated patterns.  Purpose is to test for compressibility, which would imply non-randomness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(continued)</a:t>
            </a:r>
          </a:p>
        </p:txBody>
      </p:sp>
    </p:spTree>
    <p:extLst>
      <p:ext uri="{BB962C8B-B14F-4D97-AF65-F5344CB8AC3E}">
        <p14:creationId xmlns:p14="http://schemas.microsoft.com/office/powerpoint/2010/main" val="13300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three tests examine the excursion from zero by converting zeros to negative ones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Cumulative Sums </a:t>
            </a:r>
            <a:r>
              <a:rPr lang="mr-IN" dirty="0"/>
              <a:t>–</a:t>
            </a:r>
            <a:r>
              <a:rPr lang="en-US" dirty="0"/>
              <a:t> examines the maximum excursion from zero for the sequence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 Excursions </a:t>
            </a:r>
            <a:r>
              <a:rPr lang="mr-IN" dirty="0"/>
              <a:t>–</a:t>
            </a:r>
            <a:r>
              <a:rPr lang="en-US" dirty="0"/>
              <a:t> examines occurrence of excursion from zero to states between -4 and +4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 Excursions Variant - examines occurrence of excursion from zero to states between -9 and +9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Excursion Tests</a:t>
            </a:r>
          </a:p>
        </p:txBody>
      </p:sp>
    </p:spTree>
    <p:extLst>
      <p:ext uri="{BB962C8B-B14F-4D97-AF65-F5344CB8AC3E}">
        <p14:creationId xmlns:p14="http://schemas.microsoft.com/office/powerpoint/2010/main" val="2791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Analysis using Python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Ciphertext</a:t>
            </a:r>
            <a:r>
              <a:rPr lang="en-US" dirty="0"/>
              <a:t> blocks were made and tested using various python programming packages</a:t>
            </a:r>
          </a:p>
          <a:p>
            <a:pPr lvl="1"/>
            <a:r>
              <a:rPr lang="en-US" dirty="0" err="1"/>
              <a:t>PyCrypto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OS, Random,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Functools</a:t>
            </a:r>
            <a:endParaRPr lang="en-US" dirty="0"/>
          </a:p>
          <a:p>
            <a:r>
              <a:rPr lang="en-US" dirty="0"/>
              <a:t>NIST Randomness Test were generated from an existing program uncovered during existing work research</a:t>
            </a:r>
            <a:r>
              <a:rPr lang="en-US" baseline="30000" dirty="0"/>
              <a:t>[2]</a:t>
            </a:r>
            <a:endParaRPr lang="en-US" dirty="0"/>
          </a:p>
          <a:p>
            <a:pPr lvl="1"/>
            <a:r>
              <a:rPr lang="en-US" dirty="0"/>
              <a:t>Program was validated with NIST documentation</a:t>
            </a:r>
            <a:r>
              <a:rPr lang="en-US" baseline="30000" dirty="0"/>
              <a:t>[3]</a:t>
            </a:r>
            <a:endParaRPr lang="en-US" dirty="0"/>
          </a:p>
          <a:p>
            <a:pPr lvl="1"/>
            <a:r>
              <a:rPr lang="en-US" dirty="0"/>
              <a:t>Written in Python 2, programs altered for analysis and converted to Python 3.</a:t>
            </a:r>
          </a:p>
          <a:p>
            <a:r>
              <a:rPr lang="en-US" dirty="0"/>
              <a:t>All work done within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aseline="30000" dirty="0"/>
              <a:t>[2]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https://gerhardt.ch/random.php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aseline="30000" dirty="0"/>
              <a:t>[3]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http://nvlpubs.nist.gov/nistpubs/Legacy/SP/nistspecialpublication800-22r1a.pdf</a:t>
            </a:r>
            <a:endParaRPr lang="en-US" sz="1400" dirty="0"/>
          </a:p>
          <a:p>
            <a:pPr marL="0" indent="0">
              <a:buNone/>
            </a:pPr>
            <a:endParaRPr lang="en-U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2897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128 bit plaintext blocks were made randomly selecting alphabetic letters at the frequency used in the English language</a:t>
            </a:r>
          </a:p>
          <a:p>
            <a:r>
              <a:rPr lang="en-US" dirty="0"/>
              <a:t>128 bit keys were generated using the local OS PRNG</a:t>
            </a:r>
          </a:p>
          <a:p>
            <a:r>
              <a:rPr lang="en-US" dirty="0"/>
              <a:t>AES object made from </a:t>
            </a:r>
            <a:r>
              <a:rPr lang="en-US" dirty="0" err="1"/>
              <a:t>PyCrypto</a:t>
            </a:r>
            <a:r>
              <a:rPr lang="en-US" dirty="0"/>
              <a:t> to </a:t>
            </a:r>
            <a:r>
              <a:rPr lang="en-US" dirty="0" err="1"/>
              <a:t>encrpyt</a:t>
            </a:r>
            <a:r>
              <a:rPr lang="en-US" dirty="0"/>
              <a:t> plaintext blocks with the key in its default mode, ECB codebook</a:t>
            </a:r>
          </a:p>
          <a:p>
            <a:r>
              <a:rPr lang="en-US" dirty="0"/>
              <a:t>3 scenarios conducted</a:t>
            </a:r>
          </a:p>
          <a:p>
            <a:pPr lvl="1"/>
            <a:r>
              <a:rPr lang="en-US" dirty="0"/>
              <a:t>constant key / variable plaintext</a:t>
            </a:r>
          </a:p>
          <a:p>
            <a:pPr lvl="1"/>
            <a:r>
              <a:rPr lang="en-US" dirty="0"/>
              <a:t>variable key / constant plaintext</a:t>
            </a:r>
          </a:p>
          <a:p>
            <a:pPr lvl="1"/>
            <a:r>
              <a:rPr lang="en-US" dirty="0"/>
              <a:t>variable key / variable plaintext</a:t>
            </a:r>
          </a:p>
          <a:p>
            <a:r>
              <a:rPr lang="en-US" dirty="0" err="1"/>
              <a:t>Ciphertext</a:t>
            </a:r>
            <a:r>
              <a:rPr lang="en-US" dirty="0"/>
              <a:t> blocks concatenated with one another to form a stream of </a:t>
            </a:r>
            <a:r>
              <a:rPr lang="en-US" dirty="0" err="1"/>
              <a:t>ciphertext</a:t>
            </a:r>
            <a:r>
              <a:rPr lang="en-US" dirty="0"/>
              <a:t> to be tested (1,000 blocks generated)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Ciphertext</a:t>
            </a:r>
            <a:r>
              <a:rPr lang="en-US" dirty="0"/>
              <a:t> &amp; Key Generation</a:t>
            </a:r>
          </a:p>
        </p:txBody>
      </p:sp>
    </p:spTree>
    <p:extLst>
      <p:ext uri="{BB962C8B-B14F-4D97-AF65-F5344CB8AC3E}">
        <p14:creationId xmlns:p14="http://schemas.microsoft.com/office/powerpoint/2010/main" val="11172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812" y="5370621"/>
            <a:ext cx="10896600" cy="1258779"/>
          </a:xfrm>
        </p:spPr>
        <p:txBody>
          <a:bodyPr>
            <a:normAutofit fontScale="92500"/>
          </a:bodyPr>
          <a:lstStyle/>
          <a:p>
            <a:r>
              <a:rPr lang="en-US" dirty="0"/>
              <a:t>Test to see number of ones and zeros in a sequence is what’s expected </a:t>
            </a:r>
          </a:p>
          <a:p>
            <a:r>
              <a:rPr lang="en-US" dirty="0"/>
              <a:t>Trend is constant plaintext chart is to be expected, other 2 pose interesting downward trend that could investigated further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Randomness Test 1: </a:t>
            </a:r>
            <a:br>
              <a:rPr lang="en-US" dirty="0"/>
            </a:br>
            <a:r>
              <a:rPr lang="en-US" dirty="0"/>
              <a:t>Frequency (</a:t>
            </a:r>
            <a:r>
              <a:rPr lang="en-US" dirty="0" err="1"/>
              <a:t>Monobit</a:t>
            </a:r>
            <a:r>
              <a:rPr lang="en-US" dirty="0"/>
              <a:t>)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487379"/>
            <a:ext cx="10058400" cy="38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531812" y="5370621"/>
            <a:ext cx="10896600" cy="1258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to see number of ones in M-bit block is what’s expected  </a:t>
            </a:r>
          </a:p>
          <a:p>
            <a:r>
              <a:rPr lang="en-US" dirty="0"/>
              <a:t>All charts don’t show a significant enough downward trend, assumed from test all 3 are not non-random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59" y="1487379"/>
            <a:ext cx="10058400" cy="38236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Randomness Test 2: </a:t>
            </a:r>
            <a:br>
              <a:rPr lang="en-US" dirty="0"/>
            </a:br>
            <a:r>
              <a:rPr lang="en-US" dirty="0"/>
              <a:t>Frequency Test within a Block</a:t>
            </a:r>
          </a:p>
        </p:txBody>
      </p:sp>
    </p:spTree>
    <p:extLst>
      <p:ext uri="{BB962C8B-B14F-4D97-AF65-F5344CB8AC3E}">
        <p14:creationId xmlns:p14="http://schemas.microsoft.com/office/powerpoint/2010/main" val="14341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NIST summary: 1,000 </a:t>
            </a:r>
            <a:r>
              <a:rPr lang="en-US" dirty="0" err="1"/>
              <a:t>ciphertext</a:t>
            </a:r>
            <a:r>
              <a:rPr lang="en-US" dirty="0"/>
              <a:t> blocks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214" y="1309816"/>
          <a:ext cx="11582398" cy="438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1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NIST Randomness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Constant</a:t>
                      </a:r>
                      <a:r>
                        <a:rPr lang="en-US" sz="1200" baseline="0" dirty="0"/>
                        <a:t> Key / Variable Plaintext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Key / Constant</a:t>
                      </a:r>
                      <a:r>
                        <a:rPr lang="en-US" sz="1200" baseline="0" dirty="0"/>
                        <a:t> Plaintext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Key / Variable Plaintext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(</a:t>
                      </a:r>
                      <a:r>
                        <a:rPr lang="en-US" sz="1200" dirty="0" err="1"/>
                        <a:t>Monobit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Test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0.23818884632901338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0.89327283014221182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0.070976951821933892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Test within a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0.86493047722218519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0.97750139394763769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0.40307506381006941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0.33434025922699118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0.69966546585653511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0.21797286413711014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for Longest Run on Ones in a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b="1" dirty="0">
                          <a:solidFill>
                            <a:srgbClr val="FF0000"/>
                          </a:solidFill>
                        </a:rPr>
                        <a:t>0.0096632450286555753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0.01476713564124443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0.58906899338825158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Binary Matrix Rank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0.64423936615994748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0.12489293423400831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0.18236679345242507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Discrete Fourier Transform (Spectral)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0.66280712807416475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0.71952594951789639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0.53816712596984573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Non-overlapping Template Matching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0.802828998445688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0.21857423402532378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0.09146728527434074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Overlapping Template Matching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0.73352043376311626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0.39481149434459084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0.96816489052340682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Maurer’s “Universal</a:t>
                      </a:r>
                      <a:r>
                        <a:rPr lang="en-US" sz="1200" baseline="0" dirty="0"/>
                        <a:t> Statistical” Test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0.96316949176598032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0.10885724404456396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0.34127707478933444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Linear Complexity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0.068248535725128928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0.50387978615488227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0.90206401922504831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Serial Test*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0.74716238712813898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0.14380904943053613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0.85809899712386595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Approximate Entropy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0.88063894276832877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0.23170361112045387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0.16497078716966482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Cumulative Sums (</a:t>
                      </a:r>
                      <a:r>
                        <a:rPr lang="en-US" sz="1200" dirty="0" err="1"/>
                        <a:t>Cusum</a:t>
                      </a:r>
                      <a:r>
                        <a:rPr lang="en-US" sz="1200" dirty="0"/>
                        <a:t>)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0.21973193273917388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0.55642547438274725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0.040690353872457161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Random Excursions Test*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0.075252495815051015*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0.094833912376626972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b="1" dirty="0">
                          <a:solidFill>
                            <a:srgbClr val="FF0000"/>
                          </a:solidFill>
                        </a:rPr>
                        <a:t>0.0022042402144366608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Random Excursions Variant Test*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0.01444018299689381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0.28884436634648492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0.10402683558047786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417513" y="5822504"/>
            <a:ext cx="11353800" cy="1006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2 tests out of the 15 in all 3 scenarios yielded a significant p-value to suggest the sequence it non-random according to NIST standards.</a:t>
            </a:r>
          </a:p>
          <a:p>
            <a:pPr marL="0" indent="0">
              <a:buNone/>
            </a:pPr>
            <a:r>
              <a:rPr lang="en-US" sz="1400" dirty="0"/>
              <a:t>*Some tests return a series of p-values for different states of the test, the lowest p-value was recorded since all must pass for the test to pass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65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531812" y="5370621"/>
            <a:ext cx="10896600" cy="1258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to see if longest run of ones is what’s expected</a:t>
            </a:r>
          </a:p>
          <a:p>
            <a:r>
              <a:rPr lang="en-US" dirty="0"/>
              <a:t>Both constant key and constant plaintext scenarios show a strong downward trend towards non-randomness.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411572"/>
            <a:ext cx="10058400" cy="38428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NIST Randomness Test 4: </a:t>
            </a:r>
            <a:br>
              <a:rPr lang="en-US" dirty="0"/>
            </a:br>
            <a:r>
              <a:rPr lang="en-US" dirty="0"/>
              <a:t>Test for Longest Run on Ones in a Block</a:t>
            </a:r>
          </a:p>
        </p:txBody>
      </p:sp>
    </p:spTree>
    <p:extLst>
      <p:ext uri="{BB962C8B-B14F-4D97-AF65-F5344CB8AC3E}">
        <p14:creationId xmlns:p14="http://schemas.microsoft.com/office/powerpoint/2010/main" val="4760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Key Expansion</a:t>
            </a:r>
          </a:p>
          <a:p>
            <a:pPr lvl="1"/>
            <a:r>
              <a:rPr lang="en-US" dirty="0"/>
              <a:t>128-bit expands into eleven round keys</a:t>
            </a:r>
          </a:p>
          <a:p>
            <a:pPr lvl="1"/>
            <a:r>
              <a:rPr lang="en-US" dirty="0"/>
              <a:t>Eleven round keys are each 128 bits in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Ten rounds of encryption</a:t>
            </a:r>
          </a:p>
          <a:p>
            <a:r>
              <a:rPr lang="en-US" dirty="0"/>
              <a:t>Each round, a plaintext transforms through using the corresponding cipher key.</a:t>
            </a:r>
          </a:p>
          <a:p>
            <a:r>
              <a:rPr lang="en-US" dirty="0"/>
              <a:t>The key and the state	</a:t>
            </a:r>
          </a:p>
          <a:p>
            <a:pPr lvl="1"/>
            <a:r>
              <a:rPr lang="en-US" dirty="0"/>
              <a:t>4x4 matrix of bytes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AES-128 Algorithm 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34095" y="2666999"/>
            <a:ext cx="4416552" cy="3352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Nine structured rounds follow the initial one</a:t>
            </a:r>
          </a:p>
          <a:p>
            <a:r>
              <a:rPr lang="en-US" dirty="0"/>
              <a:t>Each round composed of the following transformations:</a:t>
            </a:r>
          </a:p>
          <a:p>
            <a:pPr lvl="1"/>
            <a:r>
              <a:rPr lang="en-US" dirty="0"/>
              <a:t>substitute bytes</a:t>
            </a:r>
          </a:p>
          <a:p>
            <a:pPr lvl="1"/>
            <a:r>
              <a:rPr lang="en-US" dirty="0"/>
              <a:t>shift rows</a:t>
            </a:r>
          </a:p>
          <a:p>
            <a:pPr lvl="1"/>
            <a:r>
              <a:rPr lang="en-US" dirty="0"/>
              <a:t>mix columns</a:t>
            </a:r>
          </a:p>
          <a:p>
            <a:pPr lvl="1"/>
            <a:r>
              <a:rPr lang="en-US" dirty="0"/>
              <a:t>add round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2412" y="2667000"/>
            <a:ext cx="4495799" cy="2209800"/>
          </a:xfrm>
        </p:spPr>
        <p:txBody>
          <a:bodyPr>
            <a:normAutofit/>
          </a:bodyPr>
          <a:lstStyle/>
          <a:p>
            <a:r>
              <a:rPr lang="en-US" dirty="0"/>
              <a:t>Round 1</a:t>
            </a:r>
          </a:p>
          <a:p>
            <a:pPr lvl="1"/>
            <a:r>
              <a:rPr lang="en-US" dirty="0"/>
              <a:t>Add Round Key operation </a:t>
            </a:r>
          </a:p>
          <a:p>
            <a:pPr lvl="1"/>
            <a:r>
              <a:rPr lang="en-US" dirty="0"/>
              <a:t>First round key is XORed to the plaintext</a:t>
            </a:r>
          </a:p>
          <a:p>
            <a:pPr marL="301752" lvl="1" indent="0">
              <a:buNone/>
            </a:pP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86137" y="1676399"/>
            <a:ext cx="4416552" cy="762000"/>
          </a:xfrm>
        </p:spPr>
        <p:txBody>
          <a:bodyPr/>
          <a:lstStyle/>
          <a:p>
            <a:r>
              <a:rPr lang="en-US" dirty="0"/>
              <a:t>10 rounds of encryption 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AES-128 Algorithm operates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9612" y="4495800"/>
            <a:ext cx="105156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01752" lvl="1" indent="0">
              <a:buNone/>
            </a:pPr>
            <a:endParaRPr lang="en-US" dirty="0"/>
          </a:p>
          <a:p>
            <a:pPr marL="301752" lvl="1" indent="0">
              <a:buFont typeface="Wingdings 3" panose="05040102010807070707" pitchFamily="18" charset="2"/>
              <a:buNone/>
            </a:pPr>
            <a:endParaRPr lang="en-US" dirty="0"/>
          </a:p>
          <a:p>
            <a:pPr marL="301752" lvl="1" indent="0">
              <a:buFont typeface="Wingdings 3" panose="05040102010807070707" pitchFamily="18" charset="2"/>
              <a:buNone/>
            </a:pPr>
            <a:r>
              <a:rPr lang="en-US" sz="1400" baseline="30000" dirty="0"/>
              <a:t>[1] </a:t>
            </a:r>
            <a:r>
              <a:rPr lang="en-US" sz="1400" dirty="0"/>
              <a:t>U. </a:t>
            </a:r>
            <a:r>
              <a:rPr lang="en-US" sz="1400" dirty="0" err="1"/>
              <a:t>Kretzschmar</a:t>
            </a:r>
            <a:r>
              <a:rPr lang="en-US" sz="1400" dirty="0"/>
              <a:t>. (2009, July). AES128 – A C Implementation for Encryption and Decryption.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24400"/>
          </a:xfrm>
        </p:spPr>
        <p:txBody>
          <a:bodyPr>
            <a:normAutofit/>
          </a:bodyPr>
          <a:lstStyle/>
          <a:p>
            <a:r>
              <a:rPr lang="en-US" dirty="0"/>
              <a:t>Comprised of two separate steps for computing round key from round key </a:t>
            </a:r>
          </a:p>
          <a:p>
            <a:r>
              <a:rPr lang="en-US" dirty="0"/>
              <a:t>Step 1</a:t>
            </a:r>
          </a:p>
          <a:p>
            <a:pPr lvl="1"/>
            <a:r>
              <a:rPr lang="en-US" dirty="0"/>
              <a:t>Compute the new first column of the next round key</a:t>
            </a:r>
          </a:p>
          <a:p>
            <a:pPr lvl="1"/>
            <a:r>
              <a:rPr lang="en-US" dirty="0"/>
              <a:t>Substitution takes place for bytes in the old fourth column using the subbytes Operation</a:t>
            </a:r>
          </a:p>
          <a:p>
            <a:pPr lvl="1"/>
            <a:r>
              <a:rPr lang="en-US" dirty="0"/>
              <a:t>The bytes in the old fourth column shift vertically by one-byte position using the shiftrows operation. </a:t>
            </a:r>
          </a:p>
          <a:p>
            <a:pPr lvl="1"/>
            <a:r>
              <a:rPr lang="en-US" dirty="0"/>
              <a:t>XORed to the old first column.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400" baseline="30000" dirty="0"/>
              <a:t>[1] </a:t>
            </a:r>
            <a:r>
              <a:rPr lang="en-US" sz="1400" dirty="0"/>
              <a:t>U. </a:t>
            </a:r>
            <a:r>
              <a:rPr lang="en-US" sz="1400" dirty="0" err="1"/>
              <a:t>Kretzschmar</a:t>
            </a:r>
            <a:r>
              <a:rPr lang="en-US" sz="1400" dirty="0"/>
              <a:t>. (2009, July). AES128 – A C Implementation for Encryption and Decryption.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Expansion </a:t>
            </a:r>
            <a:r>
              <a:rPr lang="en-US" baseline="30000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calculate columns 2 thru 4 of the new round key</a:t>
            </a:r>
          </a:p>
          <a:p>
            <a:pPr lvl="1"/>
            <a:r>
              <a:rPr lang="en-US" dirty="0"/>
              <a:t>The calculations are as follows: </a:t>
            </a:r>
          </a:p>
          <a:p>
            <a:pPr lvl="2"/>
            <a:r>
              <a:rPr lang="en-US" dirty="0"/>
              <a:t>new second column</a:t>
            </a:r>
          </a:p>
          <a:p>
            <a:pPr lvl="3"/>
            <a:r>
              <a:rPr lang="en-US" dirty="0"/>
              <a:t> (new first column) XOR (old second column)</a:t>
            </a:r>
          </a:p>
          <a:p>
            <a:pPr lvl="2"/>
            <a:r>
              <a:rPr lang="en-US" dirty="0"/>
              <a:t>new third column</a:t>
            </a:r>
          </a:p>
          <a:p>
            <a:pPr lvl="3"/>
            <a:r>
              <a:rPr lang="en-US" dirty="0"/>
              <a:t>(new second column) XOR (old third column)</a:t>
            </a:r>
          </a:p>
          <a:p>
            <a:pPr lvl="2"/>
            <a:r>
              <a:rPr lang="en-US" dirty="0"/>
              <a:t>new fourth column</a:t>
            </a:r>
          </a:p>
          <a:p>
            <a:pPr lvl="3"/>
            <a:r>
              <a:rPr lang="en-US" dirty="0"/>
              <a:t>(new third column) XOR (old fourth column)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777240" lvl="3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Expansion </a:t>
            </a:r>
            <a:r>
              <a:rPr lang="en-US" baseline="30000" dirty="0"/>
              <a:t>[1] </a:t>
            </a:r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22706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  <a:p>
            <a:pPr lvl="1"/>
            <a:r>
              <a:rPr lang="en-US" dirty="0"/>
              <a:t>RNG or PRNG produces a stream of zeros and ones</a:t>
            </a:r>
          </a:p>
          <a:p>
            <a:pPr lvl="1"/>
            <a:r>
              <a:rPr lang="en-US" dirty="0"/>
              <a:t>Each outcome (0 or 1) should be equally likely</a:t>
            </a:r>
          </a:p>
          <a:p>
            <a:pPr lvl="1"/>
            <a:r>
              <a:rPr lang="en-US" dirty="0"/>
              <a:t>Independence from other elements of the stream</a:t>
            </a:r>
          </a:p>
          <a:p>
            <a:r>
              <a:rPr lang="en-US" dirty="0"/>
              <a:t>Unpredictability</a:t>
            </a:r>
          </a:p>
          <a:p>
            <a:pPr lvl="1"/>
            <a:r>
              <a:rPr lang="en-US" dirty="0"/>
              <a:t>The seed used to generate the stream should be unknown and also random</a:t>
            </a:r>
          </a:p>
          <a:p>
            <a:pPr lvl="1"/>
            <a:r>
              <a:rPr lang="en-US" dirty="0"/>
              <a:t>Because the AES-128 algorithm is known, secrecy of the key is imperative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Randomness &amp; Unpredictability	</a:t>
            </a:r>
          </a:p>
        </p:txBody>
      </p:sp>
    </p:spTree>
    <p:extLst>
      <p:ext uri="{BB962C8B-B14F-4D97-AF65-F5344CB8AC3E}">
        <p14:creationId xmlns:p14="http://schemas.microsoft.com/office/powerpoint/2010/main" val="1556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unlimited number of statistical tests that could be employed to test for randomness</a:t>
            </a:r>
          </a:p>
          <a:p>
            <a:r>
              <a:rPr lang="en-US" dirty="0"/>
              <a:t>National Institute of Standards and Technology (NIST) has selected 15 statistical tests to be included in its test suite</a:t>
            </a:r>
          </a:p>
          <a:p>
            <a:r>
              <a:rPr lang="en-US" dirty="0"/>
              <a:t>Each test compares the characteristics of the generated stream to what would be expected from a random stream of bits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Statistical Test Suite	</a:t>
            </a:r>
          </a:p>
        </p:txBody>
      </p:sp>
    </p:spTree>
    <p:extLst>
      <p:ext uri="{BB962C8B-B14F-4D97-AF65-F5344CB8AC3E}">
        <p14:creationId xmlns:p14="http://schemas.microsoft.com/office/powerpoint/2010/main" val="24337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8012" y="1600200"/>
            <a:ext cx="6248402" cy="4572000"/>
          </a:xfrm>
        </p:spPr>
        <p:txBody>
          <a:bodyPr/>
          <a:lstStyle/>
          <a:p>
            <a:r>
              <a:rPr lang="en-US" dirty="0"/>
              <a:t>Total of 15 tests</a:t>
            </a:r>
          </a:p>
          <a:p>
            <a:r>
              <a:rPr lang="en-US" dirty="0"/>
              <a:t>Can be performed in any sequence</a:t>
            </a:r>
          </a:p>
          <a:p>
            <a:r>
              <a:rPr lang="en-US" dirty="0"/>
              <a:t>It is recommended that the two frequency tests are applied first</a:t>
            </a:r>
          </a:p>
          <a:p>
            <a:r>
              <a:rPr lang="en-US" dirty="0"/>
              <a:t>If the frequency tests fail, there is a high likelihood that the remaining tests will also fail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Statistical Test Suite -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600200"/>
            <a:ext cx="3048000" cy="46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(</a:t>
            </a:r>
            <a:r>
              <a:rPr lang="en-US" dirty="0" err="1"/>
              <a:t>Monobits</a:t>
            </a:r>
            <a:r>
              <a:rPr lang="en-US" dirty="0"/>
              <a:t>) Test - tests the overall proportion of zeros and ones within the sequence</a:t>
            </a:r>
          </a:p>
          <a:p>
            <a:r>
              <a:rPr lang="en-US" dirty="0"/>
              <a:t>Frequency within a Block </a:t>
            </a:r>
            <a:r>
              <a:rPr lang="mr-IN" dirty="0"/>
              <a:t>–</a:t>
            </a:r>
            <a:r>
              <a:rPr lang="en-US" dirty="0"/>
              <a:t> tests proportions of zeros and ones within a specified block length  </a:t>
            </a:r>
          </a:p>
          <a:p>
            <a:r>
              <a:rPr lang="en-US" dirty="0"/>
              <a:t>Serial - examines the frequency of overlapping patterns of a specified bit length</a:t>
            </a:r>
          </a:p>
          <a:p>
            <a:r>
              <a:rPr lang="en-US" dirty="0"/>
              <a:t>Approximate Entropy </a:t>
            </a:r>
            <a:r>
              <a:rPr lang="mr-IN" dirty="0"/>
              <a:t>–</a:t>
            </a:r>
            <a:r>
              <a:rPr lang="en-US" dirty="0"/>
              <a:t> similar to serial test;  frequency of overlapping blocks of two consecutive/adjacent lengths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Tests</a:t>
            </a:r>
          </a:p>
        </p:txBody>
      </p:sp>
    </p:spTree>
    <p:extLst>
      <p:ext uri="{BB962C8B-B14F-4D97-AF65-F5344CB8AC3E}">
        <p14:creationId xmlns:p14="http://schemas.microsoft.com/office/powerpoint/2010/main" val="14473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1233</Words>
  <Application>Microsoft Office PowerPoint</Application>
  <PresentationFormat>Custom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Mangal</vt:lpstr>
      <vt:lpstr>Wingdings 3</vt:lpstr>
      <vt:lpstr>Student presentation</vt:lpstr>
      <vt:lpstr>AES-128 Encryption Validity and Statistical Analysis</vt:lpstr>
      <vt:lpstr>AES-128 Algorithm </vt:lpstr>
      <vt:lpstr>How AES-128 Algorithm operates </vt:lpstr>
      <vt:lpstr>Key Expansion [1]</vt:lpstr>
      <vt:lpstr>Key Expansion [1] Cont.</vt:lpstr>
      <vt:lpstr>Testing for Randomness &amp; Unpredictability </vt:lpstr>
      <vt:lpstr>NIST Statistical Test Suite </vt:lpstr>
      <vt:lpstr>NIST Statistical Test Suite - Tests</vt:lpstr>
      <vt:lpstr>Frequency Tests</vt:lpstr>
      <vt:lpstr>Runs, Linear Dependency and Patterns</vt:lpstr>
      <vt:lpstr>Patterns (continued)</vt:lpstr>
      <vt:lpstr>Excursion Tests</vt:lpstr>
      <vt:lpstr>AES Analysis using Python</vt:lpstr>
      <vt:lpstr>Ciphertext &amp; Key Generation</vt:lpstr>
      <vt:lpstr>NIST Randomness Test 1:  Frequency (Monobit) Test</vt:lpstr>
      <vt:lpstr>NIST Randomness Test 2:  Frequency Test within a Block</vt:lpstr>
      <vt:lpstr>Total NIST summary: 1,000 ciphertext blocks</vt:lpstr>
      <vt:lpstr>NIST Randomness Test 4:  Test for Longest Run on Ones in a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2017-11-15T04:29:08Z</dcterms:created>
  <dcterms:modified xsi:type="dcterms:W3CDTF">2017-11-20T14:21:17Z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