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3"/>
  </p:normalViewPr>
  <p:slideViewPr>
    <p:cSldViewPr snapToGrid="0" snapToObjects="1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atalog.data.gov/dataset/college-affordability-and-transparency-list-explanation-form-20161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5AE5-8D45-F440-B342-A52809AC88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Average Tuition Rates</a:t>
            </a:r>
            <a:br>
              <a:rPr lang="en-US" sz="4900" dirty="0"/>
            </a:br>
            <a:r>
              <a:rPr lang="en-US" sz="4900" dirty="0"/>
              <a:t>US 4-Year Universities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3ABB8-752D-1E4F-8A46-42161A262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sz="1800" dirty="0"/>
              <a:t>MSDS 6370</a:t>
            </a:r>
          </a:p>
          <a:p>
            <a:pPr algn="r"/>
            <a:r>
              <a:rPr lang="en-US" sz="1800" dirty="0"/>
              <a:t>Laurie Harris, Tim McWilliams</a:t>
            </a:r>
          </a:p>
          <a:p>
            <a:pPr algn="r"/>
            <a:r>
              <a:rPr lang="en-US" sz="1800" dirty="0"/>
              <a:t>April 4, 2018</a:t>
            </a:r>
          </a:p>
        </p:txBody>
      </p:sp>
    </p:spTree>
    <p:extLst>
      <p:ext uri="{BB962C8B-B14F-4D97-AF65-F5344CB8AC3E}">
        <p14:creationId xmlns:p14="http://schemas.microsoft.com/office/powerpoint/2010/main" val="104865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639E-CD7B-9B43-9523-341323A3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F5B76-E3DD-6C41-98A8-6430617EA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was gathered from the US Office of Post-Secondary Education</a:t>
            </a:r>
          </a:p>
          <a:p>
            <a:r>
              <a:rPr lang="en-US" b="1" dirty="0"/>
              <a:t>Source: </a:t>
            </a:r>
            <a:r>
              <a:rPr lang="en-US" u="sng" dirty="0">
                <a:hlinkClick r:id="rId2"/>
              </a:rPr>
              <a:t>https://catalog.data.gov/dataset/college-affordability-and-transparency-list-explanation-form-201617</a:t>
            </a:r>
            <a:endParaRPr lang="en-US" dirty="0"/>
          </a:p>
          <a:p>
            <a:r>
              <a:rPr lang="en-US" dirty="0"/>
              <a:t>2014-2015 Average Tuition Rates for all post-secondary institutions</a:t>
            </a:r>
          </a:p>
          <a:p>
            <a:pPr lvl="1"/>
            <a:r>
              <a:rPr lang="en-US" dirty="0"/>
              <a:t>Less than 2-year, 2-year, and 4-year</a:t>
            </a:r>
          </a:p>
          <a:p>
            <a:pPr lvl="1"/>
            <a:r>
              <a:rPr lang="en-US" dirty="0"/>
              <a:t>Public, private for profit and private not for profit</a:t>
            </a:r>
          </a:p>
          <a:p>
            <a:r>
              <a:rPr lang="en-US" dirty="0"/>
              <a:t>This review was limited to 4-year universities, including 4-year public, 4-year private not for profit, and 4-year private for profit which included 2640 records. </a:t>
            </a:r>
          </a:p>
        </p:txBody>
      </p:sp>
    </p:spTree>
    <p:extLst>
      <p:ext uri="{BB962C8B-B14F-4D97-AF65-F5344CB8AC3E}">
        <p14:creationId xmlns:p14="http://schemas.microsoft.com/office/powerpoint/2010/main" val="246323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D1C7-3A2B-FB4D-81DB-679336C3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Approach #1:  Simple Random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AC03-5AF2-5C43-A269-FC9E6B422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Sample Size Determination</a:t>
            </a:r>
          </a:p>
          <a:p>
            <a:r>
              <a:rPr lang="en-US" sz="1800" dirty="0"/>
              <a:t>Sample size of 91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960AE-FDB4-1043-AF57-09D299839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898" y="2543607"/>
            <a:ext cx="6680200" cy="2679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125BE5-4B23-B345-A8E1-D7B1AF1A00B8}"/>
              </a:ext>
            </a:extLst>
          </p:cNvPr>
          <p:cNvSpPr txBox="1"/>
          <p:nvPr/>
        </p:nvSpPr>
        <p:spPr>
          <a:xfrm>
            <a:off x="685800" y="5709513"/>
            <a:ext cx="11019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*Standard Deviation was estimated using data from a prior year study.  For 2010-2011, standard deviation for 4 year universities was 9,894.</a:t>
            </a:r>
          </a:p>
        </p:txBody>
      </p:sp>
    </p:spTree>
    <p:extLst>
      <p:ext uri="{BB962C8B-B14F-4D97-AF65-F5344CB8AC3E}">
        <p14:creationId xmlns:p14="http://schemas.microsoft.com/office/powerpoint/2010/main" val="298153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0D237-328D-8D4C-A4E9-3FA71352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SRS 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63B76C-ED9B-6744-B07A-7EB640946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870" y="1872192"/>
            <a:ext cx="5391060" cy="40243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EFDBAE-314B-CB4C-892C-9A4C9BA8B340}"/>
              </a:ext>
            </a:extLst>
          </p:cNvPr>
          <p:cNvSpPr txBox="1"/>
          <p:nvPr/>
        </p:nvSpPr>
        <p:spPr>
          <a:xfrm>
            <a:off x="6858001" y="1964796"/>
            <a:ext cx="44619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= $17,786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 Deviation = $1,139.11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95% Confidence Interval =          [$15,523.27, $20,049.44]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are 95% confident that the true mean falls within the above interval.</a:t>
            </a:r>
          </a:p>
        </p:txBody>
      </p:sp>
    </p:spTree>
    <p:extLst>
      <p:ext uri="{BB962C8B-B14F-4D97-AF65-F5344CB8AC3E}">
        <p14:creationId xmlns:p14="http://schemas.microsoft.com/office/powerpoint/2010/main" val="153366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CDA0-C2FB-A24A-94BA-D0E1A45A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0" y="764373"/>
            <a:ext cx="9880600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Sampling Approach #2:  stratification with Neyman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EE4F6-9087-CB40-909D-701C56BC4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660" y="2069663"/>
            <a:ext cx="5449186" cy="2304873"/>
          </a:xfrm>
        </p:spPr>
        <p:txBody>
          <a:bodyPr>
            <a:normAutofit/>
          </a:bodyPr>
          <a:lstStyle/>
          <a:p>
            <a:pPr fontAlgn="base"/>
            <a:r>
              <a:rPr lang="en-US" sz="1800" dirty="0"/>
              <a:t>Sample size proportional to the stratum size multiplied by the standard deviation in the stratum </a:t>
            </a:r>
          </a:p>
          <a:p>
            <a:pPr fontAlgn="base"/>
            <a:r>
              <a:rPr lang="en-US" sz="1800" dirty="0"/>
              <a:t>This requires knowledge of the standard deviation of each strata</a:t>
            </a:r>
          </a:p>
          <a:p>
            <a:pPr fontAlgn="base"/>
            <a:r>
              <a:rPr lang="en-US" sz="1800" dirty="0"/>
              <a:t>Used SAS to calculate standard deviation for each strata  </a:t>
            </a:r>
            <a:endParaRPr lang="en-US" sz="1800" b="0" i="0" dirty="0">
              <a:effectLst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32" t="54959" r="45136" b="38073"/>
          <a:stretch/>
        </p:blipFill>
        <p:spPr bwMode="auto">
          <a:xfrm>
            <a:off x="7807211" y="2050180"/>
            <a:ext cx="2207895" cy="6405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2" t="39219" r="28736" b="42459"/>
          <a:stretch/>
        </p:blipFill>
        <p:spPr bwMode="auto">
          <a:xfrm>
            <a:off x="6565896" y="2677627"/>
            <a:ext cx="4690517" cy="6885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2" t="60121" r="28736" b="24649"/>
          <a:stretch/>
        </p:blipFill>
        <p:spPr bwMode="auto">
          <a:xfrm>
            <a:off x="6565898" y="3354784"/>
            <a:ext cx="4690517" cy="6885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2" t="75604" r="28736" b="10464"/>
          <a:stretch/>
        </p:blipFill>
        <p:spPr bwMode="auto">
          <a:xfrm>
            <a:off x="6565894" y="4030250"/>
            <a:ext cx="4690519" cy="6885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29548" t="52982" r="31143" b="30178"/>
          <a:stretch/>
        </p:blipFill>
        <p:spPr>
          <a:xfrm>
            <a:off x="2830773" y="4891475"/>
            <a:ext cx="7470250" cy="180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3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0D237-328D-8D4C-A4E9-3FA71352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Stratification Result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AE-314B-CB4C-892C-9A4C9BA8B340}"/>
              </a:ext>
            </a:extLst>
          </p:cNvPr>
          <p:cNvSpPr txBox="1"/>
          <p:nvPr/>
        </p:nvSpPr>
        <p:spPr>
          <a:xfrm>
            <a:off x="6858001" y="1964796"/>
            <a:ext cx="44619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= $18,230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 Deviation = $857.97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95% Confidence Interval =          [$16,524.88, $19,934.95]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are 95% confident that the true mean falls within the above interval.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8F3F8C-A8A0-7B41-87EC-771C311BE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16" y="1794852"/>
            <a:ext cx="5534984" cy="442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4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7964-8EF2-1D47-AD27-AF724E35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0E3ED-3A99-424A-A0CC-9FCC6F6DAA4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06031" y="1922890"/>
            <a:ext cx="5511800" cy="260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/>
              <a:t>SRS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Mean = $17,786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Standard Deviation = $1,139.11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95% Confidence Interval </a:t>
            </a:r>
          </a:p>
          <a:p>
            <a:pPr marL="742950" lvl="1" indent="-285750"/>
            <a:r>
              <a:rPr lang="en-US" sz="1600" dirty="0"/>
              <a:t>[$15,523.27, $20,049.44]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B86B5D1-5CFE-3C4E-AB7F-51769770F469}"/>
              </a:ext>
            </a:extLst>
          </p:cNvPr>
          <p:cNvSpPr txBox="1">
            <a:spLocks/>
          </p:cNvSpPr>
          <p:nvPr/>
        </p:nvSpPr>
        <p:spPr>
          <a:xfrm>
            <a:off x="5651500" y="1922890"/>
            <a:ext cx="5511800" cy="260686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Stratification with Neyman Allocation</a:t>
            </a:r>
          </a:p>
          <a:p>
            <a:pPr marL="285750" indent="-285750"/>
            <a:r>
              <a:rPr lang="en-US" sz="1800" dirty="0"/>
              <a:t>Mean = $18,230</a:t>
            </a:r>
          </a:p>
          <a:p>
            <a:pPr marL="285750" indent="-285750"/>
            <a:endParaRPr lang="en-US" sz="1800" dirty="0"/>
          </a:p>
          <a:p>
            <a:pPr marL="285750" indent="-285750"/>
            <a:r>
              <a:rPr lang="en-US" sz="1800" dirty="0"/>
              <a:t>Standard Deviation = $857.97</a:t>
            </a:r>
          </a:p>
          <a:p>
            <a:pPr marL="285750" indent="-285750"/>
            <a:endParaRPr lang="en-US" sz="1800" dirty="0"/>
          </a:p>
          <a:p>
            <a:pPr marL="285750" indent="-285750"/>
            <a:r>
              <a:rPr lang="en-US" sz="1800" dirty="0"/>
              <a:t>95% Confidence Interval         </a:t>
            </a:r>
          </a:p>
          <a:p>
            <a:pPr marL="742950" lvl="1" indent="-285750"/>
            <a:r>
              <a:rPr lang="en-US" sz="1600" dirty="0"/>
              <a:t> [$16,524.88, $19,934.95]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770AA-069F-5C4E-BB25-2C331BA09D46}"/>
              </a:ext>
            </a:extLst>
          </p:cNvPr>
          <p:cNvSpPr txBox="1"/>
          <p:nvPr/>
        </p:nvSpPr>
        <p:spPr>
          <a:xfrm>
            <a:off x="406031" y="5287617"/>
            <a:ext cx="1075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stratification sampling procedure provides a more precise confidence interval.</a:t>
            </a:r>
          </a:p>
        </p:txBody>
      </p:sp>
    </p:spTree>
    <p:extLst>
      <p:ext uri="{BB962C8B-B14F-4D97-AF65-F5344CB8AC3E}">
        <p14:creationId xmlns:p14="http://schemas.microsoft.com/office/powerpoint/2010/main" val="427332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08B8-BA36-F74C-8EB1-3044613F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independent Sample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9BB66-51F1-0342-A4EB-EBD2A091C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true mean tuition for the 2,640 4-year institutions is $18,257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CA803B-24FB-7B48-BFC0-79FE42408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235287"/>
              </p:ext>
            </p:extLst>
          </p:nvPr>
        </p:nvGraphicFramePr>
        <p:xfrm>
          <a:off x="685800" y="3147022"/>
          <a:ext cx="4607337" cy="2494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72659">
                  <a:extLst>
                    <a:ext uri="{9D8B030D-6E8A-4147-A177-3AD203B41FA5}">
                      <a16:colId xmlns:a16="http://schemas.microsoft.com/office/drawing/2014/main" val="1598265807"/>
                    </a:ext>
                  </a:extLst>
                </a:gridCol>
                <a:gridCol w="2598899">
                  <a:extLst>
                    <a:ext uri="{9D8B030D-6E8A-4147-A177-3AD203B41FA5}">
                      <a16:colId xmlns:a16="http://schemas.microsoft.com/office/drawing/2014/main" val="3618385293"/>
                    </a:ext>
                  </a:extLst>
                </a:gridCol>
                <a:gridCol w="1535779">
                  <a:extLst>
                    <a:ext uri="{9D8B030D-6E8A-4147-A177-3AD203B41FA5}">
                      <a16:colId xmlns:a16="http://schemas.microsoft.com/office/drawing/2014/main" val="37581701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95% Confidence 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Mean Within 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657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[$16,399, $21,178]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18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[$15,593, $20,177]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17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[$18,202, $22,799]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76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[$15,751, $20,822]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7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[$15,576, $20,361]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3572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6880D4-2ADB-D34C-91FF-52C8F4EDB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241311"/>
              </p:ext>
            </p:extLst>
          </p:nvPr>
        </p:nvGraphicFramePr>
        <p:xfrm>
          <a:off x="6570871" y="3147022"/>
          <a:ext cx="4607337" cy="2494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781">
                  <a:extLst>
                    <a:ext uri="{9D8B030D-6E8A-4147-A177-3AD203B41FA5}">
                      <a16:colId xmlns:a16="http://schemas.microsoft.com/office/drawing/2014/main" val="1598265807"/>
                    </a:ext>
                  </a:extLst>
                </a:gridCol>
                <a:gridCol w="2618777">
                  <a:extLst>
                    <a:ext uri="{9D8B030D-6E8A-4147-A177-3AD203B41FA5}">
                      <a16:colId xmlns:a16="http://schemas.microsoft.com/office/drawing/2014/main" val="3618385293"/>
                    </a:ext>
                  </a:extLst>
                </a:gridCol>
                <a:gridCol w="1535779">
                  <a:extLst>
                    <a:ext uri="{9D8B030D-6E8A-4147-A177-3AD203B41FA5}">
                      <a16:colId xmlns:a16="http://schemas.microsoft.com/office/drawing/2014/main" val="37581701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95% Confidence 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Mean Within 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657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[$15,889, $18,988]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18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[$15,706, $19,146]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17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[$17,104, $20,638]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76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[$16,350, $19,652]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7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[$16,384, $19,849]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9020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2359A5-93D7-B74B-857C-4D6FC704C720}"/>
              </a:ext>
            </a:extLst>
          </p:cNvPr>
          <p:cNvSpPr txBox="1"/>
          <p:nvPr/>
        </p:nvSpPr>
        <p:spPr>
          <a:xfrm>
            <a:off x="685800" y="2743200"/>
            <a:ext cx="460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SRS: Simple Random Sample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EA4FF-76F8-9C4A-8619-BC444E7B96A9}"/>
              </a:ext>
            </a:extLst>
          </p:cNvPr>
          <p:cNvSpPr txBox="1"/>
          <p:nvPr/>
        </p:nvSpPr>
        <p:spPr>
          <a:xfrm>
            <a:off x="6570870" y="2777690"/>
            <a:ext cx="460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Stratification with Neyman Allocation</a:t>
            </a:r>
          </a:p>
        </p:txBody>
      </p:sp>
    </p:spTree>
    <p:extLst>
      <p:ext uri="{BB962C8B-B14F-4D97-AF65-F5344CB8AC3E}">
        <p14:creationId xmlns:p14="http://schemas.microsoft.com/office/powerpoint/2010/main" val="29594240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428</TotalTime>
  <Words>419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Average Tuition Rates US 4-Year Universities </vt:lpstr>
      <vt:lpstr>Data Description</vt:lpstr>
      <vt:lpstr>Sampling Approach #1:  Simple Random Sample</vt:lpstr>
      <vt:lpstr>SRS Result</vt:lpstr>
      <vt:lpstr>Sampling Approach #2:  stratification with Neyman allocation</vt:lpstr>
      <vt:lpstr>Stratification Result</vt:lpstr>
      <vt:lpstr>Comparison</vt:lpstr>
      <vt:lpstr>Five independent Sample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 Tuition Rates US 4-Year Universities 2014-2015 </dc:title>
  <dc:creator>Harris, Laurie</dc:creator>
  <cp:lastModifiedBy>Timothy McWilliams</cp:lastModifiedBy>
  <cp:revision>17</cp:revision>
  <dcterms:created xsi:type="dcterms:W3CDTF">2018-04-02T22:49:28Z</dcterms:created>
  <dcterms:modified xsi:type="dcterms:W3CDTF">2018-04-05T00:07:24Z</dcterms:modified>
</cp:coreProperties>
</file>