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1" r:id="rId6"/>
    <p:sldId id="268" r:id="rId7"/>
    <p:sldId id="263" r:id="rId8"/>
    <p:sldId id="265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81ED-2927-4D83-B4FC-03F6A79D0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B713E-BA89-4651-9823-D966F35BC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1053-5F57-4B00-B045-88315F4B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3DE2-A78E-4C6F-B985-A634396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0842-51EB-435F-9F23-1D13123A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3487-BC1A-47FC-8FBF-7FAA117F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21E08-6D19-4081-9C0D-A4140AA0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50C5-8323-4BDD-8EEB-5835F57B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535F-F951-45E2-8A9B-60941CE8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453E-BC3A-42BB-9B96-86927B74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4064F-38EE-4CED-A98A-811C934C6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0E432-7F93-48B9-9270-8C991D4B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C516-FC2E-4CC1-8250-8DF934CC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D777-DAAD-4120-8CA4-56D5BE36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F4F9-2DD1-420D-A647-2585D53F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ED59-BC01-4711-8BF6-381CD1C2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2D13-3CC9-4E61-BC40-5E91223F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B9D6-47A5-4AF4-AF44-2E68573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C235-7B38-4F57-9A22-676A65D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F65A-E4D8-4464-BBFA-DE2CED22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AF34-0A1F-4391-9724-3CCDAD39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6336-F70B-47EB-A7FF-6937E18E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506B-4232-4F7C-9B56-04E7DCD5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03B3-2D1D-4A4A-A0F1-03BC3720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EFB2-B6B0-4702-BC87-8FAC89F2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8C8F-A456-4E5E-8E78-6BF1E791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31AD-D801-421D-838C-742639680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1C3C5-CB87-459F-BC94-BF06560F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36A2-CC06-484C-95CF-B2828058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6811-ACF6-43E0-9B40-DC275287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3EEB-D1A6-42E2-8B9C-2B0F9FC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AE44-8E42-46B4-92AC-56688515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88D1-9ECF-4233-8442-E1621898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30F95-EC6C-40B3-AB86-65E06EE3D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CB41E-500B-4862-823F-0719AD1E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CA2E5-F2CD-499E-97FC-F1113AD5C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F3B34-1AE4-4E8C-90DE-CF34F0D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DDC8-F75C-489E-90BE-CDC5B96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7D75-60DE-480C-8C3A-C43DCA45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9D63-0A7B-4737-871B-6FE18AF1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38B33-2778-4A4E-BD6F-004E02DE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DEDD-2F9F-417F-8517-AC3B5CA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088AA-2CF0-4689-8442-FE60D606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7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D91BE-C7EB-4DDD-8765-AC44B28D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5B4D6-F0B0-415D-9351-026783A4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02BF4-0F38-4ADF-B4C5-4F5517DB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4D7B-792D-4CD4-A73B-3B7A23F1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71E7-B598-4288-861B-2DDFCC50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A0E6E-2F15-45DE-960A-FD3D36E47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2AAB8-43BF-48FD-B970-96D53DFD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891E0-C034-46C7-8EE7-5B5BFD1E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95BB4-2A3D-4103-AC1D-02F137D4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7936-AD52-4C8D-BDAC-4480DD76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B94E0-2AB6-442D-9175-1033724E2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0FFC9-05C9-4824-A770-4A673BFD7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59FC-027B-4A04-A819-CFDFE1CD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14CB6-D486-4A3A-9345-294445D7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1051-7209-44F0-96AA-3231F34F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7544B-DAED-4470-8B2D-3A740ED0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F9AFB-6FFA-4864-954A-1CF3C5E5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335E-558D-4F6A-9B04-D74BE1B0C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A116-C454-4C1A-8667-950713EDB3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8D56-4EEC-43FD-953A-0FE6A1194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60D9-9704-4CEE-BB05-44AD802EB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D17B-FBE3-4E48-AFFB-B5365267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109272/figure/F2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AC2F31-7186-478E-B454-F3B675311016}"/>
              </a:ext>
            </a:extLst>
          </p:cNvPr>
          <p:cNvSpPr txBox="1"/>
          <p:nvPr/>
        </p:nvSpPr>
        <p:spPr>
          <a:xfrm>
            <a:off x="0" y="828080"/>
            <a:ext cx="1331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WT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&lt; E-63</a:t>
            </a:r>
          </a:p>
          <a:p>
            <a:endParaRPr lang="en-US" dirty="0"/>
          </a:p>
          <a:p>
            <a:r>
              <a:rPr lang="en-US" dirty="0"/>
              <a:t>674/749</a:t>
            </a:r>
          </a:p>
          <a:p>
            <a:r>
              <a:rPr lang="en-US" dirty="0"/>
              <a:t>(90.0%)</a:t>
            </a:r>
          </a:p>
          <a:p>
            <a:endParaRPr lang="en-US" dirty="0"/>
          </a:p>
          <a:p>
            <a:r>
              <a:rPr lang="en-US" dirty="0" err="1"/>
              <a:t>sigBA</a:t>
            </a:r>
            <a:r>
              <a:rPr lang="en-US" dirty="0"/>
              <a:t>-</a:t>
            </a:r>
          </a:p>
          <a:p>
            <a:r>
              <a:rPr lang="en-US" dirty="0"/>
              <a:t>4736 genes</a:t>
            </a:r>
          </a:p>
          <a:p>
            <a:r>
              <a:rPr lang="en-US" dirty="0"/>
              <a:t>tor-</a:t>
            </a:r>
          </a:p>
          <a:p>
            <a:r>
              <a:rPr lang="en-US" dirty="0"/>
              <a:t>2357 genes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F2DAA-CD06-4F53-9878-6C0BDE89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581" y="0"/>
            <a:ext cx="87873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823E8-E918-43D4-B24A-258F816B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13" y="28575"/>
            <a:ext cx="84762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8B3AAA-8B33-4256-A58F-1F188FEEE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43" y="0"/>
            <a:ext cx="879842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0A93E-D85F-4B24-8FF8-825C932EC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6615" y="28575"/>
            <a:ext cx="84578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45E3-D91E-469A-98EF-4798B0317D91}"/>
              </a:ext>
            </a:extLst>
          </p:cNvPr>
          <p:cNvSpPr txBox="1"/>
          <p:nvPr/>
        </p:nvSpPr>
        <p:spPr>
          <a:xfrm>
            <a:off x="2307326" y="828080"/>
            <a:ext cx="13315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</a:t>
            </a:r>
            <a:r>
              <a:rPr lang="en-US" dirty="0" err="1"/>
              <a:t>bHLH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&lt;&lt;E-330</a:t>
            </a:r>
          </a:p>
          <a:p>
            <a:endParaRPr lang="en-US" dirty="0"/>
          </a:p>
          <a:p>
            <a:r>
              <a:rPr lang="en-US" dirty="0"/>
              <a:t>1744/1792</a:t>
            </a:r>
          </a:p>
          <a:p>
            <a:r>
              <a:rPr lang="en-US" dirty="0"/>
              <a:t>(97.4%)</a:t>
            </a:r>
          </a:p>
          <a:p>
            <a:endParaRPr lang="en-US" dirty="0"/>
          </a:p>
          <a:p>
            <a:r>
              <a:rPr lang="en-US" dirty="0" err="1"/>
              <a:t>sigDC</a:t>
            </a:r>
            <a:r>
              <a:rPr lang="en-US" dirty="0"/>
              <a:t>-</a:t>
            </a:r>
          </a:p>
          <a:p>
            <a:r>
              <a:rPr lang="en-US" dirty="0"/>
              <a:t>9625 genes</a:t>
            </a:r>
          </a:p>
          <a:p>
            <a:r>
              <a:rPr lang="en-US" dirty="0"/>
              <a:t>tor-</a:t>
            </a:r>
          </a:p>
          <a:p>
            <a:r>
              <a:rPr lang="en-US" dirty="0"/>
              <a:t>2357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87015-A909-4760-984E-6800999013FA}"/>
              </a:ext>
            </a:extLst>
          </p:cNvPr>
          <p:cNvSpPr txBox="1"/>
          <p:nvPr/>
        </p:nvSpPr>
        <p:spPr>
          <a:xfrm>
            <a:off x="7235497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Min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&lt; E-105</a:t>
            </a:r>
          </a:p>
          <a:p>
            <a:endParaRPr lang="en-US" dirty="0"/>
          </a:p>
          <a:p>
            <a:r>
              <a:rPr lang="en-US" dirty="0"/>
              <a:t>142/1022</a:t>
            </a:r>
          </a:p>
          <a:p>
            <a:r>
              <a:rPr lang="en-US" dirty="0"/>
              <a:t>(13.9%)</a:t>
            </a:r>
          </a:p>
          <a:p>
            <a:endParaRPr lang="en-US" dirty="0"/>
          </a:p>
          <a:p>
            <a:r>
              <a:rPr lang="en-US" dirty="0" err="1"/>
              <a:t>sigCA</a:t>
            </a:r>
            <a:r>
              <a:rPr lang="en-US" dirty="0"/>
              <a:t>-</a:t>
            </a:r>
          </a:p>
          <a:p>
            <a:r>
              <a:rPr lang="en-US" dirty="0"/>
              <a:t>6246 genes</a:t>
            </a:r>
          </a:p>
          <a:p>
            <a:r>
              <a:rPr lang="en-US" dirty="0"/>
              <a:t>tor-</a:t>
            </a:r>
          </a:p>
          <a:p>
            <a:r>
              <a:rPr lang="en-US" dirty="0"/>
              <a:t>2357 genes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A6461-615C-4D85-B008-D5C3A021A873}"/>
              </a:ext>
            </a:extLst>
          </p:cNvPr>
          <p:cNvSpPr txBox="1"/>
          <p:nvPr/>
        </p:nvSpPr>
        <p:spPr>
          <a:xfrm>
            <a:off x="9767275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Glu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&lt; E-56</a:t>
            </a:r>
          </a:p>
          <a:p>
            <a:endParaRPr lang="en-US" dirty="0"/>
          </a:p>
          <a:p>
            <a:r>
              <a:rPr lang="en-US" dirty="0"/>
              <a:t>513/635</a:t>
            </a:r>
          </a:p>
          <a:p>
            <a:r>
              <a:rPr lang="en-US" dirty="0"/>
              <a:t>(80.8%)</a:t>
            </a:r>
          </a:p>
          <a:p>
            <a:endParaRPr lang="en-US" dirty="0"/>
          </a:p>
          <a:p>
            <a:r>
              <a:rPr lang="en-US" dirty="0" err="1"/>
              <a:t>sigDB</a:t>
            </a:r>
            <a:r>
              <a:rPr lang="en-US" dirty="0"/>
              <a:t>-</a:t>
            </a:r>
          </a:p>
          <a:p>
            <a:r>
              <a:rPr lang="en-US" dirty="0"/>
              <a:t>3896 genes</a:t>
            </a:r>
          </a:p>
          <a:p>
            <a:r>
              <a:rPr lang="en-US" dirty="0"/>
              <a:t>tor-</a:t>
            </a:r>
          </a:p>
          <a:p>
            <a:r>
              <a:rPr lang="en-US" dirty="0"/>
              <a:t>2357 genes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9A3728-6FA8-4921-90E0-19C5F6FF2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187" y="5686425"/>
            <a:ext cx="1200150" cy="209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187633-1EC1-4241-88F6-635559762AEF}"/>
              </a:ext>
            </a:extLst>
          </p:cNvPr>
          <p:cNvSpPr txBox="1"/>
          <p:nvPr/>
        </p:nvSpPr>
        <p:spPr>
          <a:xfrm>
            <a:off x="4833115" y="5606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59337-C244-47C3-876D-4B78A4AD4866}"/>
              </a:ext>
            </a:extLst>
          </p:cNvPr>
          <p:cNvSpPr txBox="1"/>
          <p:nvPr/>
        </p:nvSpPr>
        <p:spPr>
          <a:xfrm>
            <a:off x="6293967" y="56065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370E-8B6E-4F1D-A5C3-19BA3D5DFFE8}"/>
              </a:ext>
            </a:extLst>
          </p:cNvPr>
          <p:cNvSpPr txBox="1"/>
          <p:nvPr/>
        </p:nvSpPr>
        <p:spPr>
          <a:xfrm>
            <a:off x="5310522" y="5888296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Log2FC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581A2-8550-4982-84F9-EA8EC6C89234}"/>
              </a:ext>
            </a:extLst>
          </p:cNvPr>
          <p:cNvSpPr txBox="1"/>
          <p:nvPr/>
        </p:nvSpPr>
        <p:spPr>
          <a:xfrm>
            <a:off x="4563312" y="361244"/>
            <a:ext cx="2122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Coexpression</a:t>
            </a:r>
            <a:endParaRPr lang="en-US" sz="2800" dirty="0"/>
          </a:p>
          <a:p>
            <a:pPr algn="ctr"/>
            <a:r>
              <a:rPr lang="en-US" sz="2800" dirty="0"/>
              <a:t>VS</a:t>
            </a:r>
          </a:p>
          <a:p>
            <a:pPr algn="ctr"/>
            <a:r>
              <a:rPr lang="en-US" sz="2800" dirty="0" err="1"/>
              <a:t>Glc</a:t>
            </a:r>
            <a:r>
              <a:rPr lang="en-US" sz="2800" dirty="0"/>
              <a:t>-TOR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907D4-6B29-42A4-B660-0F236728C5E6}"/>
              </a:ext>
            </a:extLst>
          </p:cNvPr>
          <p:cNvSpPr txBox="1"/>
          <p:nvPr/>
        </p:nvSpPr>
        <p:spPr>
          <a:xfrm>
            <a:off x="4747174" y="1763444"/>
            <a:ext cx="186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Glc</a:t>
            </a:r>
            <a:r>
              <a:rPr lang="en-US" dirty="0"/>
              <a:t>-TOR on right)</a:t>
            </a:r>
          </a:p>
        </p:txBody>
      </p:sp>
    </p:spTree>
    <p:extLst>
      <p:ext uri="{BB962C8B-B14F-4D97-AF65-F5344CB8AC3E}">
        <p14:creationId xmlns:p14="http://schemas.microsoft.com/office/powerpoint/2010/main" val="254243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E2595-1ECA-44BD-ACD7-345EA559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15" y="1349679"/>
            <a:ext cx="7969570" cy="4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AC2F31-7186-478E-B454-F3B675311016}"/>
              </a:ext>
            </a:extLst>
          </p:cNvPr>
          <p:cNvSpPr txBox="1"/>
          <p:nvPr/>
        </p:nvSpPr>
        <p:spPr>
          <a:xfrm>
            <a:off x="6114" y="828080"/>
            <a:ext cx="1331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WT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E-10</a:t>
            </a:r>
          </a:p>
          <a:p>
            <a:endParaRPr lang="en-US" dirty="0"/>
          </a:p>
          <a:p>
            <a:r>
              <a:rPr lang="en-US" dirty="0"/>
              <a:t>184/222</a:t>
            </a:r>
          </a:p>
          <a:p>
            <a:r>
              <a:rPr lang="en-US" dirty="0"/>
              <a:t>(82.9%)</a:t>
            </a:r>
          </a:p>
          <a:p>
            <a:endParaRPr lang="en-US" dirty="0"/>
          </a:p>
          <a:p>
            <a:r>
              <a:rPr lang="en-US" dirty="0" err="1"/>
              <a:t>sigBA</a:t>
            </a:r>
            <a:r>
              <a:rPr lang="en-US" dirty="0"/>
              <a:t>-</a:t>
            </a:r>
          </a:p>
          <a:p>
            <a:r>
              <a:rPr lang="en-US" dirty="0"/>
              <a:t>4736 genes</a:t>
            </a:r>
          </a:p>
          <a:p>
            <a:r>
              <a:rPr lang="en-US" dirty="0"/>
              <a:t>supplement</a:t>
            </a:r>
          </a:p>
          <a:p>
            <a:r>
              <a:rPr lang="en-US" dirty="0"/>
              <a:t>823 genes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F2DAA-CD06-4F53-9878-6C0BDE89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581" y="28575"/>
            <a:ext cx="878731" cy="6829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823E8-E918-43D4-B24A-258F816B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2113" y="28575"/>
            <a:ext cx="847621" cy="6829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8B3AAA-8B33-4256-A58F-1F188FEEE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6043" y="0"/>
            <a:ext cx="879842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0A93E-D85F-4B24-8FF8-825C932EC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6615" y="28574"/>
            <a:ext cx="845786" cy="6829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45E3-D91E-469A-98EF-4798B0317D91}"/>
              </a:ext>
            </a:extLst>
          </p:cNvPr>
          <p:cNvSpPr txBox="1"/>
          <p:nvPr/>
        </p:nvSpPr>
        <p:spPr>
          <a:xfrm>
            <a:off x="2307326" y="828080"/>
            <a:ext cx="13315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</a:t>
            </a:r>
            <a:r>
              <a:rPr lang="en-US" dirty="0" err="1"/>
              <a:t>bHLH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E-22</a:t>
            </a:r>
          </a:p>
          <a:p>
            <a:endParaRPr lang="en-US" dirty="0"/>
          </a:p>
          <a:p>
            <a:r>
              <a:rPr lang="en-US" dirty="0"/>
              <a:t>181/435</a:t>
            </a:r>
          </a:p>
          <a:p>
            <a:r>
              <a:rPr lang="en-US" dirty="0"/>
              <a:t>(41.6%)</a:t>
            </a:r>
          </a:p>
          <a:p>
            <a:endParaRPr lang="en-US" dirty="0"/>
          </a:p>
          <a:p>
            <a:r>
              <a:rPr lang="en-US" dirty="0" err="1"/>
              <a:t>sigDC</a:t>
            </a:r>
            <a:r>
              <a:rPr lang="en-US" dirty="0"/>
              <a:t>-</a:t>
            </a:r>
          </a:p>
          <a:p>
            <a:r>
              <a:rPr lang="en-US" dirty="0"/>
              <a:t>9625 genes</a:t>
            </a:r>
          </a:p>
          <a:p>
            <a:r>
              <a:rPr lang="en-US" dirty="0"/>
              <a:t>supplement</a:t>
            </a:r>
          </a:p>
          <a:p>
            <a:r>
              <a:rPr lang="en-US" dirty="0"/>
              <a:t>823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87015-A909-4760-984E-6800999013FA}"/>
              </a:ext>
            </a:extLst>
          </p:cNvPr>
          <p:cNvSpPr txBox="1"/>
          <p:nvPr/>
        </p:nvSpPr>
        <p:spPr>
          <a:xfrm>
            <a:off x="7235497" y="788952"/>
            <a:ext cx="15191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Min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E-37</a:t>
            </a:r>
          </a:p>
          <a:p>
            <a:endParaRPr lang="en-US" dirty="0"/>
          </a:p>
          <a:p>
            <a:r>
              <a:rPr lang="en-US" dirty="0"/>
              <a:t>233/359</a:t>
            </a:r>
          </a:p>
          <a:p>
            <a:r>
              <a:rPr lang="en-US" dirty="0"/>
              <a:t>(64.9%)</a:t>
            </a:r>
          </a:p>
          <a:p>
            <a:endParaRPr lang="en-US" dirty="0"/>
          </a:p>
          <a:p>
            <a:r>
              <a:rPr lang="en-US" dirty="0" err="1"/>
              <a:t>sigCA</a:t>
            </a:r>
            <a:r>
              <a:rPr lang="en-US" dirty="0"/>
              <a:t>-</a:t>
            </a:r>
          </a:p>
          <a:p>
            <a:r>
              <a:rPr lang="en-US" dirty="0"/>
              <a:t>6246 genes</a:t>
            </a:r>
          </a:p>
          <a:p>
            <a:r>
              <a:rPr lang="en-US" dirty="0"/>
              <a:t>supplement</a:t>
            </a:r>
          </a:p>
          <a:p>
            <a:r>
              <a:rPr lang="en-US" dirty="0"/>
              <a:t>823 genes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A6461-615C-4D85-B008-D5C3A021A873}"/>
              </a:ext>
            </a:extLst>
          </p:cNvPr>
          <p:cNvSpPr txBox="1"/>
          <p:nvPr/>
        </p:nvSpPr>
        <p:spPr>
          <a:xfrm>
            <a:off x="9767275" y="788952"/>
            <a:ext cx="15191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Glu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E-24</a:t>
            </a:r>
          </a:p>
          <a:p>
            <a:endParaRPr lang="en-US" dirty="0"/>
          </a:p>
          <a:p>
            <a:r>
              <a:rPr lang="en-US" dirty="0"/>
              <a:t>56/233</a:t>
            </a:r>
          </a:p>
          <a:p>
            <a:r>
              <a:rPr lang="en-US" dirty="0"/>
              <a:t>(24.0%)</a:t>
            </a:r>
          </a:p>
          <a:p>
            <a:endParaRPr lang="en-US" dirty="0"/>
          </a:p>
          <a:p>
            <a:r>
              <a:rPr lang="en-US" dirty="0" err="1"/>
              <a:t>sigDB</a:t>
            </a:r>
            <a:r>
              <a:rPr lang="en-US" dirty="0"/>
              <a:t>-</a:t>
            </a:r>
          </a:p>
          <a:p>
            <a:r>
              <a:rPr lang="en-US" dirty="0"/>
              <a:t>3896 genes</a:t>
            </a:r>
          </a:p>
          <a:p>
            <a:r>
              <a:rPr lang="en-US" dirty="0"/>
              <a:t>supplement</a:t>
            </a:r>
          </a:p>
          <a:p>
            <a:r>
              <a:rPr lang="en-US" dirty="0"/>
              <a:t>823 genes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9A3728-6FA8-4921-90E0-19C5F6FF2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187" y="5686425"/>
            <a:ext cx="1200150" cy="209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187633-1EC1-4241-88F6-635559762AEF}"/>
              </a:ext>
            </a:extLst>
          </p:cNvPr>
          <p:cNvSpPr txBox="1"/>
          <p:nvPr/>
        </p:nvSpPr>
        <p:spPr>
          <a:xfrm>
            <a:off x="4833115" y="5606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59337-C244-47C3-876D-4B78A4AD4866}"/>
              </a:ext>
            </a:extLst>
          </p:cNvPr>
          <p:cNvSpPr txBox="1"/>
          <p:nvPr/>
        </p:nvSpPr>
        <p:spPr>
          <a:xfrm>
            <a:off x="6293967" y="56065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370E-8B6E-4F1D-A5C3-19BA3D5DFFE8}"/>
              </a:ext>
            </a:extLst>
          </p:cNvPr>
          <p:cNvSpPr txBox="1"/>
          <p:nvPr/>
        </p:nvSpPr>
        <p:spPr>
          <a:xfrm>
            <a:off x="5310522" y="5888296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Log2FC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581A2-8550-4982-84F9-EA8EC6C89234}"/>
              </a:ext>
            </a:extLst>
          </p:cNvPr>
          <p:cNvSpPr txBox="1"/>
          <p:nvPr/>
        </p:nvSpPr>
        <p:spPr>
          <a:xfrm>
            <a:off x="4549448" y="398822"/>
            <a:ext cx="2379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Coexpression</a:t>
            </a:r>
            <a:endParaRPr lang="en-US" sz="2800" dirty="0"/>
          </a:p>
          <a:p>
            <a:pPr algn="ctr"/>
            <a:r>
              <a:rPr lang="en-US" sz="2800" dirty="0"/>
              <a:t>VS</a:t>
            </a:r>
          </a:p>
          <a:p>
            <a:pPr algn="ctr"/>
            <a:r>
              <a:rPr lang="en-US" sz="2800" dirty="0"/>
              <a:t>supplementary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65CD7-79CC-48FA-A1F3-2FACEB28670E}"/>
              </a:ext>
            </a:extLst>
          </p:cNvPr>
          <p:cNvSpPr txBox="1"/>
          <p:nvPr/>
        </p:nvSpPr>
        <p:spPr>
          <a:xfrm>
            <a:off x="4714349" y="1813990"/>
            <a:ext cx="21047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/>
              </a:rPr>
              <a:t>(supplementary on right)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Roboto"/>
              </a:rPr>
              <a:t>“List of genes with different root expression between ABA-treated wild type and abi4 mutant plants”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875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9F1E7A-2A08-47FA-BEF5-390FBA4C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04" y="0"/>
            <a:ext cx="14335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D42F9-6760-4947-BBDA-C64C4A5EA15B}"/>
              </a:ext>
            </a:extLst>
          </p:cNvPr>
          <p:cNvSpPr txBox="1"/>
          <p:nvPr/>
        </p:nvSpPr>
        <p:spPr>
          <a:xfrm>
            <a:off x="2486267" y="2180891"/>
            <a:ext cx="1255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~ E-262</a:t>
            </a:r>
          </a:p>
          <a:p>
            <a:endParaRPr lang="en-US" dirty="0"/>
          </a:p>
          <a:p>
            <a:r>
              <a:rPr lang="en-US" dirty="0"/>
              <a:t>1289/1832</a:t>
            </a:r>
          </a:p>
          <a:p>
            <a:r>
              <a:rPr lang="en-US" dirty="0"/>
              <a:t>(70.4%)</a:t>
            </a:r>
          </a:p>
          <a:p>
            <a:endParaRPr lang="en-US" dirty="0"/>
          </a:p>
          <a:p>
            <a:r>
              <a:rPr lang="en-US" dirty="0" err="1"/>
              <a:t>sigCA</a:t>
            </a:r>
            <a:r>
              <a:rPr lang="en-US" dirty="0"/>
              <a:t>-</a:t>
            </a:r>
          </a:p>
          <a:p>
            <a:r>
              <a:rPr lang="en-US" dirty="0"/>
              <a:t>6246 genes</a:t>
            </a:r>
          </a:p>
          <a:p>
            <a:r>
              <a:rPr lang="en-US" dirty="0" err="1"/>
              <a:t>sigDB</a:t>
            </a:r>
            <a:r>
              <a:rPr lang="en-US" dirty="0"/>
              <a:t>-</a:t>
            </a:r>
          </a:p>
          <a:p>
            <a:r>
              <a:rPr lang="en-US" dirty="0"/>
              <a:t>3896 genes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FD854-8E24-42D6-ABBB-BE5BC8C43EF1}"/>
              </a:ext>
            </a:extLst>
          </p:cNvPr>
          <p:cNvSpPr txBox="1"/>
          <p:nvPr/>
        </p:nvSpPr>
        <p:spPr>
          <a:xfrm>
            <a:off x="2486267" y="212197"/>
            <a:ext cx="427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r>
              <a:rPr lang="en-US" dirty="0"/>
              <a:t> in min 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Effect of </a:t>
            </a:r>
            <a:r>
              <a:rPr lang="en-US" dirty="0" err="1"/>
              <a:t>bHLH</a:t>
            </a:r>
            <a:r>
              <a:rPr lang="en-US" dirty="0"/>
              <a:t> in </a:t>
            </a:r>
            <a:r>
              <a:rPr lang="en-US" dirty="0" err="1"/>
              <a:t>glu</a:t>
            </a:r>
            <a:endParaRPr lang="en-US" dirty="0"/>
          </a:p>
          <a:p>
            <a:endParaRPr lang="en-US" dirty="0"/>
          </a:p>
          <a:p>
            <a:r>
              <a:rPr lang="en-US" dirty="0"/>
              <a:t>(CA on left vs DB on right)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A49E3C-9C5B-4C23-89E6-379FFAAE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4" y="4820849"/>
            <a:ext cx="7858125" cy="1609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61C90-0F41-4440-8036-AC3B27F645D8}"/>
              </a:ext>
            </a:extLst>
          </p:cNvPr>
          <p:cNvSpPr txBox="1"/>
          <p:nvPr/>
        </p:nvSpPr>
        <p:spPr>
          <a:xfrm>
            <a:off x="4818306" y="3942398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TPM &gt; log2FC (cutoff 0.5)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B2D4E-39DB-477F-BB1D-3D9AD4CC1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91" y="74673"/>
            <a:ext cx="8399209" cy="3003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8A923-6DF9-4AF2-AB56-40E3B344A6F9}"/>
              </a:ext>
            </a:extLst>
          </p:cNvPr>
          <p:cNvSpPr txBox="1"/>
          <p:nvPr/>
        </p:nvSpPr>
        <p:spPr>
          <a:xfrm>
            <a:off x="4335769" y="3259723"/>
            <a:ext cx="352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 day old seeds.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10 µM ABA for 6 hours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017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AC2F31-7186-478E-B454-F3B675311016}"/>
              </a:ext>
            </a:extLst>
          </p:cNvPr>
          <p:cNvSpPr txBox="1"/>
          <p:nvPr/>
        </p:nvSpPr>
        <p:spPr>
          <a:xfrm>
            <a:off x="0" y="828080"/>
            <a:ext cx="1331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WT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E-92</a:t>
            </a:r>
          </a:p>
          <a:p>
            <a:endParaRPr lang="en-US" dirty="0"/>
          </a:p>
          <a:p>
            <a:r>
              <a:rPr lang="en-US" dirty="0"/>
              <a:t>1405/2195</a:t>
            </a:r>
          </a:p>
          <a:p>
            <a:r>
              <a:rPr lang="en-US" dirty="0"/>
              <a:t>(64%)</a:t>
            </a:r>
          </a:p>
          <a:p>
            <a:endParaRPr lang="en-US" dirty="0"/>
          </a:p>
          <a:p>
            <a:r>
              <a:rPr lang="en-US" dirty="0" err="1"/>
              <a:t>sigBA</a:t>
            </a:r>
            <a:r>
              <a:rPr lang="en-US" dirty="0"/>
              <a:t>-</a:t>
            </a:r>
          </a:p>
          <a:p>
            <a:r>
              <a:rPr lang="en-US" dirty="0"/>
              <a:t>4736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8755 genes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F2DAA-CD06-4F53-9878-6C0BDE89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8908" y="0"/>
            <a:ext cx="79843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823E8-E918-43D4-B24A-258F816B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7921" y="28575"/>
            <a:ext cx="860786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8B3AAA-8B33-4256-A58F-1F188FEEE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187" y="0"/>
            <a:ext cx="730067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0A93E-D85F-4B24-8FF8-825C932EC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1214" y="28575"/>
            <a:ext cx="86078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45E3-D91E-469A-98EF-4798B0317D91}"/>
              </a:ext>
            </a:extLst>
          </p:cNvPr>
          <p:cNvSpPr txBox="1"/>
          <p:nvPr/>
        </p:nvSpPr>
        <p:spPr>
          <a:xfrm>
            <a:off x="2307326" y="828080"/>
            <a:ext cx="13315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</a:t>
            </a:r>
            <a:r>
              <a:rPr lang="en-US" dirty="0" err="1"/>
              <a:t>bHLH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E-164</a:t>
            </a:r>
          </a:p>
          <a:p>
            <a:endParaRPr lang="en-US" dirty="0"/>
          </a:p>
          <a:p>
            <a:r>
              <a:rPr lang="en-US" dirty="0"/>
              <a:t>1751/4232</a:t>
            </a:r>
          </a:p>
          <a:p>
            <a:r>
              <a:rPr lang="en-US" dirty="0"/>
              <a:t>(41.4%)</a:t>
            </a:r>
          </a:p>
          <a:p>
            <a:endParaRPr lang="en-US" dirty="0"/>
          </a:p>
          <a:p>
            <a:r>
              <a:rPr lang="en-US" dirty="0" err="1"/>
              <a:t>sigDC</a:t>
            </a:r>
            <a:r>
              <a:rPr lang="en-US" dirty="0"/>
              <a:t>-</a:t>
            </a:r>
          </a:p>
          <a:p>
            <a:r>
              <a:rPr lang="en-US" dirty="0"/>
              <a:t>9625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8755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87015-A909-4760-984E-6800999013FA}"/>
              </a:ext>
            </a:extLst>
          </p:cNvPr>
          <p:cNvSpPr txBox="1"/>
          <p:nvPr/>
        </p:nvSpPr>
        <p:spPr>
          <a:xfrm>
            <a:off x="7235497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Min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E-209</a:t>
            </a:r>
          </a:p>
          <a:p>
            <a:endParaRPr lang="en-US" dirty="0"/>
          </a:p>
          <a:p>
            <a:r>
              <a:rPr lang="en-US" dirty="0"/>
              <a:t>2107/3112</a:t>
            </a:r>
          </a:p>
          <a:p>
            <a:r>
              <a:rPr lang="en-US" dirty="0"/>
              <a:t>(67.7%)</a:t>
            </a:r>
          </a:p>
          <a:p>
            <a:endParaRPr lang="en-US" dirty="0"/>
          </a:p>
          <a:p>
            <a:r>
              <a:rPr lang="en-US" dirty="0" err="1"/>
              <a:t>sigCA</a:t>
            </a:r>
            <a:r>
              <a:rPr lang="en-US" dirty="0"/>
              <a:t>-</a:t>
            </a:r>
          </a:p>
          <a:p>
            <a:r>
              <a:rPr lang="en-US" dirty="0"/>
              <a:t>6246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8755 genes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A6461-615C-4D85-B008-D5C3A021A873}"/>
              </a:ext>
            </a:extLst>
          </p:cNvPr>
          <p:cNvSpPr txBox="1"/>
          <p:nvPr/>
        </p:nvSpPr>
        <p:spPr>
          <a:xfrm>
            <a:off x="9767275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Glu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E-96</a:t>
            </a:r>
          </a:p>
          <a:p>
            <a:endParaRPr lang="en-US" dirty="0"/>
          </a:p>
          <a:p>
            <a:r>
              <a:rPr lang="en-US" dirty="0"/>
              <a:t>933/1882</a:t>
            </a:r>
          </a:p>
          <a:p>
            <a:r>
              <a:rPr lang="en-US" dirty="0"/>
              <a:t>(49.6%)</a:t>
            </a:r>
          </a:p>
          <a:p>
            <a:endParaRPr lang="en-US" dirty="0"/>
          </a:p>
          <a:p>
            <a:r>
              <a:rPr lang="en-US" dirty="0" err="1"/>
              <a:t>sigDB</a:t>
            </a:r>
            <a:r>
              <a:rPr lang="en-US" dirty="0"/>
              <a:t>-</a:t>
            </a:r>
          </a:p>
          <a:p>
            <a:r>
              <a:rPr lang="en-US" dirty="0"/>
              <a:t>3896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8755 genes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9A3728-6FA8-4921-90E0-19C5F6FF2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187" y="5686425"/>
            <a:ext cx="1200150" cy="209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187633-1EC1-4241-88F6-635559762AEF}"/>
              </a:ext>
            </a:extLst>
          </p:cNvPr>
          <p:cNvSpPr txBox="1"/>
          <p:nvPr/>
        </p:nvSpPr>
        <p:spPr>
          <a:xfrm>
            <a:off x="4833115" y="5606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59337-C244-47C3-876D-4B78A4AD4866}"/>
              </a:ext>
            </a:extLst>
          </p:cNvPr>
          <p:cNvSpPr txBox="1"/>
          <p:nvPr/>
        </p:nvSpPr>
        <p:spPr>
          <a:xfrm>
            <a:off x="6293967" y="56065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370E-8B6E-4F1D-A5C3-19BA3D5DFFE8}"/>
              </a:ext>
            </a:extLst>
          </p:cNvPr>
          <p:cNvSpPr txBox="1"/>
          <p:nvPr/>
        </p:nvSpPr>
        <p:spPr>
          <a:xfrm>
            <a:off x="5310522" y="5888296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Log2FC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581A2-8550-4982-84F9-EA8EC6C89234}"/>
              </a:ext>
            </a:extLst>
          </p:cNvPr>
          <p:cNvSpPr txBox="1"/>
          <p:nvPr/>
        </p:nvSpPr>
        <p:spPr>
          <a:xfrm>
            <a:off x="4563312" y="361244"/>
            <a:ext cx="2122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Coexpression</a:t>
            </a:r>
            <a:endParaRPr lang="en-US" sz="2800" dirty="0"/>
          </a:p>
          <a:p>
            <a:pPr algn="ctr"/>
            <a:r>
              <a:rPr lang="en-US" sz="2800" dirty="0"/>
              <a:t>VS</a:t>
            </a:r>
          </a:p>
          <a:p>
            <a:pPr algn="ctr"/>
            <a:r>
              <a:rPr lang="en-US" sz="2800" dirty="0"/>
              <a:t>ABA </a:t>
            </a:r>
          </a:p>
          <a:p>
            <a:pPr algn="ctr"/>
            <a:r>
              <a:rPr lang="en-US" sz="2800" dirty="0"/>
              <a:t>(7 days old)</a:t>
            </a:r>
          </a:p>
        </p:txBody>
      </p:sp>
    </p:spTree>
    <p:extLst>
      <p:ext uri="{BB962C8B-B14F-4D97-AF65-F5344CB8AC3E}">
        <p14:creationId xmlns:p14="http://schemas.microsoft.com/office/powerpoint/2010/main" val="30267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503B3-1630-47F6-BEB6-4AC0414F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7" y="599789"/>
            <a:ext cx="1831559" cy="58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85305-6F1C-4FAF-AF71-8D8AAD24C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613"/>
          <a:stretch/>
        </p:blipFill>
        <p:spPr>
          <a:xfrm>
            <a:off x="2399520" y="177689"/>
            <a:ext cx="7392956" cy="1578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EF243-7D17-4CE5-ADAA-72E5208003F1}"/>
              </a:ext>
            </a:extLst>
          </p:cNvPr>
          <p:cNvSpPr txBox="1"/>
          <p:nvPr/>
        </p:nvSpPr>
        <p:spPr>
          <a:xfrm>
            <a:off x="1046466" y="2052335"/>
            <a:ext cx="1009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</a:rPr>
              <a:t>“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DFPM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…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rapidly down-regulates ABA-dependent gene expression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and also inhibits ABA-induced stomatal closure. Transcriptome analyses show that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DFPM also stimulates expression of plant defense-related genes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77C6E-4DCD-4729-8A8D-1A84B9FCE3EB}"/>
              </a:ext>
            </a:extLst>
          </p:cNvPr>
          <p:cNvSpPr txBox="1"/>
          <p:nvPr/>
        </p:nvSpPr>
        <p:spPr>
          <a:xfrm>
            <a:off x="5301806" y="2719441"/>
            <a:ext cx="15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 day old seeds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1985E-2D8E-4150-BB8C-C7AD3F90C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7" y="3337036"/>
            <a:ext cx="5429250" cy="3343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D1A24C-D8E0-4327-AAAC-148138E2C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451" y="4713256"/>
            <a:ext cx="1246531" cy="5419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A13A7E-E611-4E0E-A473-6CD9A5819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325" y="3943961"/>
            <a:ext cx="5781675" cy="18288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2D7459-7B5C-49C9-A63E-0771C984E7E0}"/>
              </a:ext>
            </a:extLst>
          </p:cNvPr>
          <p:cNvCxnSpPr/>
          <p:nvPr/>
        </p:nvCxnSpPr>
        <p:spPr>
          <a:xfrm>
            <a:off x="5031451" y="4434214"/>
            <a:ext cx="12465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B87B87E-C458-44B8-A2D9-2B79F9DB6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644" y="6048670"/>
            <a:ext cx="1981200" cy="542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69F391-6C71-4D03-AB32-CF1C652AC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0472" y="5772761"/>
            <a:ext cx="1971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0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AC2F31-7186-478E-B454-F3B675311016}"/>
              </a:ext>
            </a:extLst>
          </p:cNvPr>
          <p:cNvSpPr txBox="1"/>
          <p:nvPr/>
        </p:nvSpPr>
        <p:spPr>
          <a:xfrm>
            <a:off x="0" y="828080"/>
            <a:ext cx="1331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WT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E-31</a:t>
            </a:r>
          </a:p>
          <a:p>
            <a:endParaRPr lang="en-US" dirty="0"/>
          </a:p>
          <a:p>
            <a:r>
              <a:rPr lang="en-US" dirty="0"/>
              <a:t>593/787</a:t>
            </a:r>
          </a:p>
          <a:p>
            <a:r>
              <a:rPr lang="en-US" dirty="0"/>
              <a:t>(75.3%)</a:t>
            </a:r>
          </a:p>
          <a:p>
            <a:endParaRPr lang="en-US" dirty="0"/>
          </a:p>
          <a:p>
            <a:r>
              <a:rPr lang="en-US" dirty="0" err="1"/>
              <a:t>sigBA</a:t>
            </a:r>
            <a:r>
              <a:rPr lang="en-US" dirty="0"/>
              <a:t>-</a:t>
            </a:r>
          </a:p>
          <a:p>
            <a:r>
              <a:rPr lang="en-US" dirty="0"/>
              <a:t>4736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3016 genes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F2DAA-CD06-4F53-9878-6C0BDE89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3496" y="0"/>
            <a:ext cx="79462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823E8-E918-43D4-B24A-258F816B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742" y="28575"/>
            <a:ext cx="87901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8B3AAA-8B33-4256-A58F-1F188FEEE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873" y="0"/>
            <a:ext cx="74721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0A93E-D85F-4B24-8FF8-825C932EC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3520" y="28575"/>
            <a:ext cx="84848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45E3-D91E-469A-98EF-4798B0317D91}"/>
              </a:ext>
            </a:extLst>
          </p:cNvPr>
          <p:cNvSpPr txBox="1"/>
          <p:nvPr/>
        </p:nvSpPr>
        <p:spPr>
          <a:xfrm>
            <a:off x="2307326" y="828080"/>
            <a:ext cx="13315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</a:t>
            </a:r>
            <a:r>
              <a:rPr lang="en-US" dirty="0" err="1"/>
              <a:t>bHLH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E-19</a:t>
            </a:r>
          </a:p>
          <a:p>
            <a:endParaRPr lang="en-US" dirty="0"/>
          </a:p>
          <a:p>
            <a:r>
              <a:rPr lang="en-US" dirty="0"/>
              <a:t>658/1331</a:t>
            </a:r>
          </a:p>
          <a:p>
            <a:r>
              <a:rPr lang="en-US" dirty="0"/>
              <a:t>(49.4%)</a:t>
            </a:r>
          </a:p>
          <a:p>
            <a:endParaRPr lang="en-US" dirty="0"/>
          </a:p>
          <a:p>
            <a:r>
              <a:rPr lang="en-US" dirty="0" err="1"/>
              <a:t>sigDC</a:t>
            </a:r>
            <a:r>
              <a:rPr lang="en-US" dirty="0"/>
              <a:t>-</a:t>
            </a:r>
          </a:p>
          <a:p>
            <a:r>
              <a:rPr lang="en-US" dirty="0"/>
              <a:t>9625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3016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87015-A909-4760-984E-6800999013FA}"/>
              </a:ext>
            </a:extLst>
          </p:cNvPr>
          <p:cNvSpPr txBox="1"/>
          <p:nvPr/>
        </p:nvSpPr>
        <p:spPr>
          <a:xfrm>
            <a:off x="7235497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Min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E-57</a:t>
            </a:r>
          </a:p>
          <a:p>
            <a:endParaRPr lang="en-US" dirty="0"/>
          </a:p>
          <a:p>
            <a:r>
              <a:rPr lang="en-US" dirty="0"/>
              <a:t>843/1085</a:t>
            </a:r>
          </a:p>
          <a:p>
            <a:r>
              <a:rPr lang="en-US" dirty="0"/>
              <a:t>(77.7%)</a:t>
            </a:r>
          </a:p>
          <a:p>
            <a:endParaRPr lang="en-US" dirty="0"/>
          </a:p>
          <a:p>
            <a:r>
              <a:rPr lang="en-US" dirty="0" err="1"/>
              <a:t>sigCA</a:t>
            </a:r>
            <a:r>
              <a:rPr lang="en-US" dirty="0"/>
              <a:t>-</a:t>
            </a:r>
          </a:p>
          <a:p>
            <a:r>
              <a:rPr lang="en-US" dirty="0"/>
              <a:t>6246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3016 genes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A6461-615C-4D85-B008-D5C3A021A873}"/>
              </a:ext>
            </a:extLst>
          </p:cNvPr>
          <p:cNvSpPr txBox="1"/>
          <p:nvPr/>
        </p:nvSpPr>
        <p:spPr>
          <a:xfrm>
            <a:off x="9767275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Glu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E-14</a:t>
            </a:r>
          </a:p>
          <a:p>
            <a:endParaRPr lang="en-US" dirty="0"/>
          </a:p>
          <a:p>
            <a:r>
              <a:rPr lang="en-US" dirty="0"/>
              <a:t>431/592</a:t>
            </a:r>
          </a:p>
          <a:p>
            <a:r>
              <a:rPr lang="en-US" dirty="0"/>
              <a:t>(72.8%)</a:t>
            </a:r>
          </a:p>
          <a:p>
            <a:endParaRPr lang="en-US" dirty="0"/>
          </a:p>
          <a:p>
            <a:r>
              <a:rPr lang="en-US" dirty="0" err="1"/>
              <a:t>sigDB</a:t>
            </a:r>
            <a:r>
              <a:rPr lang="en-US" dirty="0"/>
              <a:t>-</a:t>
            </a:r>
          </a:p>
          <a:p>
            <a:r>
              <a:rPr lang="en-US" dirty="0"/>
              <a:t>3896 genes</a:t>
            </a:r>
          </a:p>
          <a:p>
            <a:r>
              <a:rPr lang="en-US" dirty="0"/>
              <a:t>aba</a:t>
            </a:r>
          </a:p>
          <a:p>
            <a:r>
              <a:rPr lang="en-US" dirty="0"/>
              <a:t>3016 genes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9A3728-6FA8-4921-90E0-19C5F6FF2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187" y="5686425"/>
            <a:ext cx="1200150" cy="209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187633-1EC1-4241-88F6-635559762AEF}"/>
              </a:ext>
            </a:extLst>
          </p:cNvPr>
          <p:cNvSpPr txBox="1"/>
          <p:nvPr/>
        </p:nvSpPr>
        <p:spPr>
          <a:xfrm>
            <a:off x="4833115" y="5606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59337-C244-47C3-876D-4B78A4AD4866}"/>
              </a:ext>
            </a:extLst>
          </p:cNvPr>
          <p:cNvSpPr txBox="1"/>
          <p:nvPr/>
        </p:nvSpPr>
        <p:spPr>
          <a:xfrm>
            <a:off x="6293967" y="56065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370E-8B6E-4F1D-A5C3-19BA3D5DFFE8}"/>
              </a:ext>
            </a:extLst>
          </p:cNvPr>
          <p:cNvSpPr txBox="1"/>
          <p:nvPr/>
        </p:nvSpPr>
        <p:spPr>
          <a:xfrm>
            <a:off x="5310522" y="5888296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Log2FC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581A2-8550-4982-84F9-EA8EC6C89234}"/>
              </a:ext>
            </a:extLst>
          </p:cNvPr>
          <p:cNvSpPr txBox="1"/>
          <p:nvPr/>
        </p:nvSpPr>
        <p:spPr>
          <a:xfrm>
            <a:off x="4524679" y="361244"/>
            <a:ext cx="2199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Coexpression</a:t>
            </a:r>
            <a:endParaRPr lang="en-US" sz="2800" dirty="0"/>
          </a:p>
          <a:p>
            <a:pPr algn="ctr"/>
            <a:r>
              <a:rPr lang="en-US" sz="2800" dirty="0"/>
              <a:t>VS</a:t>
            </a:r>
          </a:p>
          <a:p>
            <a:pPr algn="ctr"/>
            <a:r>
              <a:rPr lang="en-US" sz="2800" dirty="0"/>
              <a:t>ABA</a:t>
            </a:r>
          </a:p>
          <a:p>
            <a:pPr algn="ctr"/>
            <a:r>
              <a:rPr lang="en-US" sz="2800" dirty="0"/>
              <a:t>(12 days old)</a:t>
            </a:r>
          </a:p>
        </p:txBody>
      </p:sp>
    </p:spTree>
    <p:extLst>
      <p:ext uri="{BB962C8B-B14F-4D97-AF65-F5344CB8AC3E}">
        <p14:creationId xmlns:p14="http://schemas.microsoft.com/office/powerpoint/2010/main" val="39685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AC2F31-7186-478E-B454-F3B675311016}"/>
              </a:ext>
            </a:extLst>
          </p:cNvPr>
          <p:cNvSpPr txBox="1"/>
          <p:nvPr/>
        </p:nvSpPr>
        <p:spPr>
          <a:xfrm>
            <a:off x="0" y="828080"/>
            <a:ext cx="1331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WT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E-11</a:t>
            </a:r>
          </a:p>
          <a:p>
            <a:endParaRPr lang="en-US" dirty="0"/>
          </a:p>
          <a:p>
            <a:r>
              <a:rPr lang="en-US" dirty="0"/>
              <a:t>224/343</a:t>
            </a:r>
          </a:p>
          <a:p>
            <a:r>
              <a:rPr lang="en-US" dirty="0"/>
              <a:t>(65.3%)</a:t>
            </a:r>
          </a:p>
          <a:p>
            <a:endParaRPr lang="en-US" dirty="0"/>
          </a:p>
          <a:p>
            <a:r>
              <a:rPr lang="en-US" dirty="0" err="1"/>
              <a:t>sigBA</a:t>
            </a:r>
            <a:r>
              <a:rPr lang="en-US" dirty="0"/>
              <a:t>-</a:t>
            </a:r>
          </a:p>
          <a:p>
            <a:r>
              <a:rPr lang="en-US" dirty="0"/>
              <a:t>4736 genes</a:t>
            </a:r>
          </a:p>
          <a:p>
            <a:r>
              <a:rPr lang="en-US" dirty="0"/>
              <a:t>DFPM</a:t>
            </a:r>
          </a:p>
          <a:p>
            <a:r>
              <a:rPr lang="en-US" dirty="0"/>
              <a:t>1376 genes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3F2DAA-CD06-4F53-9878-6C0BDE89C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969" y="0"/>
            <a:ext cx="77415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823E8-E918-43D4-B24A-258F816B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2800" y="28575"/>
            <a:ext cx="860786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8B3AAA-8B33-4256-A58F-1F188FEEE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187" y="28575"/>
            <a:ext cx="730067" cy="6829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F0A93E-D85F-4B24-8FF8-825C932EC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1214" y="-1"/>
            <a:ext cx="860786" cy="68579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CD45E3-D91E-469A-98EF-4798B0317D91}"/>
              </a:ext>
            </a:extLst>
          </p:cNvPr>
          <p:cNvSpPr txBox="1"/>
          <p:nvPr/>
        </p:nvSpPr>
        <p:spPr>
          <a:xfrm>
            <a:off x="2307326" y="828080"/>
            <a:ext cx="13315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Glu</a:t>
            </a:r>
          </a:p>
          <a:p>
            <a:r>
              <a:rPr lang="en-US" dirty="0"/>
              <a:t>on </a:t>
            </a:r>
            <a:r>
              <a:rPr lang="en-US" dirty="0" err="1"/>
              <a:t>bHLH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E-11</a:t>
            </a:r>
          </a:p>
          <a:p>
            <a:endParaRPr lang="en-US" dirty="0"/>
          </a:p>
          <a:p>
            <a:r>
              <a:rPr lang="en-US" dirty="0"/>
              <a:t>95/624</a:t>
            </a:r>
          </a:p>
          <a:p>
            <a:r>
              <a:rPr lang="en-US" dirty="0"/>
              <a:t>(15.2%)</a:t>
            </a:r>
          </a:p>
          <a:p>
            <a:endParaRPr lang="en-US" dirty="0"/>
          </a:p>
          <a:p>
            <a:r>
              <a:rPr lang="en-US" dirty="0" err="1"/>
              <a:t>sigDC</a:t>
            </a:r>
            <a:r>
              <a:rPr lang="en-US" dirty="0"/>
              <a:t>-</a:t>
            </a:r>
          </a:p>
          <a:p>
            <a:r>
              <a:rPr lang="en-US" dirty="0"/>
              <a:t>9625 genes</a:t>
            </a:r>
          </a:p>
          <a:p>
            <a:r>
              <a:rPr lang="en-US" dirty="0"/>
              <a:t>DFPM</a:t>
            </a:r>
          </a:p>
          <a:p>
            <a:r>
              <a:rPr lang="en-US" dirty="0"/>
              <a:t>1376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87015-A909-4760-984E-6800999013FA}"/>
              </a:ext>
            </a:extLst>
          </p:cNvPr>
          <p:cNvSpPr txBox="1"/>
          <p:nvPr/>
        </p:nvSpPr>
        <p:spPr>
          <a:xfrm>
            <a:off x="7235497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Min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CvsA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E-81</a:t>
            </a:r>
          </a:p>
          <a:p>
            <a:endParaRPr lang="en-US" dirty="0"/>
          </a:p>
          <a:p>
            <a:r>
              <a:rPr lang="en-US" dirty="0"/>
              <a:t>608/644</a:t>
            </a:r>
          </a:p>
          <a:p>
            <a:r>
              <a:rPr lang="en-US" dirty="0"/>
              <a:t>(94.4%)</a:t>
            </a:r>
          </a:p>
          <a:p>
            <a:endParaRPr lang="en-US" dirty="0"/>
          </a:p>
          <a:p>
            <a:r>
              <a:rPr lang="en-US" dirty="0" err="1"/>
              <a:t>sigCA</a:t>
            </a:r>
            <a:r>
              <a:rPr lang="en-US" dirty="0"/>
              <a:t>-</a:t>
            </a:r>
          </a:p>
          <a:p>
            <a:r>
              <a:rPr lang="en-US" dirty="0"/>
              <a:t>6246 genes</a:t>
            </a:r>
          </a:p>
          <a:p>
            <a:r>
              <a:rPr lang="en-US" dirty="0"/>
              <a:t>DFPM</a:t>
            </a:r>
          </a:p>
          <a:p>
            <a:r>
              <a:rPr lang="en-US" dirty="0"/>
              <a:t>1376 genes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A6461-615C-4D85-B008-D5C3A021A873}"/>
              </a:ext>
            </a:extLst>
          </p:cNvPr>
          <p:cNvSpPr txBox="1"/>
          <p:nvPr/>
        </p:nvSpPr>
        <p:spPr>
          <a:xfrm>
            <a:off x="9767275" y="788952"/>
            <a:ext cx="15191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of </a:t>
            </a:r>
            <a:r>
              <a:rPr lang="en-US" dirty="0" err="1"/>
              <a:t>bHLH</a:t>
            </a:r>
            <a:endParaRPr lang="en-US" dirty="0"/>
          </a:p>
          <a:p>
            <a:r>
              <a:rPr lang="en-US" dirty="0"/>
              <a:t>in Glu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DvsB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 ~ E-3</a:t>
            </a:r>
          </a:p>
          <a:p>
            <a:endParaRPr lang="en-US" dirty="0"/>
          </a:p>
          <a:p>
            <a:r>
              <a:rPr lang="en-US" dirty="0"/>
              <a:t>114/243</a:t>
            </a:r>
          </a:p>
          <a:p>
            <a:r>
              <a:rPr lang="en-US" dirty="0"/>
              <a:t>(46.9%)</a:t>
            </a:r>
          </a:p>
          <a:p>
            <a:endParaRPr lang="en-US" dirty="0"/>
          </a:p>
          <a:p>
            <a:r>
              <a:rPr lang="en-US" dirty="0" err="1"/>
              <a:t>sigDB</a:t>
            </a:r>
            <a:r>
              <a:rPr lang="en-US" dirty="0"/>
              <a:t>-</a:t>
            </a:r>
          </a:p>
          <a:p>
            <a:r>
              <a:rPr lang="en-US" dirty="0"/>
              <a:t>3896 genes</a:t>
            </a:r>
          </a:p>
          <a:p>
            <a:r>
              <a:rPr lang="en-US" dirty="0"/>
              <a:t>DFPM</a:t>
            </a:r>
          </a:p>
          <a:p>
            <a:r>
              <a:rPr lang="en-US" dirty="0"/>
              <a:t>1376 genes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9A3728-6FA8-4921-90E0-19C5F6FF2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187" y="5686425"/>
            <a:ext cx="1200150" cy="209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187633-1EC1-4241-88F6-635559762AEF}"/>
              </a:ext>
            </a:extLst>
          </p:cNvPr>
          <p:cNvSpPr txBox="1"/>
          <p:nvPr/>
        </p:nvSpPr>
        <p:spPr>
          <a:xfrm>
            <a:off x="4833115" y="5606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59337-C244-47C3-876D-4B78A4AD4866}"/>
              </a:ext>
            </a:extLst>
          </p:cNvPr>
          <p:cNvSpPr txBox="1"/>
          <p:nvPr/>
        </p:nvSpPr>
        <p:spPr>
          <a:xfrm>
            <a:off x="6293967" y="56065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4370E-8B6E-4F1D-A5C3-19BA3D5DFFE8}"/>
              </a:ext>
            </a:extLst>
          </p:cNvPr>
          <p:cNvSpPr txBox="1"/>
          <p:nvPr/>
        </p:nvSpPr>
        <p:spPr>
          <a:xfrm>
            <a:off x="5310522" y="5888296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Log2FC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581A2-8550-4982-84F9-EA8EC6C89234}"/>
              </a:ext>
            </a:extLst>
          </p:cNvPr>
          <p:cNvSpPr txBox="1"/>
          <p:nvPr/>
        </p:nvSpPr>
        <p:spPr>
          <a:xfrm>
            <a:off x="4563312" y="361244"/>
            <a:ext cx="2122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/>
              <a:t>Coexpression</a:t>
            </a:r>
            <a:endParaRPr lang="en-US" sz="2800" dirty="0"/>
          </a:p>
          <a:p>
            <a:pPr algn="ctr"/>
            <a:r>
              <a:rPr lang="en-US" sz="2800" dirty="0"/>
              <a:t>VS</a:t>
            </a:r>
          </a:p>
          <a:p>
            <a:pPr algn="ctr"/>
            <a:r>
              <a:rPr lang="en-US" sz="2800" dirty="0"/>
              <a:t>DFPM</a:t>
            </a:r>
          </a:p>
        </p:txBody>
      </p:sp>
    </p:spTree>
    <p:extLst>
      <p:ext uri="{BB962C8B-B14F-4D97-AF65-F5344CB8AC3E}">
        <p14:creationId xmlns:p14="http://schemas.microsoft.com/office/powerpoint/2010/main" val="21901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9CBC0-30FB-4957-94EF-D12D58A3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6" y="53601"/>
            <a:ext cx="5617524" cy="5461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F3378-6857-473C-8986-0DC75ACBEA11}"/>
              </a:ext>
            </a:extLst>
          </p:cNvPr>
          <p:cNvSpPr txBox="1"/>
          <p:nvPr/>
        </p:nvSpPr>
        <p:spPr>
          <a:xfrm>
            <a:off x="692324" y="5723027"/>
            <a:ext cx="1080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“Transcriptomic analysis shows that groups of ABA-induced genes are down-regulated by DFPM (30 µM) (n=3 microarrays per condition). The heat map contains 470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probesets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regulated by ABA (292 up-regulated / 178 down-regulated”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4E9A-3C58-4AA4-9D1A-125150153733}"/>
              </a:ext>
            </a:extLst>
          </p:cNvPr>
          <p:cNvSpPr txBox="1"/>
          <p:nvPr/>
        </p:nvSpPr>
        <p:spPr>
          <a:xfrm>
            <a:off x="6638794" y="601249"/>
            <a:ext cx="4687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“DFPM also inhibited ABA-mediated physiological responses, including ABA-induced stomatal closure and ABA-inhibition of stomatal opening. 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contrast, DFPM hardly affected ABA-induced delay in seed germination, indicating that DFPM does not control the entire ABA signaling network but rather acts preferably on a subset of ABA responses. 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addition, DFPM does not affect endogenous ABA, suggesting that DFPM disrupts ABA signaling steps rather than ABA metabolism.”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22A64-19A5-4868-B492-7992281C73F1}"/>
              </a:ext>
            </a:extLst>
          </p:cNvPr>
          <p:cNvSpPr txBox="1"/>
          <p:nvPr/>
        </p:nvSpPr>
        <p:spPr>
          <a:xfrm>
            <a:off x="6637098" y="3795386"/>
            <a:ext cx="4321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Identification of DFPM as an activator of plant immunity-related gene expression (</a:t>
            </a:r>
            <a:r>
              <a:rPr lang="en-US" sz="1600" b="0" i="0" dirty="0">
                <a:solidFill>
                  <a:srgbClr val="2F4A8B"/>
                </a:solidFill>
                <a:effectLst/>
                <a:latin typeface="Times New Roman" panose="02020603050405020304" pitchFamily="18" charset="0"/>
                <a:hlinkClick r:id="rId3"/>
              </a:rPr>
              <a:t>Fig. 2A, 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provided evidence that DFPM negatively affects ABA signal transduction through activation of plant immune signaling.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17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729</Words>
  <Application>Microsoft Office PowerPoint</Application>
  <PresentationFormat>Widescreen</PresentationFormat>
  <Paragraphs>341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Derebenskiy, Lukas</dc:creator>
  <cp:lastModifiedBy>Derebenskiy, Lukas</cp:lastModifiedBy>
  <cp:revision>106</cp:revision>
  <dcterms:created xsi:type="dcterms:W3CDTF">2021-03-05T21:10:57Z</dcterms:created>
  <dcterms:modified xsi:type="dcterms:W3CDTF">2021-04-23T19:16:29Z</dcterms:modified>
</cp:coreProperties>
</file>