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9"/>
  </p:notesMasterIdLst>
  <p:handoutMasterIdLst>
    <p:handoutMasterId r:id="rId30"/>
  </p:handoutMasterIdLst>
  <p:sldIdLst>
    <p:sldId id="355" r:id="rId7"/>
    <p:sldId id="396" r:id="rId8"/>
    <p:sldId id="430" r:id="rId9"/>
    <p:sldId id="429" r:id="rId10"/>
    <p:sldId id="436" r:id="rId11"/>
    <p:sldId id="435" r:id="rId12"/>
    <p:sldId id="431" r:id="rId13"/>
    <p:sldId id="425" r:id="rId14"/>
    <p:sldId id="424" r:id="rId15"/>
    <p:sldId id="426" r:id="rId16"/>
    <p:sldId id="427" r:id="rId17"/>
    <p:sldId id="432" r:id="rId18"/>
    <p:sldId id="421" r:id="rId19"/>
    <p:sldId id="423" r:id="rId20"/>
    <p:sldId id="422" r:id="rId21"/>
    <p:sldId id="437" r:id="rId22"/>
    <p:sldId id="420" r:id="rId23"/>
    <p:sldId id="419" r:id="rId24"/>
    <p:sldId id="415" r:id="rId25"/>
    <p:sldId id="418" r:id="rId26"/>
    <p:sldId id="411" r:id="rId27"/>
    <p:sldId id="433" r:id="rId2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, Motivation" id="{D606F608-8D6D-46D8-AABD-99D8357AAF27}">
          <p14:sldIdLst>
            <p14:sldId id="355"/>
            <p14:sldId id="396"/>
          </p14:sldIdLst>
        </p14:section>
        <p14:section name="The German Auction in 2015" id="{8BD6684D-3B02-476B-AFED-2B7A19686C53}">
          <p14:sldIdLst>
            <p14:sldId id="430"/>
            <p14:sldId id="429"/>
          </p14:sldIdLst>
        </p14:section>
        <p14:section name="Auction Formats" id="{1D42270D-0912-43A4-B566-A78A3532A3AA}">
          <p14:sldIdLst>
            <p14:sldId id="436"/>
            <p14:sldId id="435"/>
          </p14:sldIdLst>
        </p14:section>
        <p14:section name="Simulation Set-Up" id="{90DF14AC-22EE-445C-84A1-A741E5EA2E5C}">
          <p14:sldIdLst>
            <p14:sldId id="431"/>
            <p14:sldId id="425"/>
            <p14:sldId id="424"/>
            <p14:sldId id="426"/>
            <p14:sldId id="427"/>
          </p14:sldIdLst>
        </p14:section>
        <p14:section name="Simulation &amp; Results" id="{977F10AE-8423-4EB6-8D87-8450FEE88D41}">
          <p14:sldIdLst>
            <p14:sldId id="432"/>
            <p14:sldId id="421"/>
            <p14:sldId id="423"/>
            <p14:sldId id="422"/>
            <p14:sldId id="437"/>
            <p14:sldId id="420"/>
          </p14:sldIdLst>
        </p14:section>
        <p14:section name="End &amp; References" id="{00F7702A-E385-424D-939F-56BE71811FA8}">
          <p14:sldIdLst>
            <p14:sldId id="419"/>
            <p14:sldId id="415"/>
            <p14:sldId id="418"/>
          </p14:sldIdLst>
        </p14:section>
        <p14:section name="Backup" id="{CD9B24EF-4402-47D7-9BA9-CF91C7B26CB4}">
          <p14:sldIdLst>
            <p14:sldId id="411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1156" userDrawn="1">
          <p15:clr>
            <a:srgbClr val="A4A3A4"/>
          </p15:clr>
        </p15:guide>
        <p15:guide id="5" orient="horz" pos="1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90" autoAdjust="0"/>
  </p:normalViewPr>
  <p:slideViewPr>
    <p:cSldViewPr snapToGrid="0">
      <p:cViewPr>
        <p:scale>
          <a:sx n="66" d="100"/>
          <a:sy n="66" d="100"/>
        </p:scale>
        <p:origin x="1530" y="48"/>
      </p:cViewPr>
      <p:guideLst>
        <p:guide orient="horz" pos="2137"/>
        <p:guide pos="2880"/>
        <p:guide pos="1156"/>
        <p:guide orient="horz" pos="1412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14/09/2016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14/09/2016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Complementarities</a:t>
            </a:r>
            <a:r>
              <a:rPr lang="de-DE" dirty="0"/>
              <a:t> in 900 </a:t>
            </a:r>
            <a:r>
              <a:rPr lang="de-DE" dirty="0" err="1"/>
              <a:t>and</a:t>
            </a:r>
            <a:r>
              <a:rPr lang="de-DE" dirty="0"/>
              <a:t> 1800 MHz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45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Prices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baseline="0" dirty="0"/>
              <a:t>, not </a:t>
            </a:r>
            <a:r>
              <a:rPr lang="de-DE" baseline="0" dirty="0" err="1"/>
              <a:t>market</a:t>
            </a:r>
            <a:r>
              <a:rPr lang="de-DE" baseline="0" dirty="0"/>
              <a:t> </a:t>
            </a:r>
            <a:r>
              <a:rPr lang="de-DE" baseline="0" dirty="0" err="1"/>
              <a:t>values</a:t>
            </a:r>
            <a:r>
              <a:rPr lang="de-DE" baseline="0" dirty="0"/>
              <a:t>!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Bidder</a:t>
            </a:r>
            <a:r>
              <a:rPr lang="de-DE" dirty="0"/>
              <a:t> </a:t>
            </a:r>
            <a:r>
              <a:rPr lang="de-DE" dirty="0" err="1"/>
              <a:t>strength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in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revenues</a:t>
            </a:r>
            <a:r>
              <a:rPr lang="de-DE" dirty="0"/>
              <a:t> in 2014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2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IPV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full</a:t>
            </a:r>
            <a:r>
              <a:rPr lang="de-DE" baseline="0" dirty="0"/>
              <a:t> </a:t>
            </a:r>
            <a:r>
              <a:rPr lang="de-DE" baseline="0" dirty="0" err="1"/>
              <a:t>exposure</a:t>
            </a:r>
            <a:r>
              <a:rPr lang="de-DE" baseline="0" dirty="0"/>
              <a:t>,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externalities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incorp</a:t>
            </a:r>
            <a:r>
              <a:rPr lang="de-DE" baseline="0" dirty="0"/>
              <a:t>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bonuses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900 </a:t>
            </a:r>
            <a:r>
              <a:rPr lang="de-DE" baseline="0" dirty="0" err="1"/>
              <a:t>and</a:t>
            </a:r>
            <a:r>
              <a:rPr lang="de-DE" baseline="0" dirty="0"/>
              <a:t> 1800 MHz </a:t>
            </a:r>
            <a:r>
              <a:rPr lang="de-DE" baseline="0" dirty="0" err="1"/>
              <a:t>based</a:t>
            </a:r>
            <a:r>
              <a:rPr lang="de-DE" baseline="0" dirty="0"/>
              <a:t> on [1]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Note: </a:t>
            </a:r>
            <a:r>
              <a:rPr lang="de-DE" baseline="0" dirty="0" err="1"/>
              <a:t>spectrum</a:t>
            </a:r>
            <a:r>
              <a:rPr lang="de-DE" baseline="0" dirty="0"/>
              <a:t> </a:t>
            </a:r>
            <a:r>
              <a:rPr lang="de-DE" baseline="0" dirty="0" err="1"/>
              <a:t>cap</a:t>
            </a:r>
            <a:r>
              <a:rPr lang="de-DE" baseline="0" dirty="0"/>
              <a:t> not </a:t>
            </a:r>
            <a:r>
              <a:rPr lang="de-DE" baseline="0" dirty="0" err="1"/>
              <a:t>implemented</a:t>
            </a:r>
            <a:r>
              <a:rPr lang="de-DE" baseline="0" dirty="0"/>
              <a:t> in VM -&gt; </a:t>
            </a:r>
            <a:r>
              <a:rPr lang="de-DE" baseline="0" dirty="0" err="1"/>
              <a:t>Strategy</a:t>
            </a:r>
            <a:r>
              <a:rPr lang="de-DE" baseline="0" dirty="0"/>
              <a:t> / </a:t>
            </a:r>
            <a:r>
              <a:rPr lang="de-DE" baseline="0" dirty="0" err="1"/>
              <a:t>Selector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3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Naive </a:t>
            </a:r>
            <a:r>
              <a:rPr lang="de-DE" dirty="0" err="1"/>
              <a:t>exhaust</a:t>
            </a:r>
            <a:r>
              <a:rPr lang="de-DE" dirty="0"/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4.1 x 10^6 and 25.1 x 10^6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05836" y="1991972"/>
            <a:ext cx="8508999" cy="1274125"/>
          </a:xfrm>
        </p:spPr>
        <p:txBody>
          <a:bodyPr/>
          <a:lstStyle/>
          <a:p>
            <a:r>
              <a:rPr lang="en-US" dirty="0"/>
              <a:t>Title: A Comparison of the Impact of Auction Formats Used in the </a:t>
            </a:r>
            <a:br>
              <a:rPr lang="en-US" dirty="0"/>
            </a:br>
            <a:r>
              <a:rPr lang="en-US" dirty="0"/>
              <a:t>2015 German Spectrum Auction "Mobiles </a:t>
            </a:r>
            <a:r>
              <a:rPr lang="en-US" dirty="0" err="1"/>
              <a:t>Breitband</a:t>
            </a:r>
            <a:r>
              <a:rPr lang="en-US" dirty="0"/>
              <a:t> - </a:t>
            </a:r>
            <a:r>
              <a:rPr lang="en-US" dirty="0" err="1"/>
              <a:t>Projekt</a:t>
            </a:r>
            <a:r>
              <a:rPr lang="en-US" dirty="0"/>
              <a:t> 2016"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 Berger</a:t>
            </a:r>
            <a:br>
              <a:rPr lang="en-US" dirty="0"/>
            </a:br>
            <a:r>
              <a:rPr lang="en-US" dirty="0"/>
              <a:t>Munich, 15th Sept 2016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US" dirty="0"/>
              <a:t>Final presentation – bachelors‘ thesis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hierarchies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varying</a:t>
            </a:r>
            <a:r>
              <a:rPr lang="de-DE" b="1" dirty="0"/>
              <a:t> </a:t>
            </a:r>
            <a:r>
              <a:rPr lang="de-DE" b="1" dirty="0" err="1"/>
              <a:t>competition</a:t>
            </a:r>
            <a:r>
              <a:rPr lang="de-DE" b="1" dirty="0"/>
              <a:t> </a:t>
            </a:r>
            <a:r>
              <a:rPr lang="de-DE" b="1" dirty="0" err="1"/>
              <a:t>levels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hierarchy</a:t>
            </a:r>
            <a:r>
              <a:rPr lang="de-DE" dirty="0"/>
              <a:t> on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Tim Berger (Student Information Systems, TUM) | Final </a:t>
            </a:r>
            <a:r>
              <a:rPr lang="de-DE" dirty="0" err="1"/>
              <a:t>Presentation</a:t>
            </a:r>
            <a:r>
              <a:rPr lang="de-DE" dirty="0"/>
              <a:t> B.Sc. | 15th Sept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HPB Hierarchies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Set-Up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4950" r="5575"/>
          <a:stretch/>
        </p:blipFill>
        <p:spPr>
          <a:xfrm>
            <a:off x="4769814" y="3581241"/>
            <a:ext cx="3860462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l="4557" r="7928"/>
          <a:stretch/>
        </p:blipFill>
        <p:spPr>
          <a:xfrm>
            <a:off x="435204" y="3581241"/>
            <a:ext cx="3962998" cy="2160000"/>
          </a:xfrm>
          <a:prstGeom prst="rect">
            <a:avLst/>
          </a:prstGeom>
        </p:spPr>
      </p:pic>
      <p:cxnSp>
        <p:nvCxnSpPr>
          <p:cNvPr id="12" name="Gerader Verbinder 11"/>
          <p:cNvCxnSpPr/>
          <p:nvPr/>
        </p:nvCxnSpPr>
        <p:spPr>
          <a:xfrm>
            <a:off x="4572000" y="3648075"/>
            <a:ext cx="0" cy="20216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1828482" y="3236844"/>
                <a:ext cx="1108380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𝑐𝑜𝑚𝑝𝑒𝑡𝑖𝑡𝑖𝑜𝑛</m:t>
                          </m:r>
                        </m:sub>
                      </m:sSub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82" y="3236844"/>
                <a:ext cx="1108380" cy="302327"/>
              </a:xfrm>
              <a:prstGeom prst="rect">
                <a:avLst/>
              </a:prstGeom>
              <a:blipFill>
                <a:blip r:embed="rId4"/>
                <a:stretch>
                  <a:fillRect l="-3297" r="-164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138119" y="3233510"/>
                <a:ext cx="1062535" cy="305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vm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predict</m:t>
                          </m:r>
                        </m:sub>
                      </m:sSub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19" y="3233510"/>
                <a:ext cx="1062535" cy="305661"/>
              </a:xfrm>
              <a:prstGeom prst="rect">
                <a:avLst/>
              </a:prstGeom>
              <a:blipFill>
                <a:blip r:embed="rId5"/>
                <a:stretch>
                  <a:fillRect l="-4023" r="-17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6889234" y="5746796"/>
            <a:ext cx="1779333" cy="17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dirty="0">
                <a:latin typeface="+mn-lt"/>
              </a:rPr>
              <a:t>*</a:t>
            </a:r>
            <a:r>
              <a:rPr lang="de-DE" sz="1100" dirty="0" err="1">
                <a:latin typeface="+mn-lt"/>
              </a:rPr>
              <a:t>red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packages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induce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bonus</a:t>
            </a:r>
            <a:endParaRPr lang="en-US" sz="1100" dirty="0" err="1">
              <a:latin typeface="+mn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745042" y="5746796"/>
            <a:ext cx="1779333" cy="17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dirty="0">
                <a:latin typeface="+mn-lt"/>
              </a:rPr>
              <a:t>*</a:t>
            </a:r>
            <a:r>
              <a:rPr lang="de-DE" sz="1100" dirty="0" err="1">
                <a:latin typeface="+mn-lt"/>
              </a:rPr>
              <a:t>red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packages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induce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bonus</a:t>
            </a:r>
            <a:endParaRPr lang="en-US" sz="11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01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Selector Model (MILP, </a:t>
            </a:r>
            <a:r>
              <a:rPr lang="en-US" i="1" dirty="0"/>
              <a:t>extension of an Additive Payoff Selector</a:t>
            </a:r>
            <a:r>
              <a:rPr lang="en-US" dirty="0"/>
              <a:t>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Set-Up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02" y="2175575"/>
            <a:ext cx="6566596" cy="41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>
          <a:xfrm>
            <a:off x="319089" y="2950270"/>
            <a:ext cx="8508999" cy="1274125"/>
          </a:xfrm>
        </p:spPr>
        <p:txBody>
          <a:bodyPr/>
          <a:lstStyle/>
          <a:p>
            <a:pPr algn="ctr"/>
            <a:r>
              <a:rPr lang="de-DE" sz="3600" b="1" dirty="0" err="1">
                <a:solidFill>
                  <a:srgbClr val="0065BD"/>
                </a:solidFill>
              </a:rPr>
              <a:t>Results</a:t>
            </a:r>
            <a:endParaRPr lang="en-US" sz="3600" b="1" dirty="0">
              <a:solidFill>
                <a:srgbClr val="0065B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Tim Berger (Student Information Systems, TUM) | Final Presentation B.Sc. | 15th Sept 2016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Efficiency</a:t>
            </a:r>
            <a:r>
              <a:rPr lang="de-DE" dirty="0"/>
              <a:t> –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bonus</a:t>
            </a:r>
            <a:r>
              <a:rPr lang="de-DE" dirty="0"/>
              <a:t> valuation </a:t>
            </a:r>
            <a:r>
              <a:rPr lang="el-GR" dirty="0"/>
              <a:t>β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hierarchies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036" y="2247351"/>
            <a:ext cx="5966371" cy="216000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87" y="4226229"/>
            <a:ext cx="5933105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/>
              <p:cNvSpPr/>
              <p:nvPr/>
            </p:nvSpPr>
            <p:spPr>
              <a:xfrm>
                <a:off x="5618399" y="3722914"/>
                <a:ext cx="1152046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𝑐𝑜𝑚𝑝𝑒𝑡𝑖𝑡𝑖𝑜𝑛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99" y="3722914"/>
                <a:ext cx="1152046" cy="324384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5642444" y="5696720"/>
                <a:ext cx="1132490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vm</m:t>
                          </m:r>
                          <m: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𝑝𝑟𝑒𝑑𝑖𝑐𝑡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44" y="5696720"/>
                <a:ext cx="1132490" cy="32438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14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Revenue</a:t>
            </a:r>
            <a:r>
              <a:rPr lang="de-DE" dirty="0"/>
              <a:t> –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bonus</a:t>
            </a:r>
            <a:r>
              <a:rPr lang="de-DE" dirty="0"/>
              <a:t> valuation </a:t>
            </a:r>
            <a:r>
              <a:rPr lang="el-GR" dirty="0"/>
              <a:t>β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hierarchies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06" y="2253103"/>
            <a:ext cx="5953846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719999" y="3841564"/>
                <a:ext cx="1152046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𝑐𝑜𝑚𝑝𝑒𝑡𝑖𝑡𝑖𝑜𝑛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99" y="3841564"/>
                <a:ext cx="1152046" cy="324384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39506" y="4435751"/>
            <a:ext cx="5982969" cy="2160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5744044" y="6033081"/>
                <a:ext cx="1132490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vm</m:t>
                          </m:r>
                          <m: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𝑝𝑟𝑒𝑑𝑖𝑐𝑡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44" y="6033081"/>
                <a:ext cx="1132490" cy="32438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14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Revenue</a:t>
                </a:r>
                <a:r>
                  <a:rPr lang="de-DE" dirty="0"/>
                  <a:t> –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competition</a:t>
                </a:r>
                <a:r>
                  <a:rPr lang="de-DE" dirty="0"/>
                  <a:t> </a:t>
                </a:r>
                <a:r>
                  <a:rPr lang="de-DE" dirty="0" err="1"/>
                  <a:t>environment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𝑐𝑜𝑚𝑝𝑒𝑡𝑖𝑡𝑖𝑜𝑛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Inhaltsplatzhalt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9" y="2403475"/>
            <a:ext cx="3962400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62" y="2230757"/>
            <a:ext cx="4341493" cy="43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2834624"/>
            <a:ext cx="8509000" cy="309598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Revenue</a:t>
                </a:r>
                <a:r>
                  <a:rPr lang="de-DE" dirty="0"/>
                  <a:t> –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competition</a:t>
                </a:r>
                <a:r>
                  <a:rPr lang="de-DE" dirty="0"/>
                  <a:t> </a:t>
                </a:r>
                <a:r>
                  <a:rPr lang="de-DE" dirty="0" err="1"/>
                  <a:t>environment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𝑐𝑜𝑚𝑝𝑒𝑡𝑖𝑡𝑖𝑜𝑛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978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6450848"/>
                  </p:ext>
                </p:extLst>
              </p:nvPr>
            </p:nvGraphicFramePr>
            <p:xfrm>
              <a:off x="319088" y="1762124"/>
              <a:ext cx="8509000" cy="3658963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281112">
                      <a:extLst>
                        <a:ext uri="{9D8B030D-6E8A-4147-A177-3AD203B41FA5}">
                          <a16:colId xmlns:a16="http://schemas.microsoft.com/office/drawing/2014/main" val="1467032162"/>
                        </a:ext>
                      </a:extLst>
                    </a:gridCol>
                    <a:gridCol w="1809750">
                      <a:extLst>
                        <a:ext uri="{9D8B030D-6E8A-4147-A177-3AD203B41FA5}">
                          <a16:colId xmlns:a16="http://schemas.microsoft.com/office/drawing/2014/main" val="1902584768"/>
                        </a:ext>
                      </a:extLst>
                    </a:gridCol>
                    <a:gridCol w="2143125">
                      <a:extLst>
                        <a:ext uri="{9D8B030D-6E8A-4147-A177-3AD203B41FA5}">
                          <a16:colId xmlns:a16="http://schemas.microsoft.com/office/drawing/2014/main" val="634114340"/>
                        </a:ext>
                      </a:extLst>
                    </a:gridCol>
                    <a:gridCol w="3275013">
                      <a:extLst>
                        <a:ext uri="{9D8B030D-6E8A-4147-A177-3AD203B41FA5}">
                          <a16:colId xmlns:a16="http://schemas.microsoft.com/office/drawing/2014/main" val="1263796568"/>
                        </a:ext>
                      </a:extLst>
                    </a:gridCol>
                  </a:tblGrid>
                  <a:tr h="447715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solidFill>
                                <a:schemeClr val="tx1"/>
                              </a:solidFill>
                            </a:rPr>
                            <a:t>Hierarchy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Impact </a:t>
                          </a:r>
                          <a:r>
                            <a:rPr lang="de-DE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Impact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0233512"/>
                      </a:ext>
                    </a:extLst>
                  </a:tr>
                  <a:tr h="802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Efficiency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mtClean="0"/>
                                    </m:ctrlPr>
                                  </m:sSubPr>
                                  <m:e>
                                    <m:r>
                                      <a:rPr lang="de-DE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mtClean="0"/>
                                      <m:t>𝑐𝑜𝑚𝑝𝑒𝑡𝑖𝑡𝑖𝑜𝑛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≻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≡</m:t>
                                </m:r>
                                <m:r>
                                  <a:rPr lang="de-DE" smtClean="0"/>
                                  <m:t>𝑆𝑀𝑅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mtClean="0"/>
                                  <m:t>when</m:t>
                                </m:r>
                                <m:r>
                                  <a:rPr lang="de-DE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mtClean="0"/>
                                  <m:t>s</m:t>
                                </m:r>
                                <m:r>
                                  <a:rPr lang="de-DE" smtClean="0"/>
                                  <m:t> ≥1.5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424770"/>
                      </a:ext>
                    </a:extLst>
                  </a:tr>
                  <a:tr h="80284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mtClean="0"/>
                                    </m:ctrlPr>
                                  </m:sSubPr>
                                  <m:e>
                                    <m:r>
                                      <a:rPr lang="de-DE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mtClean="0"/>
                                      <m:t>𝑣𝑚</m:t>
                                    </m:r>
                                    <m:r>
                                      <a:rPr lang="de-DE" smtClean="0"/>
                                      <m:t>−</m:t>
                                    </m:r>
                                    <m:r>
                                      <a:rPr lang="de-DE" smtClean="0"/>
                                      <m:t>𝑝𝑟𝑒𝑑𝑖𝑐𝑡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≈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≺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  <m:r>
                                  <a:rPr lang="de-DE" smtClean="0"/>
                                  <m:t>,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𝑤h𝑒𝑛</m:t>
                                </m:r>
                                <m:r>
                                  <a:rPr lang="de-DE" smtClean="0"/>
                                  <m:t> </m:t>
                                </m:r>
                                <m:r>
                                  <a:rPr lang="de-DE" smtClean="0"/>
                                  <m:t>𝑠</m:t>
                                </m:r>
                                <m:r>
                                  <a:rPr lang="de-DE" smtClean="0"/>
                                  <m:t>&gt;1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3838802"/>
                      </a:ext>
                    </a:extLst>
                  </a:tr>
                  <a:tr h="802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Revenue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mtClean="0"/>
                                    </m:ctrlPr>
                                  </m:sSubPr>
                                  <m:e>
                                    <m:r>
                                      <a:rPr lang="de-DE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mtClean="0"/>
                                      <m:t>𝑐𝑜𝑚𝑝𝑒𝑡𝑖𝑡𝑖𝑜𝑛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≻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≻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  <m:r>
                                  <a:rPr lang="de-DE" smtClean="0"/>
                                  <m:t> 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𝑟𝑎𝑝𝑖𝑑𝑙𝑦</m:t>
                                </m:r>
                                <m:r>
                                  <a:rPr lang="de-DE" smtClean="0"/>
                                  <m:t> </m:t>
                                </m:r>
                                <m:r>
                                  <a:rPr lang="de-DE" smtClean="0"/>
                                  <m:t>𝑑𝑒𝑐𝑟𝑒𝑎𝑠𝑖𝑛𝑔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6468186"/>
                      </a:ext>
                    </a:extLst>
                  </a:tr>
                  <a:tr h="802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mtClean="0"/>
                                    </m:ctrlPr>
                                  </m:sSubPr>
                                  <m:e>
                                    <m:r>
                                      <a:rPr lang="de-DE" smtClean="0"/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mtClean="0"/>
                                      <m:t>𝑣𝑚</m:t>
                                    </m:r>
                                    <m:r>
                                      <a:rPr lang="de-DE" smtClean="0"/>
                                      <m:t>−</m:t>
                                    </m:r>
                                    <m:r>
                                      <a:rPr lang="de-DE" smtClean="0"/>
                                      <m:t>𝑝𝑟𝑒𝑑𝑖𝑐𝑡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≺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/>
                                  <m:t>𝐻𝑃𝐵</m:t>
                                </m:r>
                                <m:r>
                                  <a:rPr lang="de-DE" smtClean="0"/>
                                  <m:t> ≺</m:t>
                                </m:r>
                                <m:r>
                                  <a:rPr lang="de-DE" smtClean="0"/>
                                  <m:t>𝑆𝑀𝑅𝐴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04223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6450848"/>
                  </p:ext>
                </p:extLst>
              </p:nvPr>
            </p:nvGraphicFramePr>
            <p:xfrm>
              <a:off x="319088" y="1762124"/>
              <a:ext cx="8509000" cy="3658963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281112">
                      <a:extLst>
                        <a:ext uri="{9D8B030D-6E8A-4147-A177-3AD203B41FA5}">
                          <a16:colId xmlns:a16="http://schemas.microsoft.com/office/drawing/2014/main" val="1467032162"/>
                        </a:ext>
                      </a:extLst>
                    </a:gridCol>
                    <a:gridCol w="1809750">
                      <a:extLst>
                        <a:ext uri="{9D8B030D-6E8A-4147-A177-3AD203B41FA5}">
                          <a16:colId xmlns:a16="http://schemas.microsoft.com/office/drawing/2014/main" val="1902584768"/>
                        </a:ext>
                      </a:extLst>
                    </a:gridCol>
                    <a:gridCol w="2143125">
                      <a:extLst>
                        <a:ext uri="{9D8B030D-6E8A-4147-A177-3AD203B41FA5}">
                          <a16:colId xmlns:a16="http://schemas.microsoft.com/office/drawing/2014/main" val="634114340"/>
                        </a:ext>
                      </a:extLst>
                    </a:gridCol>
                    <a:gridCol w="3275013">
                      <a:extLst>
                        <a:ext uri="{9D8B030D-6E8A-4147-A177-3AD203B41FA5}">
                          <a16:colId xmlns:a16="http://schemas.microsoft.com/office/drawing/2014/main" val="1263796568"/>
                        </a:ext>
                      </a:extLst>
                    </a:gridCol>
                  </a:tblGrid>
                  <a:tr h="447715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solidFill>
                                <a:schemeClr val="tx1"/>
                              </a:solidFill>
                            </a:rPr>
                            <a:t>Hierarchy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Impact </a:t>
                          </a:r>
                          <a:r>
                            <a:rPr lang="de-DE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Impact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0233512"/>
                      </a:ext>
                    </a:extLst>
                  </a:tr>
                  <a:tr h="802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Efficiency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064" t="-59542" r="-302694" b="-310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023" t="-59542" r="-155398" b="-310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967" t="-59542" r="-1673" b="-310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424770"/>
                      </a:ext>
                    </a:extLst>
                  </a:tr>
                  <a:tr h="80284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064" t="-158333" r="-30269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023" t="-158333" r="-155398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967" t="-158333" r="-1673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838802"/>
                      </a:ext>
                    </a:extLst>
                  </a:tr>
                  <a:tr h="802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Revenue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064" t="-258333" r="-30269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023" t="-258333" r="-15539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967" t="-258333" r="-1673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468186"/>
                      </a:ext>
                    </a:extLst>
                  </a:tr>
                  <a:tr h="802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064" t="-358333" r="-3026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6023" t="-358333" r="-15539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967" t="-358333" r="-1673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422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56230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HPB might help to </a:t>
            </a:r>
            <a:r>
              <a:rPr lang="en-US" b="1" dirty="0"/>
              <a:t>improve</a:t>
            </a:r>
            <a:r>
              <a:rPr lang="en-US" dirty="0"/>
              <a:t> </a:t>
            </a:r>
            <a:r>
              <a:rPr lang="en-US" b="1" dirty="0"/>
              <a:t>bidder</a:t>
            </a:r>
            <a:r>
              <a:rPr lang="en-US" dirty="0"/>
              <a:t> </a:t>
            </a:r>
            <a:r>
              <a:rPr lang="en-US" b="1" dirty="0"/>
              <a:t>communication </a:t>
            </a:r>
          </a:p>
          <a:p>
            <a:pPr marL="646113" lvl="2" indent="-285750">
              <a:buFontTx/>
              <a:buChar char="-"/>
            </a:pPr>
            <a:r>
              <a:rPr lang="en-US" dirty="0"/>
              <a:t>more </a:t>
            </a:r>
            <a:r>
              <a:rPr lang="en-US" b="1" dirty="0"/>
              <a:t>efficient allocations</a:t>
            </a:r>
          </a:p>
          <a:p>
            <a:pPr marL="646113" lvl="2" indent="-285750">
              <a:buFontTx/>
              <a:buChar char="-"/>
            </a:pPr>
            <a:r>
              <a:rPr lang="en-US" b="1" dirty="0"/>
              <a:t>less revenue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HPB performance was </a:t>
            </a:r>
            <a:r>
              <a:rPr lang="en-US" b="1" dirty="0"/>
              <a:t>more stable </a:t>
            </a:r>
            <a:r>
              <a:rPr lang="en-US" dirty="0"/>
              <a:t>in relation to different valuations of complementarities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 err="1"/>
              <a:t>Hierarchy</a:t>
            </a:r>
            <a:r>
              <a:rPr lang="de-DE" dirty="0"/>
              <a:t> </a:t>
            </a:r>
            <a:r>
              <a:rPr lang="en-US" dirty="0"/>
              <a:t>greatly</a:t>
            </a:r>
            <a:r>
              <a:rPr lang="de-DE" dirty="0"/>
              <a:t> </a:t>
            </a:r>
            <a:r>
              <a:rPr lang="de-DE" b="1" dirty="0" err="1"/>
              <a:t>influences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b="1" dirty="0" err="1"/>
              <a:t>outcome</a:t>
            </a:r>
            <a:endParaRPr lang="de-DE" b="1" dirty="0"/>
          </a:p>
          <a:p>
            <a:pPr marL="646113" lvl="2" indent="-285750">
              <a:buFontTx/>
              <a:buChar char="-"/>
            </a:pPr>
            <a:r>
              <a:rPr lang="en-US" dirty="0"/>
              <a:t>SMRA performed better in less competitive hierarchy</a:t>
            </a:r>
          </a:p>
          <a:p>
            <a:r>
              <a:rPr lang="en-US" dirty="0">
                <a:sym typeface="Wingdings" panose="05000000000000000000" pitchFamily="2" charset="2"/>
              </a:rPr>
              <a:t>      </a:t>
            </a:r>
            <a:r>
              <a:rPr lang="en-US" dirty="0"/>
              <a:t>Hierarchy is key for well </a:t>
            </a:r>
            <a:r>
              <a:rPr lang="en-US" dirty="0" err="1"/>
              <a:t>perfoming</a:t>
            </a:r>
            <a:r>
              <a:rPr lang="en-US" dirty="0"/>
              <a:t> HPB auctions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646113" lvl="2" indent="-285750">
              <a:buFontTx/>
              <a:buChar char="-"/>
            </a:pP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Gleichschenkliges Dreieck 5"/>
          <p:cNvSpPr/>
          <p:nvPr/>
        </p:nvSpPr>
        <p:spPr>
          <a:xfrm>
            <a:off x="3438527" y="2099190"/>
            <a:ext cx="190500" cy="16422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2257425" y="2459358"/>
            <a:ext cx="190500" cy="1642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27" y="4851256"/>
            <a:ext cx="2476660" cy="1181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95" y="4851256"/>
            <a:ext cx="2476800" cy="123995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520970" y="5313311"/>
            <a:ext cx="12022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&gt;</a:t>
            </a:r>
            <a:endParaRPr 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3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049565" y="1768018"/>
            <a:ext cx="5127981" cy="410369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853" y="2588167"/>
            <a:ext cx="2109403" cy="351004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428343" y="6098215"/>
            <a:ext cx="229230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[5]</a:t>
            </a:r>
            <a:endParaRPr 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1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German Auction in 2015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Formats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Simulation Set-Up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3909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	</a:t>
            </a:r>
            <a:r>
              <a:rPr lang="en-US" dirty="0"/>
              <a:t>M. Bichler, V. Gretschko, and M. Janssen. “Bargaining in Spectrum Auctions:</a:t>
            </a:r>
          </a:p>
          <a:p>
            <a:r>
              <a:rPr lang="en-US" dirty="0"/>
              <a:t>	A Review of the German Auction in 2015.” 2016.</a:t>
            </a:r>
          </a:p>
          <a:p>
            <a:r>
              <a:rPr lang="de-DE" dirty="0"/>
              <a:t>[2]	</a:t>
            </a:r>
            <a:r>
              <a:rPr lang="en-US" dirty="0"/>
              <a:t>M. Bichler. The Simultaneous Multi-Round Auction Format. Munich: Technical</a:t>
            </a:r>
          </a:p>
          <a:p>
            <a:r>
              <a:rPr lang="en-US" dirty="0"/>
              <a:t>	University Munich, 2016, pp. 99–110.</a:t>
            </a:r>
          </a:p>
          <a:p>
            <a:r>
              <a:rPr lang="de-DE" dirty="0"/>
              <a:t>[3]	</a:t>
            </a:r>
            <a:r>
              <a:rPr lang="en-US" dirty="0"/>
              <a:t>M. H. Rothkopf, A. Pekeˇc, and R. M. Harstad. “Computitional Manageable</a:t>
            </a:r>
          </a:p>
          <a:p>
            <a:r>
              <a:rPr lang="en-US" dirty="0"/>
              <a:t>	</a:t>
            </a:r>
            <a:r>
              <a:rPr lang="en-US" dirty="0" err="1"/>
              <a:t>Combinatitional</a:t>
            </a:r>
            <a:r>
              <a:rPr lang="en-US" dirty="0"/>
              <a:t> Auction.” In: Management science 44 (1998), pp. 1131–1147.</a:t>
            </a:r>
          </a:p>
          <a:p>
            <a:r>
              <a:rPr lang="de-DE" dirty="0"/>
              <a:t>[4]	</a:t>
            </a:r>
            <a:r>
              <a:rPr lang="en-US" dirty="0"/>
              <a:t>J. K. Goeree and C. A. Holt. “Hierarchical package bidding: A paper &amp;</a:t>
            </a:r>
          </a:p>
          <a:p>
            <a:r>
              <a:rPr lang="en-US" dirty="0"/>
              <a:t>	pencil combinatorial auction.” In: Games and Economic Behavior 70.1 (2010),</a:t>
            </a:r>
          </a:p>
          <a:p>
            <a:r>
              <a:rPr lang="en-US" dirty="0"/>
              <a:t>	pp. 146–169.</a:t>
            </a:r>
          </a:p>
          <a:p>
            <a:r>
              <a:rPr lang="en-US" dirty="0"/>
              <a:t>[5]	https://xkcd.com/576/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4204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3909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/>
          <p:cNvGraphicFramePr>
            <a:graphicFrameLocks noGrp="1"/>
          </p:cNvGraphicFramePr>
          <p:nvPr>
            <p:ph idx="1"/>
          </p:nvPr>
        </p:nvGraphicFramePr>
        <p:xfrm>
          <a:off x="319087" y="2498725"/>
          <a:ext cx="6617771" cy="3037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3439">
                  <a:extLst>
                    <a:ext uri="{9D8B030D-6E8A-4147-A177-3AD203B41FA5}">
                      <a16:colId xmlns:a16="http://schemas.microsoft.com/office/drawing/2014/main" val="1305049729"/>
                    </a:ext>
                  </a:extLst>
                </a:gridCol>
                <a:gridCol w="5184332">
                  <a:extLst>
                    <a:ext uri="{9D8B030D-6E8A-4147-A177-3AD203B41FA5}">
                      <a16:colId xmlns:a16="http://schemas.microsoft.com/office/drawing/2014/main" val="415246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5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Auction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SMRA (</a:t>
                      </a:r>
                      <a:r>
                        <a:rPr lang="de-DE" dirty="0" err="1"/>
                        <a:t>Simultaneous</a:t>
                      </a:r>
                      <a:r>
                        <a:rPr lang="de-DE" dirty="0"/>
                        <a:t> Multi-Round </a:t>
                      </a:r>
                      <a:r>
                        <a:rPr lang="de-DE" dirty="0" err="1"/>
                        <a:t>Auction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 </a:t>
                      </a:r>
                      <a:r>
                        <a:rPr lang="de-DE" dirty="0" err="1"/>
                        <a:t>weeks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4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EUR 5.081bn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Frequency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bands</a:t>
                      </a:r>
                      <a:r>
                        <a:rPr lang="de-DE" dirty="0"/>
                        <a:t>: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700, 900, 1800, 1500 MHz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93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TEF,</a:t>
                      </a:r>
                      <a:r>
                        <a:rPr lang="de-DE" baseline="0" dirty="0"/>
                        <a:t> DT, VOD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99059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Environment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German </a:t>
            </a:r>
            <a:r>
              <a:rPr lang="de-DE" dirty="0" err="1"/>
              <a:t>Auction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65BD"/>
                </a:solidFill>
              </a:rPr>
              <a:t>The German </a:t>
            </a:r>
            <a:r>
              <a:rPr lang="de-DE" dirty="0" err="1">
                <a:solidFill>
                  <a:srgbClr val="0065BD"/>
                </a:solidFill>
              </a:rPr>
              <a:t>Auction</a:t>
            </a:r>
            <a:r>
              <a:rPr lang="de-DE" dirty="0">
                <a:solidFill>
                  <a:srgbClr val="0065BD"/>
                </a:solidFill>
              </a:rPr>
              <a:t> in 2015</a:t>
            </a:r>
            <a:endParaRPr lang="en-US" dirty="0">
              <a:solidFill>
                <a:srgbClr val="0065BD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9861" t="36445" r="9166" b="39514"/>
          <a:stretch/>
        </p:blipFill>
        <p:spPr>
          <a:xfrm>
            <a:off x="6936859" y="2106822"/>
            <a:ext cx="1533525" cy="4553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t="21957" b="22148"/>
          <a:stretch/>
        </p:blipFill>
        <p:spPr>
          <a:xfrm>
            <a:off x="6984484" y="2767870"/>
            <a:ext cx="1438275" cy="80392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65" y="3777521"/>
            <a:ext cx="831912" cy="8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>
          <a:xfrm>
            <a:off x="317500" y="2969320"/>
            <a:ext cx="8508999" cy="1274125"/>
          </a:xfrm>
        </p:spPr>
        <p:txBody>
          <a:bodyPr/>
          <a:lstStyle/>
          <a:p>
            <a:pPr algn="ctr"/>
            <a:r>
              <a:rPr lang="de-DE" sz="3600" b="1" dirty="0">
                <a:solidFill>
                  <a:srgbClr val="0065BD"/>
                </a:solidFill>
              </a:rPr>
              <a:t>The German </a:t>
            </a:r>
            <a:r>
              <a:rPr lang="de-DE" sz="3600" b="1" dirty="0" err="1">
                <a:solidFill>
                  <a:srgbClr val="0065BD"/>
                </a:solidFill>
              </a:rPr>
              <a:t>Auction</a:t>
            </a:r>
            <a:r>
              <a:rPr lang="de-DE" sz="3600" b="1" dirty="0">
                <a:solidFill>
                  <a:srgbClr val="0065BD"/>
                </a:solidFill>
              </a:rPr>
              <a:t> in 2015</a:t>
            </a:r>
            <a:endParaRPr lang="en-US" sz="3600" b="1" dirty="0">
              <a:solidFill>
                <a:srgbClr val="0065B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:		SMRA </a:t>
            </a:r>
            <a:r>
              <a:rPr lang="de-DE" i="1" dirty="0"/>
              <a:t>(</a:t>
            </a:r>
            <a:r>
              <a:rPr lang="de-DE" i="1" dirty="0" err="1"/>
              <a:t>Simultaneous</a:t>
            </a:r>
            <a:r>
              <a:rPr lang="de-DE" i="1" dirty="0"/>
              <a:t> Multi-Round </a:t>
            </a:r>
            <a:r>
              <a:rPr lang="de-DE" i="1" dirty="0" err="1"/>
              <a:t>Auction</a:t>
            </a:r>
            <a:r>
              <a:rPr lang="de-DE" i="1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Duration: 		4 </a:t>
            </a:r>
            <a:r>
              <a:rPr lang="de-DE" dirty="0" err="1"/>
              <a:t>weeks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Revenue: 		EUR 5.081bn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bands</a:t>
            </a:r>
            <a:r>
              <a:rPr lang="de-DE" dirty="0"/>
              <a:t>: 	700 MHz (LTE),</a:t>
            </a:r>
          </a:p>
          <a:p>
            <a:r>
              <a:rPr lang="de-DE" dirty="0"/>
              <a:t>			900 MHz  (LTE/GSM, </a:t>
            </a:r>
            <a:r>
              <a:rPr lang="de-DE" b="1" i="1" dirty="0" err="1">
                <a:solidFill>
                  <a:srgbClr val="EE0000"/>
                </a:solidFill>
              </a:rPr>
              <a:t>cap</a:t>
            </a:r>
            <a:r>
              <a:rPr lang="de-DE" b="1" i="1" dirty="0">
                <a:solidFill>
                  <a:srgbClr val="EE0000"/>
                </a:solidFill>
              </a:rPr>
              <a:t> at 3 </a:t>
            </a:r>
            <a:r>
              <a:rPr lang="de-DE" b="1" i="1" dirty="0" err="1">
                <a:solidFill>
                  <a:srgbClr val="EE0000"/>
                </a:solidFill>
              </a:rPr>
              <a:t>blocks</a:t>
            </a:r>
            <a:r>
              <a:rPr lang="de-DE" dirty="0"/>
              <a:t>)</a:t>
            </a:r>
          </a:p>
          <a:p>
            <a:r>
              <a:rPr lang="de-DE" i="1" dirty="0">
                <a:solidFill>
                  <a:srgbClr val="C00000"/>
                </a:solidFill>
              </a:rPr>
              <a:t>			</a:t>
            </a:r>
            <a:r>
              <a:rPr lang="de-DE" dirty="0"/>
              <a:t>1800 MHz (LTE/GSM)</a:t>
            </a:r>
          </a:p>
          <a:p>
            <a:r>
              <a:rPr lang="de-DE" dirty="0"/>
              <a:t>			1500 MHz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Participants</a:t>
            </a:r>
            <a:r>
              <a:rPr lang="de-DE" dirty="0"/>
              <a:t>: 		TEF, DT, VOD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Environment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German </a:t>
            </a:r>
            <a:r>
              <a:rPr lang="de-DE" dirty="0" err="1"/>
              <a:t>Auction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German </a:t>
            </a:r>
            <a:r>
              <a:rPr lang="de-DE" dirty="0" err="1"/>
              <a:t>Auction</a:t>
            </a:r>
            <a:r>
              <a:rPr lang="de-DE" dirty="0"/>
              <a:t> in 2015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9861" t="36445" r="9166" b="39514"/>
          <a:stretch/>
        </p:blipFill>
        <p:spPr>
          <a:xfrm>
            <a:off x="1193429" y="5249879"/>
            <a:ext cx="1533525" cy="4553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t="21957" b="22148"/>
          <a:stretch/>
        </p:blipFill>
        <p:spPr>
          <a:xfrm>
            <a:off x="3969012" y="5121007"/>
            <a:ext cx="1438275" cy="80392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344" y="5061585"/>
            <a:ext cx="831912" cy="8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>
          <a:xfrm>
            <a:off x="317500" y="2969320"/>
            <a:ext cx="8508999" cy="1274125"/>
          </a:xfrm>
        </p:spPr>
        <p:txBody>
          <a:bodyPr/>
          <a:lstStyle/>
          <a:p>
            <a:pPr algn="ctr"/>
            <a:r>
              <a:rPr lang="de-DE" sz="3600" b="1" dirty="0" err="1">
                <a:solidFill>
                  <a:srgbClr val="0065BD"/>
                </a:solidFill>
              </a:rPr>
              <a:t>Comparison</a:t>
            </a:r>
            <a:r>
              <a:rPr lang="de-DE" sz="3600" b="1" dirty="0">
                <a:solidFill>
                  <a:srgbClr val="0065BD"/>
                </a:solidFill>
              </a:rPr>
              <a:t> </a:t>
            </a:r>
            <a:r>
              <a:rPr lang="de-DE" sz="3600" b="1" dirty="0" err="1">
                <a:solidFill>
                  <a:srgbClr val="0065BD"/>
                </a:solidFill>
              </a:rPr>
              <a:t>of</a:t>
            </a:r>
            <a:r>
              <a:rPr lang="de-DE" sz="3600" b="1" dirty="0">
                <a:solidFill>
                  <a:srgbClr val="0065BD"/>
                </a:solidFill>
              </a:rPr>
              <a:t> </a:t>
            </a:r>
            <a:r>
              <a:rPr lang="de-DE" sz="3600" b="1" dirty="0" err="1">
                <a:solidFill>
                  <a:srgbClr val="0065BD"/>
                </a:solidFill>
              </a:rPr>
              <a:t>the</a:t>
            </a:r>
            <a:r>
              <a:rPr lang="de-DE" sz="3600" b="1" dirty="0">
                <a:solidFill>
                  <a:srgbClr val="0065BD"/>
                </a:solidFill>
              </a:rPr>
              <a:t> </a:t>
            </a:r>
            <a:r>
              <a:rPr lang="de-DE" sz="3600" b="1" dirty="0" err="1">
                <a:solidFill>
                  <a:srgbClr val="0065BD"/>
                </a:solidFill>
              </a:rPr>
              <a:t>Auction</a:t>
            </a:r>
            <a:r>
              <a:rPr lang="de-DE" sz="3600" b="1" dirty="0">
                <a:solidFill>
                  <a:srgbClr val="0065BD"/>
                </a:solidFill>
              </a:rPr>
              <a:t> Formats</a:t>
            </a:r>
            <a:endParaRPr lang="en-US" sz="3600" b="1" dirty="0">
              <a:solidFill>
                <a:srgbClr val="0065B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85745" cy="397465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Extension of English Auction with </a:t>
            </a:r>
            <a:br>
              <a:rPr lang="en-US" dirty="0"/>
            </a:br>
            <a:r>
              <a:rPr lang="en-US" b="1" dirty="0"/>
              <a:t>multiple items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Single item </a:t>
            </a:r>
            <a:r>
              <a:rPr lang="en-US" dirty="0"/>
              <a:t>bids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Round based fashion with ascending prices and </a:t>
            </a:r>
            <a:r>
              <a:rPr lang="en-US" b="1" dirty="0"/>
              <a:t>increments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</a:t>
            </a:r>
            <a:r>
              <a:rPr lang="de-DE" dirty="0" err="1"/>
              <a:t>provisionally</a:t>
            </a:r>
            <a:r>
              <a:rPr lang="de-DE" dirty="0"/>
              <a:t> </a:t>
            </a:r>
            <a:r>
              <a:rPr lang="de-DE" dirty="0" err="1"/>
              <a:t>wins</a:t>
            </a:r>
            <a:r>
              <a:rPr lang="de-DE" dirty="0"/>
              <a:t> item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 of </a:t>
            </a:r>
            <a:r>
              <a:rPr lang="en-US" b="1" dirty="0" err="1"/>
              <a:t>actitivity</a:t>
            </a:r>
            <a:r>
              <a:rPr lang="en-US" b="1" dirty="0"/>
              <a:t> rules </a:t>
            </a:r>
            <a:r>
              <a:rPr lang="en-US" dirty="0"/>
              <a:t>(e.g. eligibility points)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Bidding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bids</a:t>
            </a:r>
            <a:r>
              <a:rPr lang="de-DE" dirty="0"/>
              <a:t> </a:t>
            </a:r>
            <a:r>
              <a:rPr lang="de-DE" dirty="0" err="1"/>
              <a:t>submitted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resolves</a:t>
            </a:r>
            <a:r>
              <a:rPr lang="de-DE" dirty="0"/>
              <a:t> in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r>
              <a:rPr lang="de-DE" dirty="0"/>
              <a:t> [2]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&amp; simple </a:t>
            </a:r>
            <a:r>
              <a:rPr lang="de-DE" dirty="0" err="1"/>
              <a:t>format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Strategical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 in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complementarities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Auction Formats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03401" y="1850679"/>
            <a:ext cx="3269998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>
                <a:latin typeface="+mn-lt"/>
              </a:rPr>
              <a:t>SMRA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(Simultaneous Multi-Round Auction)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00563" y="1850679"/>
            <a:ext cx="2811667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>
                <a:latin typeface="+mn-lt"/>
              </a:rPr>
              <a:t>HPB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(Hierarchical Package Bidding)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59808" y="2484639"/>
            <a:ext cx="4260838" cy="3981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76774" y="2462506"/>
            <a:ext cx="4295775" cy="196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b="1" dirty="0">
                <a:latin typeface="+mn-lt"/>
              </a:rPr>
              <a:t>Package bidding </a:t>
            </a:r>
            <a:r>
              <a:rPr lang="en-US" sz="1600" dirty="0">
                <a:latin typeface="+mn-lt"/>
              </a:rPr>
              <a:t>allowed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Items in tree like </a:t>
            </a:r>
            <a:r>
              <a:rPr lang="en-US" sz="1600" b="1" dirty="0">
                <a:latin typeface="+mn-lt"/>
              </a:rPr>
              <a:t>hierarchy</a:t>
            </a:r>
            <a:r>
              <a:rPr lang="en-US" sz="1600" dirty="0">
                <a:latin typeface="+mn-lt"/>
              </a:rPr>
              <a:t> [3]</a:t>
            </a:r>
            <a:endParaRPr lang="en-US" sz="1600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Efficient computation of allocation &amp; prices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Excess prices for packages handed down to item level </a:t>
            </a:r>
            <a:r>
              <a:rPr lang="en-US" sz="1600" i="1" dirty="0">
                <a:latin typeface="+mn-lt"/>
              </a:rPr>
              <a:t>“lump-sum taxes”</a:t>
            </a:r>
            <a:r>
              <a:rPr lang="en-US" sz="1600" dirty="0">
                <a:latin typeface="+mn-lt"/>
              </a:rPr>
              <a:t> [4]</a:t>
            </a:r>
            <a:endParaRPr lang="en-US" sz="1600" i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2458" t="3176" r="3315" b="6344"/>
          <a:stretch/>
        </p:blipFill>
        <p:spPr>
          <a:xfrm>
            <a:off x="4803259" y="4542331"/>
            <a:ext cx="3943350" cy="1317868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726570" y="5954145"/>
            <a:ext cx="2096728" cy="2090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Example of a HPB hierarchy</a:t>
            </a:r>
          </a:p>
        </p:txBody>
      </p:sp>
      <p:cxnSp>
        <p:nvCxnSpPr>
          <p:cNvPr id="14" name="Gerader Verbinder 13"/>
          <p:cNvCxnSpPr/>
          <p:nvPr/>
        </p:nvCxnSpPr>
        <p:spPr>
          <a:xfrm>
            <a:off x="4572000" y="1850679"/>
            <a:ext cx="0" cy="45120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dditionszeichen 17"/>
          <p:cNvSpPr/>
          <p:nvPr/>
        </p:nvSpPr>
        <p:spPr>
          <a:xfrm>
            <a:off x="2162175" y="4601190"/>
            <a:ext cx="400050" cy="40005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9" name="Minuszeichen 18"/>
          <p:cNvSpPr/>
          <p:nvPr/>
        </p:nvSpPr>
        <p:spPr>
          <a:xfrm>
            <a:off x="2190750" y="5622912"/>
            <a:ext cx="342900" cy="399694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>
          <a:xfrm>
            <a:off x="319089" y="2940745"/>
            <a:ext cx="8508999" cy="1274125"/>
          </a:xfrm>
        </p:spPr>
        <p:txBody>
          <a:bodyPr/>
          <a:lstStyle/>
          <a:p>
            <a:pPr algn="ctr"/>
            <a:r>
              <a:rPr lang="de-DE" sz="3600" b="1" dirty="0">
                <a:solidFill>
                  <a:srgbClr val="0065BD"/>
                </a:solidFill>
              </a:rPr>
              <a:t>Simulation Set-</a:t>
            </a:r>
            <a:r>
              <a:rPr lang="de-DE" sz="3600" b="1" dirty="0" err="1">
                <a:solidFill>
                  <a:srgbClr val="0065BD"/>
                </a:solidFill>
              </a:rPr>
              <a:t>Up</a:t>
            </a:r>
            <a:endParaRPr lang="en-US" sz="3600" b="1" dirty="0">
              <a:solidFill>
                <a:srgbClr val="0065B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A </a:t>
                </a:r>
                <a:r>
                  <a:rPr lang="en-US" b="1" dirty="0"/>
                  <a:t>baseline model </a:t>
                </a:r>
                <a:r>
                  <a:rPr lang="en-US" dirty="0"/>
                  <a:t>was chosen: TEF’s mean price for 1800 MHz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baseline)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bidder‘s</a:t>
                </a:r>
                <a:r>
                  <a:rPr lang="de-DE" dirty="0"/>
                  <a:t> valuation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1" dirty="0" err="1"/>
                  <a:t>spectrum</a:t>
                </a:r>
                <a:r>
                  <a:rPr lang="de-DE" b="1" dirty="0"/>
                  <a:t> </a:t>
                </a:r>
                <a:r>
                  <a:rPr lang="de-DE" b="1" dirty="0" err="1"/>
                  <a:t>relation</a:t>
                </a:r>
                <a:r>
                  <a:rPr lang="de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𝑠𝑝𝑒𝑐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b="1" dirty="0" err="1"/>
                  <a:t>bidder</a:t>
                </a:r>
                <a:r>
                  <a:rPr lang="de-DE" b="1" dirty="0"/>
                  <a:t> </a:t>
                </a:r>
                <a:r>
                  <a:rPr lang="de-DE" b="1" dirty="0" err="1"/>
                  <a:t>strength</a:t>
                </a:r>
                <a:r>
                  <a:rPr lang="de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𝑀𝑁𝑂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b="1" dirty="0" err="1"/>
                  <a:t>Complementarities</a:t>
                </a:r>
                <a:r>
                  <a:rPr lang="de-DE" dirty="0"/>
                  <a:t> </a:t>
                </a:r>
                <a:r>
                  <a:rPr lang="de-DE" dirty="0" err="1"/>
                  <a:t>modeled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multiples </a:t>
                </a:r>
                <a:r>
                  <a:rPr lang="de-DE" dirty="0" err="1"/>
                  <a:t>of</a:t>
                </a:r>
                <a:r>
                  <a:rPr lang="de-DE" dirty="0"/>
                  <a:t> item valuation in resp. band</a:t>
                </a:r>
                <a:endParaRPr lang="en-US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Tim Berger (Student Information Systems, TUM) | Final Presentation B.Sc. | 15th Sept 2016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Bidders‘ Valuation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Set-Up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0" y="3276495"/>
            <a:ext cx="2896004" cy="11336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695" y="3362233"/>
            <a:ext cx="2886478" cy="962159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4195762" y="3848098"/>
            <a:ext cx="75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165" y="5300010"/>
            <a:ext cx="211484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4476750"/>
            <a:ext cx="8508999" cy="1985009"/>
          </a:xfrm>
        </p:spPr>
        <p:txBody>
          <a:bodyPr/>
          <a:lstStyle/>
          <a:p>
            <a:r>
              <a:rPr lang="en-US" dirty="0"/>
              <a:t>Bonuses based on [1]:</a:t>
            </a:r>
          </a:p>
          <a:p>
            <a:pPr marL="285750" indent="-285750">
              <a:buFontTx/>
              <a:buChar char="-"/>
            </a:pPr>
            <a:r>
              <a:rPr lang="en-US" dirty="0"/>
              <a:t>900 MHz: large incremental value for three blocks (2 LTE + 1 GSM or 3 GSM)</a:t>
            </a:r>
          </a:p>
          <a:p>
            <a:pPr marL="285750" indent="-285750">
              <a:buFontTx/>
              <a:buChar char="-"/>
            </a:pPr>
            <a:r>
              <a:rPr lang="en-US" dirty="0"/>
              <a:t>1800 MHz: blocks of 4 or 6 blocks (LTE), </a:t>
            </a:r>
            <a:r>
              <a:rPr lang="en-US" i="1" dirty="0"/>
              <a:t>but only 4 item bundle modeled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Final Presentation B.Sc. | 15th Sept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Value Model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Set-Up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57" y="2488693"/>
            <a:ext cx="61730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8521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783</Words>
  <Application>Microsoft Office PowerPoint</Application>
  <PresentationFormat>Bildschirmpräsentation (4:3)</PresentationFormat>
  <Paragraphs>182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Final presentation – bachelors‘ thesis </vt:lpstr>
      <vt:lpstr>Agenda</vt:lpstr>
      <vt:lpstr>PowerPoint-Präsentation</vt:lpstr>
      <vt:lpstr>The German Auction in 2015</vt:lpstr>
      <vt:lpstr>PowerPoint-Präsentation</vt:lpstr>
      <vt:lpstr>Auction Formats</vt:lpstr>
      <vt:lpstr> </vt:lpstr>
      <vt:lpstr>Simulation Set-Up</vt:lpstr>
      <vt:lpstr>Simulation Set-Up</vt:lpstr>
      <vt:lpstr>Simulation Set-Up</vt:lpstr>
      <vt:lpstr>Simulation Set-Up</vt:lpstr>
      <vt:lpstr>PowerPoint-Präsentation</vt:lpstr>
      <vt:lpstr>Results</vt:lpstr>
      <vt:lpstr>Results</vt:lpstr>
      <vt:lpstr>Results</vt:lpstr>
      <vt:lpstr>Results</vt:lpstr>
      <vt:lpstr>Summary of the Results</vt:lpstr>
      <vt:lpstr>Conclusion and Future Work</vt:lpstr>
      <vt:lpstr>Thank you for your attention!</vt:lpstr>
      <vt:lpstr>References</vt:lpstr>
      <vt:lpstr>Backup</vt:lpstr>
      <vt:lpstr>The German Auction in 2015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Berger</dc:creator>
  <cp:lastModifiedBy>Tim Berger</cp:lastModifiedBy>
  <cp:revision>104</cp:revision>
  <cp:lastPrinted>2015-07-30T14:04:45Z</cp:lastPrinted>
  <dcterms:created xsi:type="dcterms:W3CDTF">2016-06-12T14:57:45Z</dcterms:created>
  <dcterms:modified xsi:type="dcterms:W3CDTF">2016-09-15T13:50:24Z</dcterms:modified>
</cp:coreProperties>
</file>