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15122525" cy="21386800"/>
  <p:notesSz cx="6858000" cy="9945688"/>
  <p:defaultTextStyle>
    <a:defPPr>
      <a:defRPr lang="de-DE"/>
    </a:defPPr>
    <a:lvl1pPr algn="l" rtl="0" fontAlgn="base">
      <a:spcBef>
        <a:spcPct val="0"/>
      </a:spcBef>
      <a:spcAft>
        <a:spcPct val="0"/>
      </a:spcAft>
      <a:defRPr sz="4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855">
          <p15:clr>
            <a:srgbClr val="A4A3A4"/>
          </p15:clr>
        </p15:guide>
        <p15:guide id="2" orient="horz" pos="13207">
          <p15:clr>
            <a:srgbClr val="A4A3A4"/>
          </p15:clr>
        </p15:guide>
        <p15:guide id="3" orient="horz" pos="12012">
          <p15:clr>
            <a:srgbClr val="A4A3A4"/>
          </p15:clr>
        </p15:guide>
        <p15:guide id="4" pos="8978">
          <p15:clr>
            <a:srgbClr val="A4A3A4"/>
          </p15:clr>
        </p15:guide>
        <p15:guide id="5" pos="774">
          <p15:clr>
            <a:srgbClr val="A4A3A4"/>
          </p15:clr>
        </p15:guide>
      </p15:sldGuideLst>
    </p:ext>
    <p:ext uri="{2D200454-40CA-4A62-9FC3-DE9A4176ACB9}">
      <p15:notesGuideLst xmlns:p15="http://schemas.microsoft.com/office/powerpoint/2012/main">
        <p15:guide id="1" orient="horz" pos="31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60" autoAdjust="0"/>
  </p:normalViewPr>
  <p:slideViewPr>
    <p:cSldViewPr snapToGrid="0" snapToObjects="1">
      <p:cViewPr>
        <p:scale>
          <a:sx n="70" d="100"/>
          <a:sy n="70" d="100"/>
        </p:scale>
        <p:origin x="1856" y="144"/>
      </p:cViewPr>
      <p:guideLst>
        <p:guide orient="horz" pos="11855"/>
        <p:guide orient="horz" pos="13207"/>
        <p:guide orient="horz" pos="12012"/>
        <p:guide pos="8978"/>
        <p:guide pos="7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540" y="-84"/>
      </p:cViewPr>
      <p:guideLst>
        <p:guide orient="horz" pos="313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CB91625B-575C-D14F-8E73-FBCBA6F2E995}"/>
              </a:ext>
            </a:extLst>
          </p:cNvPr>
          <p:cNvSpPr>
            <a:spLocks noGrp="1" noChangeArrowheads="1"/>
          </p:cNvSpPr>
          <p:nvPr>
            <p:ph type="hdr" sz="quarter"/>
          </p:nvPr>
        </p:nvSpPr>
        <p:spPr bwMode="auto">
          <a:xfrm>
            <a:off x="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defRPr sz="1100"/>
            </a:lvl1pPr>
          </a:lstStyle>
          <a:p>
            <a:endParaRPr lang="de-DE" altLang="de-DE"/>
          </a:p>
        </p:txBody>
      </p:sp>
      <p:sp>
        <p:nvSpPr>
          <p:cNvPr id="457731" name="Rectangle 3">
            <a:extLst>
              <a:ext uri="{FF2B5EF4-FFF2-40B4-BE49-F238E27FC236}">
                <a16:creationId xmlns:a16="http://schemas.microsoft.com/office/drawing/2014/main" id="{824475C0-4508-964E-BEC0-EA321A9344C1}"/>
              </a:ext>
            </a:extLst>
          </p:cNvPr>
          <p:cNvSpPr>
            <a:spLocks noGrp="1" noChangeArrowheads="1"/>
          </p:cNvSpPr>
          <p:nvPr>
            <p:ph type="dt" sz="quarter" idx="1"/>
          </p:nvPr>
        </p:nvSpPr>
        <p:spPr bwMode="auto">
          <a:xfrm>
            <a:off x="388620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lgn="r">
              <a:defRPr sz="1100"/>
            </a:lvl1pPr>
          </a:lstStyle>
          <a:p>
            <a:endParaRPr lang="de-DE" altLang="de-DE"/>
          </a:p>
        </p:txBody>
      </p:sp>
      <p:sp>
        <p:nvSpPr>
          <p:cNvPr id="457732" name="Rectangle 4">
            <a:extLst>
              <a:ext uri="{FF2B5EF4-FFF2-40B4-BE49-F238E27FC236}">
                <a16:creationId xmlns:a16="http://schemas.microsoft.com/office/drawing/2014/main" id="{59F16639-F525-754E-9A3E-230CCC49CDDC}"/>
              </a:ext>
            </a:extLst>
          </p:cNvPr>
          <p:cNvSpPr>
            <a:spLocks noGrp="1" noChangeArrowheads="1"/>
          </p:cNvSpPr>
          <p:nvPr>
            <p:ph type="ftr" sz="quarter" idx="2"/>
          </p:nvPr>
        </p:nvSpPr>
        <p:spPr bwMode="auto">
          <a:xfrm>
            <a:off x="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defRPr sz="1100"/>
            </a:lvl1pPr>
          </a:lstStyle>
          <a:p>
            <a:endParaRPr lang="de-DE" altLang="de-DE"/>
          </a:p>
        </p:txBody>
      </p:sp>
      <p:sp>
        <p:nvSpPr>
          <p:cNvPr id="457733" name="Rectangle 5">
            <a:extLst>
              <a:ext uri="{FF2B5EF4-FFF2-40B4-BE49-F238E27FC236}">
                <a16:creationId xmlns:a16="http://schemas.microsoft.com/office/drawing/2014/main" id="{4CA42E23-2E49-7349-A767-02D230F5A50E}"/>
              </a:ext>
            </a:extLst>
          </p:cNvPr>
          <p:cNvSpPr>
            <a:spLocks noGrp="1" noChangeArrowheads="1"/>
          </p:cNvSpPr>
          <p:nvPr>
            <p:ph type="sldNum" sz="quarter" idx="3"/>
          </p:nvPr>
        </p:nvSpPr>
        <p:spPr bwMode="auto">
          <a:xfrm>
            <a:off x="388620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lgn="r">
              <a:defRPr sz="1100"/>
            </a:lvl1pPr>
          </a:lstStyle>
          <a:p>
            <a:fld id="{892B8FBA-8796-8A44-B390-E6715E6D4D71}" type="slidenum">
              <a:rPr lang="de-DE" altLang="de-DE"/>
              <a:pPr/>
              <a:t>‹#›</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46121923-4191-1B45-AB6C-FC2B8F502A39}"/>
              </a:ext>
            </a:extLst>
          </p:cNvPr>
          <p:cNvSpPr>
            <a:spLocks noGrp="1" noChangeArrowheads="1"/>
          </p:cNvSpPr>
          <p:nvPr>
            <p:ph type="hdr" sz="quarter"/>
          </p:nvPr>
        </p:nvSpPr>
        <p:spPr bwMode="auto">
          <a:xfrm>
            <a:off x="0"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defTabSz="633413">
              <a:defRPr sz="800"/>
            </a:lvl1pPr>
          </a:lstStyle>
          <a:p>
            <a:endParaRPr lang="de-DE" altLang="de-DE"/>
          </a:p>
        </p:txBody>
      </p:sp>
      <p:sp>
        <p:nvSpPr>
          <p:cNvPr id="459779" name="Rectangle 3">
            <a:extLst>
              <a:ext uri="{FF2B5EF4-FFF2-40B4-BE49-F238E27FC236}">
                <a16:creationId xmlns:a16="http://schemas.microsoft.com/office/drawing/2014/main" id="{D0BAFC38-B25D-D040-92DC-531D040CFE71}"/>
              </a:ext>
            </a:extLst>
          </p:cNvPr>
          <p:cNvSpPr>
            <a:spLocks noGrp="1" noChangeArrowheads="1"/>
          </p:cNvSpPr>
          <p:nvPr>
            <p:ph type="dt" idx="1"/>
          </p:nvPr>
        </p:nvSpPr>
        <p:spPr bwMode="auto">
          <a:xfrm>
            <a:off x="3895725"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algn="r" defTabSz="633413">
              <a:defRPr sz="800"/>
            </a:lvl1pPr>
          </a:lstStyle>
          <a:p>
            <a:endParaRPr lang="de-DE" altLang="de-DE"/>
          </a:p>
        </p:txBody>
      </p:sp>
      <p:sp>
        <p:nvSpPr>
          <p:cNvPr id="459780" name="Rectangle 4">
            <a:extLst>
              <a:ext uri="{FF2B5EF4-FFF2-40B4-BE49-F238E27FC236}">
                <a16:creationId xmlns:a16="http://schemas.microsoft.com/office/drawing/2014/main" id="{9A7A66EF-D180-0347-B340-74C157F6B050}"/>
              </a:ext>
            </a:extLst>
          </p:cNvPr>
          <p:cNvSpPr>
            <a:spLocks noGrp="1" noRot="1" noChangeAspect="1" noChangeArrowheads="1" noTextEdit="1"/>
          </p:cNvSpPr>
          <p:nvPr>
            <p:ph type="sldImg" idx="2"/>
          </p:nvPr>
        </p:nvSpPr>
        <p:spPr bwMode="auto">
          <a:xfrm>
            <a:off x="2124075" y="739775"/>
            <a:ext cx="2647950" cy="37480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9781" name="Rectangle 5">
            <a:extLst>
              <a:ext uri="{FF2B5EF4-FFF2-40B4-BE49-F238E27FC236}">
                <a16:creationId xmlns:a16="http://schemas.microsoft.com/office/drawing/2014/main" id="{A7E8E7C0-6264-1D40-9F41-7E7FD2049275}"/>
              </a:ext>
            </a:extLst>
          </p:cNvPr>
          <p:cNvSpPr>
            <a:spLocks noGrp="1" noChangeArrowheads="1"/>
          </p:cNvSpPr>
          <p:nvPr>
            <p:ph type="body" sz="quarter" idx="3"/>
          </p:nvPr>
        </p:nvSpPr>
        <p:spPr bwMode="auto">
          <a:xfrm>
            <a:off x="895350" y="4699000"/>
            <a:ext cx="505301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59782" name="Rectangle 6">
            <a:extLst>
              <a:ext uri="{FF2B5EF4-FFF2-40B4-BE49-F238E27FC236}">
                <a16:creationId xmlns:a16="http://schemas.microsoft.com/office/drawing/2014/main" id="{5A497857-0684-004A-8557-0A6D472512EC}"/>
              </a:ext>
            </a:extLst>
          </p:cNvPr>
          <p:cNvSpPr>
            <a:spLocks noGrp="1" noChangeArrowheads="1"/>
          </p:cNvSpPr>
          <p:nvPr>
            <p:ph type="ftr" sz="quarter" idx="4"/>
          </p:nvPr>
        </p:nvSpPr>
        <p:spPr bwMode="auto">
          <a:xfrm>
            <a:off x="0"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defTabSz="633413">
              <a:defRPr sz="800"/>
            </a:lvl1pPr>
          </a:lstStyle>
          <a:p>
            <a:endParaRPr lang="de-DE" altLang="de-DE"/>
          </a:p>
        </p:txBody>
      </p:sp>
      <p:sp>
        <p:nvSpPr>
          <p:cNvPr id="459783" name="Rectangle 7">
            <a:extLst>
              <a:ext uri="{FF2B5EF4-FFF2-40B4-BE49-F238E27FC236}">
                <a16:creationId xmlns:a16="http://schemas.microsoft.com/office/drawing/2014/main" id="{8B62C3A7-B9A2-2748-B8FB-8119551C509D}"/>
              </a:ext>
            </a:extLst>
          </p:cNvPr>
          <p:cNvSpPr>
            <a:spLocks noGrp="1" noChangeArrowheads="1"/>
          </p:cNvSpPr>
          <p:nvPr>
            <p:ph type="sldNum" sz="quarter" idx="5"/>
          </p:nvPr>
        </p:nvSpPr>
        <p:spPr bwMode="auto">
          <a:xfrm>
            <a:off x="3895725"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algn="r" defTabSz="633413">
              <a:defRPr sz="800"/>
            </a:lvl1pPr>
          </a:lstStyle>
          <a:p>
            <a:fld id="{8FF0DE03-80BF-8A41-97C2-58BFB857D730}" type="slidenum">
              <a:rPr lang="de-DE" altLang="de-DE"/>
              <a:pPr/>
              <a:t>‹#›</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9CDBFB-CA8A-4D49-AE06-03A0AD7CF11D}"/>
              </a:ext>
            </a:extLst>
          </p:cNvPr>
          <p:cNvSpPr>
            <a:spLocks noGrp="1" noChangeArrowheads="1"/>
          </p:cNvSpPr>
          <p:nvPr>
            <p:ph type="sldNum" sz="quarter" idx="5"/>
          </p:nvPr>
        </p:nvSpPr>
        <p:spPr>
          <a:ln/>
        </p:spPr>
        <p:txBody>
          <a:bodyPr/>
          <a:lstStyle/>
          <a:p>
            <a:fld id="{1DC73FB6-FF91-DC46-BD48-AA58229161B0}" type="slidenum">
              <a:rPr lang="de-DE" altLang="de-DE"/>
              <a:pPr/>
              <a:t>1</a:t>
            </a:fld>
            <a:endParaRPr lang="de-DE" altLang="de-DE"/>
          </a:p>
        </p:txBody>
      </p:sp>
      <p:sp>
        <p:nvSpPr>
          <p:cNvPr id="460802" name="Rectangle 2">
            <a:extLst>
              <a:ext uri="{FF2B5EF4-FFF2-40B4-BE49-F238E27FC236}">
                <a16:creationId xmlns:a16="http://schemas.microsoft.com/office/drawing/2014/main" id="{A4861E72-51A0-9B45-8347-4C86AB55E2D0}"/>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id="{C51EC524-B1BF-194C-917D-084E78B471C8}"/>
              </a:ext>
            </a:extLst>
          </p:cNvPr>
          <p:cNvSpPr>
            <a:spLocks noGrp="1" noChangeArrowheads="1"/>
          </p:cNvSpPr>
          <p:nvPr>
            <p:ph type="body" idx="1"/>
          </p:nvPr>
        </p:nvSpPr>
        <p:spPr/>
        <p:txBody>
          <a:bodyP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51F2-01F1-1A46-9B55-6C5A52219D63}"/>
              </a:ext>
            </a:extLst>
          </p:cNvPr>
          <p:cNvSpPr>
            <a:spLocks noGrp="1"/>
          </p:cNvSpPr>
          <p:nvPr>
            <p:ph type="ctrTitle"/>
          </p:nvPr>
        </p:nvSpPr>
        <p:spPr>
          <a:xfrm>
            <a:off x="1890713" y="3500438"/>
            <a:ext cx="11341100" cy="7445375"/>
          </a:xfrm>
          <a:prstGeom prst="rect">
            <a:avLst/>
          </a:prstGeo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87E549EB-A09A-C64E-90EA-15B6AD5B3871}"/>
              </a:ext>
            </a:extLst>
          </p:cNvPr>
          <p:cNvSpPr>
            <a:spLocks noGrp="1"/>
          </p:cNvSpPr>
          <p:nvPr>
            <p:ph type="subTitle" idx="1"/>
          </p:nvPr>
        </p:nvSpPr>
        <p:spPr>
          <a:xfrm>
            <a:off x="1890713" y="11233150"/>
            <a:ext cx="11341100" cy="51641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Tree>
    <p:extLst>
      <p:ext uri="{BB962C8B-B14F-4D97-AF65-F5344CB8AC3E}">
        <p14:creationId xmlns:p14="http://schemas.microsoft.com/office/powerpoint/2010/main" val="37625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5764-4CC1-C94D-B022-647AD188578E}"/>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8B8A79B-8D2C-6743-AB3E-E750B2FC592F}"/>
              </a:ext>
            </a:extLst>
          </p:cNvPr>
          <p:cNvSpPr>
            <a:spLocks noGrp="1"/>
          </p:cNvSpPr>
          <p:nvPr>
            <p:ph type="body" orient="vert" idx="1"/>
          </p:nvPr>
        </p:nvSpPr>
        <p:spPr>
          <a:xfrm>
            <a:off x="1039813" y="5692775"/>
            <a:ext cx="13042900" cy="135699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91634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3D663-6D5A-B246-85CE-764C6F616E3D}"/>
              </a:ext>
            </a:extLst>
          </p:cNvPr>
          <p:cNvSpPr>
            <a:spLocks noGrp="1"/>
          </p:cNvSpPr>
          <p:nvPr>
            <p:ph type="title" orient="vert"/>
          </p:nvPr>
        </p:nvSpPr>
        <p:spPr>
          <a:xfrm>
            <a:off x="10821988" y="1138238"/>
            <a:ext cx="3260725" cy="18124487"/>
          </a:xfrm>
          <a:prstGeom prst="rect">
            <a:avLst/>
          </a:prstGeo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C9EBDC7-4044-A64B-B910-30EA3D40248F}"/>
              </a:ext>
            </a:extLst>
          </p:cNvPr>
          <p:cNvSpPr>
            <a:spLocks noGrp="1"/>
          </p:cNvSpPr>
          <p:nvPr>
            <p:ph type="body" orient="vert" idx="1"/>
          </p:nvPr>
        </p:nvSpPr>
        <p:spPr>
          <a:xfrm>
            <a:off x="1039813" y="1138238"/>
            <a:ext cx="9629775" cy="181244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8135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D6C1-224C-2841-A8D1-5A9F258717C8}"/>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9C43042-2355-7A4F-8D59-F3CBF95D2C35}"/>
              </a:ext>
            </a:extLst>
          </p:cNvPr>
          <p:cNvSpPr>
            <a:spLocks noGrp="1"/>
          </p:cNvSpPr>
          <p:nvPr>
            <p:ph idx="1"/>
          </p:nvPr>
        </p:nvSpPr>
        <p:spPr>
          <a:xfrm>
            <a:off x="1039813" y="5692775"/>
            <a:ext cx="1304290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15064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07A1-F849-EA4E-9820-417BB905C0F7}"/>
              </a:ext>
            </a:extLst>
          </p:cNvPr>
          <p:cNvSpPr>
            <a:spLocks noGrp="1"/>
          </p:cNvSpPr>
          <p:nvPr>
            <p:ph type="title"/>
          </p:nvPr>
        </p:nvSpPr>
        <p:spPr>
          <a:xfrm>
            <a:off x="1031875" y="5332413"/>
            <a:ext cx="13042900" cy="8896350"/>
          </a:xfrm>
          <a:prstGeom prst="rect">
            <a:avLst/>
          </a:prstGeo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85B9C352-228B-EC4F-B82F-93D4F206C0CA}"/>
              </a:ext>
            </a:extLst>
          </p:cNvPr>
          <p:cNvSpPr>
            <a:spLocks noGrp="1"/>
          </p:cNvSpPr>
          <p:nvPr>
            <p:ph type="body" idx="1"/>
          </p:nvPr>
        </p:nvSpPr>
        <p:spPr>
          <a:xfrm>
            <a:off x="1031875" y="14312900"/>
            <a:ext cx="13042900" cy="4678363"/>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6970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3EDA-CF18-A54D-96DF-EF761055C2C6}"/>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12ADA86-36B6-0F46-B6E6-959ADD23F4B4}"/>
              </a:ext>
            </a:extLst>
          </p:cNvPr>
          <p:cNvSpPr>
            <a:spLocks noGrp="1"/>
          </p:cNvSpPr>
          <p:nvPr>
            <p:ph sz="half" idx="1"/>
          </p:nvPr>
        </p:nvSpPr>
        <p:spPr>
          <a:xfrm>
            <a:off x="103981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43A2552-1666-AA49-B445-11F20FC83158}"/>
              </a:ext>
            </a:extLst>
          </p:cNvPr>
          <p:cNvSpPr>
            <a:spLocks noGrp="1"/>
          </p:cNvSpPr>
          <p:nvPr>
            <p:ph sz="half" idx="2"/>
          </p:nvPr>
        </p:nvSpPr>
        <p:spPr>
          <a:xfrm>
            <a:off x="763746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24906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9559-2AA6-F34C-A7AD-289C112F6456}"/>
              </a:ext>
            </a:extLst>
          </p:cNvPr>
          <p:cNvSpPr>
            <a:spLocks noGrp="1"/>
          </p:cNvSpPr>
          <p:nvPr>
            <p:ph type="title"/>
          </p:nvPr>
        </p:nvSpPr>
        <p:spPr>
          <a:xfrm>
            <a:off x="1041400" y="1138238"/>
            <a:ext cx="13042900" cy="4133850"/>
          </a:xfrm>
          <a:prstGeom prst="rect">
            <a:avLst/>
          </a:prstGeo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1D39A7C-2CC1-544F-A2BC-6B9A59DF969A}"/>
              </a:ext>
            </a:extLst>
          </p:cNvPr>
          <p:cNvSpPr>
            <a:spLocks noGrp="1"/>
          </p:cNvSpPr>
          <p:nvPr>
            <p:ph type="body" idx="1"/>
          </p:nvPr>
        </p:nvSpPr>
        <p:spPr>
          <a:xfrm>
            <a:off x="1041400" y="5243513"/>
            <a:ext cx="6397625"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4569C-45B3-7C41-A8B9-BC2F7EF11B93}"/>
              </a:ext>
            </a:extLst>
          </p:cNvPr>
          <p:cNvSpPr>
            <a:spLocks noGrp="1"/>
          </p:cNvSpPr>
          <p:nvPr>
            <p:ph sz="half" idx="2"/>
          </p:nvPr>
        </p:nvSpPr>
        <p:spPr>
          <a:xfrm>
            <a:off x="1041400" y="7812088"/>
            <a:ext cx="6397625"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9707A51A-C52A-A143-9E9A-00CCAF5397D8}"/>
              </a:ext>
            </a:extLst>
          </p:cNvPr>
          <p:cNvSpPr>
            <a:spLocks noGrp="1"/>
          </p:cNvSpPr>
          <p:nvPr>
            <p:ph type="body" sz="quarter" idx="3"/>
          </p:nvPr>
        </p:nvSpPr>
        <p:spPr>
          <a:xfrm>
            <a:off x="7656513" y="5243513"/>
            <a:ext cx="6427787"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C87E-CD6A-F141-8F69-C64B2471928D}"/>
              </a:ext>
            </a:extLst>
          </p:cNvPr>
          <p:cNvSpPr>
            <a:spLocks noGrp="1"/>
          </p:cNvSpPr>
          <p:nvPr>
            <p:ph sz="quarter" idx="4"/>
          </p:nvPr>
        </p:nvSpPr>
        <p:spPr>
          <a:xfrm>
            <a:off x="7656513" y="7812088"/>
            <a:ext cx="6427787"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349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A5E6-E677-C446-95A0-A0D51D148A03}"/>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28988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60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7B07-CC1C-854F-8CB9-6555B8FC6783}"/>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160C4A5-420C-D140-8D0F-0389919E29C6}"/>
              </a:ext>
            </a:extLst>
          </p:cNvPr>
          <p:cNvSpPr>
            <a:spLocks noGrp="1"/>
          </p:cNvSpPr>
          <p:nvPr>
            <p:ph idx="1"/>
          </p:nvPr>
        </p:nvSpPr>
        <p:spPr>
          <a:xfrm>
            <a:off x="6429375" y="3079750"/>
            <a:ext cx="7654925" cy="15198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FA0A0A1-A760-1D4D-86DC-AAE70D5D7165}"/>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4351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1B63-9EAB-F14E-BC27-07CC013861CC}"/>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68FBF9D9-C01F-7B4F-BF8D-BB6C6FCA96EE}"/>
              </a:ext>
            </a:extLst>
          </p:cNvPr>
          <p:cNvSpPr>
            <a:spLocks noGrp="1"/>
          </p:cNvSpPr>
          <p:nvPr>
            <p:ph type="pic" idx="1"/>
          </p:nvPr>
        </p:nvSpPr>
        <p:spPr>
          <a:xfrm>
            <a:off x="6429375" y="3079750"/>
            <a:ext cx="7654925" cy="151987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FD5691F-2477-484F-B16B-A0121FA3FFC4}"/>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4846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119" name="Rectangle 95">
            <a:extLst>
              <a:ext uri="{FF2B5EF4-FFF2-40B4-BE49-F238E27FC236}">
                <a16:creationId xmlns:a16="http://schemas.microsoft.com/office/drawing/2014/main" id="{0407F330-BDA2-894D-8993-E7DD538B9C51}"/>
              </a:ext>
            </a:extLst>
          </p:cNvPr>
          <p:cNvSpPr>
            <a:spLocks noChangeArrowheads="1"/>
          </p:cNvSpPr>
          <p:nvPr userDrawn="1"/>
        </p:nvSpPr>
        <p:spPr bwMode="auto">
          <a:xfrm>
            <a:off x="0" y="18819813"/>
            <a:ext cx="15122525" cy="2566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085975" rtl="0" fontAlgn="base">
        <a:lnSpc>
          <a:spcPct val="90000"/>
        </a:lnSpc>
        <a:spcBef>
          <a:spcPct val="0"/>
        </a:spcBef>
        <a:spcAft>
          <a:spcPct val="0"/>
        </a:spcAft>
        <a:defRPr sz="6000" kern="1200">
          <a:solidFill>
            <a:schemeClr val="bg1"/>
          </a:solidFill>
          <a:latin typeface="+mj-lt"/>
          <a:ea typeface="+mj-ea"/>
          <a:cs typeface="+mj-cs"/>
        </a:defRPr>
      </a:lvl1pPr>
      <a:lvl2pPr algn="l" defTabSz="2085975" rtl="0" fontAlgn="base">
        <a:lnSpc>
          <a:spcPct val="90000"/>
        </a:lnSpc>
        <a:spcBef>
          <a:spcPct val="0"/>
        </a:spcBef>
        <a:spcAft>
          <a:spcPct val="0"/>
        </a:spcAft>
        <a:defRPr sz="6000">
          <a:solidFill>
            <a:schemeClr val="bg1"/>
          </a:solidFill>
          <a:latin typeface="MetaBold-Caps" pitchFamily="34" charset="0"/>
        </a:defRPr>
      </a:lvl2pPr>
      <a:lvl3pPr algn="l" defTabSz="2085975" rtl="0" fontAlgn="base">
        <a:lnSpc>
          <a:spcPct val="90000"/>
        </a:lnSpc>
        <a:spcBef>
          <a:spcPct val="0"/>
        </a:spcBef>
        <a:spcAft>
          <a:spcPct val="0"/>
        </a:spcAft>
        <a:defRPr sz="6000">
          <a:solidFill>
            <a:schemeClr val="bg1"/>
          </a:solidFill>
          <a:latin typeface="MetaBold-Caps" pitchFamily="34" charset="0"/>
        </a:defRPr>
      </a:lvl3pPr>
      <a:lvl4pPr algn="l" defTabSz="2085975" rtl="0" fontAlgn="base">
        <a:lnSpc>
          <a:spcPct val="90000"/>
        </a:lnSpc>
        <a:spcBef>
          <a:spcPct val="0"/>
        </a:spcBef>
        <a:spcAft>
          <a:spcPct val="0"/>
        </a:spcAft>
        <a:defRPr sz="6000">
          <a:solidFill>
            <a:schemeClr val="bg1"/>
          </a:solidFill>
          <a:latin typeface="MetaBold-Caps" pitchFamily="34" charset="0"/>
        </a:defRPr>
      </a:lvl4pPr>
      <a:lvl5pPr algn="l" defTabSz="2085975" rtl="0" fontAlgn="base">
        <a:lnSpc>
          <a:spcPct val="90000"/>
        </a:lnSpc>
        <a:spcBef>
          <a:spcPct val="0"/>
        </a:spcBef>
        <a:spcAft>
          <a:spcPct val="0"/>
        </a:spcAft>
        <a:defRPr sz="6000">
          <a:solidFill>
            <a:schemeClr val="bg1"/>
          </a:solidFill>
          <a:latin typeface="MetaBold-Caps" pitchFamily="34" charset="0"/>
        </a:defRPr>
      </a:lvl5pPr>
      <a:lvl6pPr marL="457200" algn="l" defTabSz="2085975" rtl="0" fontAlgn="base">
        <a:lnSpc>
          <a:spcPct val="90000"/>
        </a:lnSpc>
        <a:spcBef>
          <a:spcPct val="0"/>
        </a:spcBef>
        <a:spcAft>
          <a:spcPct val="0"/>
        </a:spcAft>
        <a:defRPr sz="6000">
          <a:solidFill>
            <a:schemeClr val="bg1"/>
          </a:solidFill>
          <a:latin typeface="MetaBold-Caps" pitchFamily="34" charset="0"/>
        </a:defRPr>
      </a:lvl6pPr>
      <a:lvl7pPr marL="914400" algn="l" defTabSz="2085975" rtl="0" fontAlgn="base">
        <a:lnSpc>
          <a:spcPct val="90000"/>
        </a:lnSpc>
        <a:spcBef>
          <a:spcPct val="0"/>
        </a:spcBef>
        <a:spcAft>
          <a:spcPct val="0"/>
        </a:spcAft>
        <a:defRPr sz="6000">
          <a:solidFill>
            <a:schemeClr val="bg1"/>
          </a:solidFill>
          <a:latin typeface="MetaBold-Caps" pitchFamily="34" charset="0"/>
        </a:defRPr>
      </a:lvl7pPr>
      <a:lvl8pPr marL="1371600" algn="l" defTabSz="2085975" rtl="0" fontAlgn="base">
        <a:lnSpc>
          <a:spcPct val="90000"/>
        </a:lnSpc>
        <a:spcBef>
          <a:spcPct val="0"/>
        </a:spcBef>
        <a:spcAft>
          <a:spcPct val="0"/>
        </a:spcAft>
        <a:defRPr sz="6000">
          <a:solidFill>
            <a:schemeClr val="bg1"/>
          </a:solidFill>
          <a:latin typeface="MetaBold-Caps" pitchFamily="34" charset="0"/>
        </a:defRPr>
      </a:lvl8pPr>
      <a:lvl9pPr marL="1828800" algn="l" defTabSz="2085975" rtl="0" fontAlgn="base">
        <a:lnSpc>
          <a:spcPct val="90000"/>
        </a:lnSpc>
        <a:spcBef>
          <a:spcPct val="0"/>
        </a:spcBef>
        <a:spcAft>
          <a:spcPct val="0"/>
        </a:spcAft>
        <a:defRPr sz="6000">
          <a:solidFill>
            <a:schemeClr val="bg1"/>
          </a:solidFill>
          <a:latin typeface="MetaBold-Caps" pitchFamily="34" charset="0"/>
        </a:defRPr>
      </a:lvl9pPr>
    </p:titleStyle>
    <p:bodyStyle>
      <a:lvl1pPr marL="1588" indent="-1588" algn="l" defTabSz="2085975" rtl="0" fontAlgn="base">
        <a:spcBef>
          <a:spcPct val="20000"/>
        </a:spcBef>
        <a:spcAft>
          <a:spcPct val="0"/>
        </a:spcAft>
        <a:defRPr sz="1500" kern="1200">
          <a:solidFill>
            <a:schemeClr val="bg2"/>
          </a:solidFill>
          <a:latin typeface="+mn-lt"/>
          <a:ea typeface="+mn-ea"/>
          <a:cs typeface="+mn-cs"/>
        </a:defRPr>
      </a:lvl1pPr>
      <a:lvl2pPr marL="765175" indent="-650875" algn="l" defTabSz="2085975" rtl="0" fontAlgn="base">
        <a:spcBef>
          <a:spcPct val="20000"/>
        </a:spcBef>
        <a:spcAft>
          <a:spcPct val="0"/>
        </a:spcAft>
        <a:buChar char="•"/>
        <a:defRPr sz="4100" kern="1200">
          <a:solidFill>
            <a:schemeClr val="tx1"/>
          </a:solidFill>
          <a:latin typeface="+mn-lt"/>
          <a:ea typeface="+mn-ea"/>
          <a:cs typeface="+mn-cs"/>
        </a:defRPr>
      </a:lvl2pPr>
      <a:lvl3pPr marL="1398588" indent="-520700" algn="l" defTabSz="2085975" rtl="0" fontAlgn="base">
        <a:spcBef>
          <a:spcPct val="20000"/>
        </a:spcBef>
        <a:spcAft>
          <a:spcPct val="0"/>
        </a:spcAft>
        <a:buChar char="•"/>
        <a:defRPr sz="4100" kern="1200">
          <a:solidFill>
            <a:schemeClr val="tx1"/>
          </a:solidFill>
          <a:latin typeface="+mn-lt"/>
          <a:ea typeface="+mn-ea"/>
          <a:cs typeface="+mn-cs"/>
        </a:defRPr>
      </a:lvl3pPr>
      <a:lvl4pPr marL="2032000" indent="-520700" algn="l" defTabSz="2085975" rtl="0" fontAlgn="base">
        <a:spcBef>
          <a:spcPct val="20000"/>
        </a:spcBef>
        <a:spcAft>
          <a:spcPct val="0"/>
        </a:spcAft>
        <a:buChar char="•"/>
        <a:defRPr sz="4100" kern="1200">
          <a:solidFill>
            <a:schemeClr val="tx1"/>
          </a:solidFill>
          <a:latin typeface="+mn-lt"/>
          <a:ea typeface="+mn-ea"/>
          <a:cs typeface="+mn-cs"/>
        </a:defRPr>
      </a:lvl4pPr>
      <a:lvl5pPr marL="2665413" indent="-522288" algn="l" defTabSz="2085975" rtl="0" fontAlgn="base">
        <a:spcBef>
          <a:spcPct val="20000"/>
        </a:spcBef>
        <a:spcAft>
          <a:spcPct val="0"/>
        </a:spcAft>
        <a:buChar char="•"/>
        <a:defRPr sz="4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 name="Rectangle 71">
            <a:extLst>
              <a:ext uri="{FF2B5EF4-FFF2-40B4-BE49-F238E27FC236}">
                <a16:creationId xmlns:a16="http://schemas.microsoft.com/office/drawing/2014/main" id="{FF23DF63-1062-3D42-ACDC-4016374139B3}"/>
              </a:ext>
            </a:extLst>
          </p:cNvPr>
          <p:cNvSpPr>
            <a:spLocks noChangeArrowheads="1"/>
          </p:cNvSpPr>
          <p:nvPr/>
        </p:nvSpPr>
        <p:spPr bwMode="auto">
          <a:xfrm flipV="1">
            <a:off x="0" y="0"/>
            <a:ext cx="15122525" cy="2579688"/>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a:p>
        </p:txBody>
      </p:sp>
      <p:sp>
        <p:nvSpPr>
          <p:cNvPr id="2155" name="Rectangle 107">
            <a:extLst>
              <a:ext uri="{FF2B5EF4-FFF2-40B4-BE49-F238E27FC236}">
                <a16:creationId xmlns:a16="http://schemas.microsoft.com/office/drawing/2014/main" id="{8504FB97-C99D-854A-9FB2-634FFB85A5A6}"/>
              </a:ext>
            </a:extLst>
          </p:cNvPr>
          <p:cNvSpPr>
            <a:spLocks noChangeArrowheads="1"/>
          </p:cNvSpPr>
          <p:nvPr/>
        </p:nvSpPr>
        <p:spPr bwMode="auto">
          <a:xfrm>
            <a:off x="1228725" y="517525"/>
            <a:ext cx="13023850" cy="1209675"/>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nSpc>
                <a:spcPct val="90000"/>
              </a:lnSpc>
              <a:defRPr sz="6000">
                <a:solidFill>
                  <a:schemeClr val="bg1"/>
                </a:solidFill>
                <a:latin typeface="MetaBold-Caps" pitchFamily="34" charset="0"/>
              </a:defRPr>
            </a:lvl1pPr>
            <a:lvl2pPr>
              <a:lnSpc>
                <a:spcPct val="90000"/>
              </a:lnSpc>
              <a:defRPr sz="6000">
                <a:solidFill>
                  <a:schemeClr val="bg1"/>
                </a:solidFill>
                <a:latin typeface="MetaBold-Caps" pitchFamily="34" charset="0"/>
              </a:defRPr>
            </a:lvl2pPr>
            <a:lvl3pPr>
              <a:lnSpc>
                <a:spcPct val="90000"/>
              </a:lnSpc>
              <a:defRPr sz="6000">
                <a:solidFill>
                  <a:schemeClr val="bg1"/>
                </a:solidFill>
                <a:latin typeface="MetaBold-Caps" pitchFamily="34" charset="0"/>
              </a:defRPr>
            </a:lvl3pPr>
            <a:lvl4pPr>
              <a:lnSpc>
                <a:spcPct val="90000"/>
              </a:lnSpc>
              <a:defRPr sz="6000">
                <a:solidFill>
                  <a:schemeClr val="bg1"/>
                </a:solidFill>
                <a:latin typeface="MetaBold-Caps" pitchFamily="34" charset="0"/>
              </a:defRPr>
            </a:lvl4pPr>
            <a:lvl5pPr>
              <a:lnSpc>
                <a:spcPct val="90000"/>
              </a:lnSpc>
              <a:defRPr sz="6000">
                <a:solidFill>
                  <a:schemeClr val="bg1"/>
                </a:solidFill>
                <a:latin typeface="MetaBold-Caps" pitchFamily="34" charset="0"/>
              </a:defRPr>
            </a:lvl5pPr>
            <a:lvl6pPr marL="457200" fontAlgn="base">
              <a:lnSpc>
                <a:spcPct val="90000"/>
              </a:lnSpc>
              <a:spcBef>
                <a:spcPct val="0"/>
              </a:spcBef>
              <a:spcAft>
                <a:spcPct val="0"/>
              </a:spcAft>
              <a:defRPr sz="6000">
                <a:solidFill>
                  <a:schemeClr val="bg1"/>
                </a:solidFill>
                <a:latin typeface="MetaBold-Caps" pitchFamily="34" charset="0"/>
              </a:defRPr>
            </a:lvl6pPr>
            <a:lvl7pPr marL="914400" fontAlgn="base">
              <a:lnSpc>
                <a:spcPct val="90000"/>
              </a:lnSpc>
              <a:spcBef>
                <a:spcPct val="0"/>
              </a:spcBef>
              <a:spcAft>
                <a:spcPct val="0"/>
              </a:spcAft>
              <a:defRPr sz="6000">
                <a:solidFill>
                  <a:schemeClr val="bg1"/>
                </a:solidFill>
                <a:latin typeface="MetaBold-Caps" pitchFamily="34" charset="0"/>
              </a:defRPr>
            </a:lvl7pPr>
            <a:lvl8pPr marL="1371600" fontAlgn="base">
              <a:lnSpc>
                <a:spcPct val="90000"/>
              </a:lnSpc>
              <a:spcBef>
                <a:spcPct val="0"/>
              </a:spcBef>
              <a:spcAft>
                <a:spcPct val="0"/>
              </a:spcAft>
              <a:defRPr sz="6000">
                <a:solidFill>
                  <a:schemeClr val="bg1"/>
                </a:solidFill>
                <a:latin typeface="MetaBold-Caps" pitchFamily="34" charset="0"/>
              </a:defRPr>
            </a:lvl8pPr>
            <a:lvl9pPr marL="1828800"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4800" dirty="0"/>
              <a:t>Security Evaluation of Multi-Factor Authentication in Comparison with the Web Authentication API</a:t>
            </a:r>
          </a:p>
        </p:txBody>
      </p:sp>
      <p:sp>
        <p:nvSpPr>
          <p:cNvPr id="2161" name="Text Box 113">
            <a:extLst>
              <a:ext uri="{FF2B5EF4-FFF2-40B4-BE49-F238E27FC236}">
                <a16:creationId xmlns:a16="http://schemas.microsoft.com/office/drawing/2014/main" id="{C7919001-39DF-DA42-A7EF-4525F25506F4}"/>
              </a:ext>
            </a:extLst>
          </p:cNvPr>
          <p:cNvSpPr txBox="1">
            <a:spLocks noChangeArrowheads="1"/>
          </p:cNvSpPr>
          <p:nvPr/>
        </p:nvSpPr>
        <p:spPr bwMode="auto">
          <a:xfrm>
            <a:off x="9725025" y="18954750"/>
            <a:ext cx="5006975" cy="101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marL="912813"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r>
              <a:rPr lang="en-US" altLang="de-DE" sz="2000" dirty="0">
                <a:solidFill>
                  <a:srgbClr val="00B1DB"/>
                </a:solidFill>
                <a:latin typeface="MetaBold-Caps" pitchFamily="34" charset="0"/>
              </a:rPr>
              <a:t>Faculty of Engineering</a:t>
            </a:r>
            <a:br>
              <a:rPr lang="en-US" altLang="de-DE" sz="2000" dirty="0">
                <a:solidFill>
                  <a:srgbClr val="00B1DB"/>
                </a:solidFill>
                <a:latin typeface="MetaBold-Caps" pitchFamily="34" charset="0"/>
              </a:rPr>
            </a:br>
            <a:r>
              <a:rPr lang="en-US" altLang="de-DE" sz="2000" b="1" dirty="0">
                <a:solidFill>
                  <a:srgbClr val="00B1DB"/>
                </a:solidFill>
                <a:latin typeface="MetaBold-Caps" pitchFamily="34" charset="0"/>
              </a:rPr>
              <a:t>Department of Electrical Engineering and Computer Science</a:t>
            </a:r>
            <a:endParaRPr lang="en-US" altLang="de-DE" sz="2000" b="1" dirty="0">
              <a:solidFill>
                <a:srgbClr val="00B1DB"/>
              </a:solidFill>
              <a:latin typeface="MetaBold-Roman" pitchFamily="34" charset="0"/>
            </a:endParaRPr>
          </a:p>
        </p:txBody>
      </p:sp>
      <p:sp>
        <p:nvSpPr>
          <p:cNvPr id="2170" name="Rectangle 122">
            <a:extLst>
              <a:ext uri="{FF2B5EF4-FFF2-40B4-BE49-F238E27FC236}">
                <a16:creationId xmlns:a16="http://schemas.microsoft.com/office/drawing/2014/main" id="{479BBD37-9D26-394A-8E6B-8B3738FDEFC0}"/>
              </a:ext>
            </a:extLst>
          </p:cNvPr>
          <p:cNvSpPr>
            <a:spLocks noChangeArrowheads="1"/>
          </p:cNvSpPr>
          <p:nvPr/>
        </p:nvSpPr>
        <p:spPr bwMode="auto">
          <a:xfrm>
            <a:off x="9725025" y="19961225"/>
            <a:ext cx="281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r>
              <a:rPr lang="en-US" altLang="de-DE" sz="1600">
                <a:latin typeface="MetaBold-Roman" pitchFamily="34" charset="0"/>
              </a:rPr>
              <a:t>www.fiw.hs-wismar.de</a:t>
            </a:r>
          </a:p>
        </p:txBody>
      </p:sp>
      <p:sp>
        <p:nvSpPr>
          <p:cNvPr id="2174" name="Text Box 126">
            <a:extLst>
              <a:ext uri="{FF2B5EF4-FFF2-40B4-BE49-F238E27FC236}">
                <a16:creationId xmlns:a16="http://schemas.microsoft.com/office/drawing/2014/main" id="{EDC17009-DE9F-5D40-A0C9-832D55CDD6B4}"/>
              </a:ext>
            </a:extLst>
          </p:cNvPr>
          <p:cNvSpPr txBox="1">
            <a:spLocks noChangeArrowheads="1"/>
          </p:cNvSpPr>
          <p:nvPr/>
        </p:nvSpPr>
        <p:spPr bwMode="auto">
          <a:xfrm>
            <a:off x="1139441" y="1727200"/>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4000" dirty="0">
                <a:solidFill>
                  <a:schemeClr val="bg1"/>
                </a:solidFill>
                <a:latin typeface="MetaBold-Caps" pitchFamily="34" charset="0"/>
              </a:rPr>
              <a:t>Master’s Thesis</a:t>
            </a:r>
          </a:p>
        </p:txBody>
      </p:sp>
      <p:sp>
        <p:nvSpPr>
          <p:cNvPr id="2176" name="Rectangle 128">
            <a:extLst>
              <a:ext uri="{FF2B5EF4-FFF2-40B4-BE49-F238E27FC236}">
                <a16:creationId xmlns:a16="http://schemas.microsoft.com/office/drawing/2014/main" id="{B3B9E8EB-30D6-4A42-B963-615B0AE20EFA}"/>
              </a:ext>
            </a:extLst>
          </p:cNvPr>
          <p:cNvSpPr>
            <a:spLocks noChangeArrowheads="1"/>
          </p:cNvSpPr>
          <p:nvPr/>
        </p:nvSpPr>
        <p:spPr bwMode="auto">
          <a:xfrm>
            <a:off x="0" y="2579688"/>
            <a:ext cx="3700463" cy="16187737"/>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8" name="Rectangle 130">
            <a:extLst>
              <a:ext uri="{FF2B5EF4-FFF2-40B4-BE49-F238E27FC236}">
                <a16:creationId xmlns:a16="http://schemas.microsoft.com/office/drawing/2014/main" id="{2EBEC5C5-6FD3-4947-9BA8-0FDF332AC2C8}"/>
              </a:ext>
            </a:extLst>
          </p:cNvPr>
          <p:cNvSpPr>
            <a:spLocks noChangeArrowheads="1"/>
          </p:cNvSpPr>
          <p:nvPr/>
        </p:nvSpPr>
        <p:spPr bwMode="auto">
          <a:xfrm>
            <a:off x="217488" y="2579688"/>
            <a:ext cx="3208337" cy="15954375"/>
          </a:xfrm>
          <a:prstGeom prst="rect">
            <a:avLst/>
          </a:prstGeom>
          <a:solidFill>
            <a:srgbClr val="00B1DB"/>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9" name="Rectangle 131">
            <a:extLst>
              <a:ext uri="{FF2B5EF4-FFF2-40B4-BE49-F238E27FC236}">
                <a16:creationId xmlns:a16="http://schemas.microsoft.com/office/drawing/2014/main" id="{3841216C-A8A3-9C49-8E9B-57916570DD8C}"/>
              </a:ext>
            </a:extLst>
          </p:cNvPr>
          <p:cNvSpPr>
            <a:spLocks noChangeArrowheads="1"/>
          </p:cNvSpPr>
          <p:nvPr/>
        </p:nvSpPr>
        <p:spPr bwMode="auto">
          <a:xfrm>
            <a:off x="687600" y="2991600"/>
            <a:ext cx="2209800" cy="2436812"/>
          </a:xfrm>
          <a:prstGeom prst="rect">
            <a:avLst/>
          </a:prstGeom>
          <a:blipFill dpi="0" rotWithShape="1">
            <a:blip r:embed="rId3">
              <a:extLst>
                <a:ext uri="{28A0092B-C50C-407E-A947-70E740481C1C}">
                  <a14:useLocalDpi xmlns:a14="http://schemas.microsoft.com/office/drawing/2010/main" val="0"/>
                </a:ext>
              </a:extLst>
            </a:blip>
            <a:srcRect/>
            <a:stretch>
              <a:fillRect l="-5146" t="34" r="-5146" b="-34"/>
            </a:stretch>
          </a:blipFill>
          <a:ln w="9525">
            <a:solidFill>
              <a:schemeClr val="bg1"/>
            </a:solidFill>
            <a:miter lim="800000"/>
            <a:headEnd/>
            <a:tailEnd/>
          </a:ln>
          <a:effectLst/>
        </p:spPr>
        <p:txBody>
          <a:bodyPr wrap="none" anchor="ct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sz="2400">
              <a:latin typeface="MetaNormal-Roman" pitchFamily="34" charset="0"/>
            </a:endParaRPr>
          </a:p>
        </p:txBody>
      </p:sp>
      <p:sp>
        <p:nvSpPr>
          <p:cNvPr id="2180" name="Text Box 132">
            <a:extLst>
              <a:ext uri="{FF2B5EF4-FFF2-40B4-BE49-F238E27FC236}">
                <a16:creationId xmlns:a16="http://schemas.microsoft.com/office/drawing/2014/main" id="{1C54A896-041A-B644-9382-62A3644D19A7}"/>
              </a:ext>
            </a:extLst>
          </p:cNvPr>
          <p:cNvSpPr txBox="1">
            <a:spLocks noChangeArrowheads="1"/>
          </p:cNvSpPr>
          <p:nvPr/>
        </p:nvSpPr>
        <p:spPr bwMode="auto">
          <a:xfrm>
            <a:off x="420687" y="6646863"/>
            <a:ext cx="3005138" cy="1166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2800" dirty="0">
                <a:solidFill>
                  <a:schemeClr val="bg1"/>
                </a:solidFill>
                <a:latin typeface="MetaBold-Roman" pitchFamily="34" charset="0"/>
              </a:rPr>
              <a:t>Author:   </a:t>
            </a:r>
          </a:p>
          <a:p>
            <a:pPr>
              <a:spcBef>
                <a:spcPct val="50000"/>
              </a:spcBef>
            </a:pPr>
            <a:r>
              <a:rPr lang="en-US" altLang="de-DE" sz="2400" dirty="0">
                <a:solidFill>
                  <a:schemeClr val="bg1"/>
                </a:solidFill>
                <a:latin typeface="MetaNormal-Roman" pitchFamily="34" charset="0"/>
              </a:rPr>
              <a:t>Tim Brust</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Course of studies:</a:t>
            </a:r>
          </a:p>
          <a:p>
            <a:pPr>
              <a:spcBef>
                <a:spcPct val="50000"/>
              </a:spcBef>
            </a:pPr>
            <a:r>
              <a:rPr lang="en-US" altLang="de-DE" sz="2400" dirty="0">
                <a:solidFill>
                  <a:schemeClr val="bg1"/>
                </a:solidFill>
                <a:latin typeface="MetaNormal-Roman" pitchFamily="34" charset="0"/>
              </a:rPr>
              <a:t>Information security and forensics</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Submitted by:</a:t>
            </a:r>
          </a:p>
          <a:p>
            <a:pPr>
              <a:spcBef>
                <a:spcPct val="50000"/>
              </a:spcBef>
            </a:pPr>
            <a:r>
              <a:rPr lang="en-US" altLang="de-DE" sz="2400">
                <a:solidFill>
                  <a:schemeClr val="bg1"/>
                </a:solidFill>
                <a:latin typeface="MetaNormal-Roman" pitchFamily="34" charset="0"/>
              </a:rPr>
              <a:t>09/30/2019</a:t>
            </a:r>
            <a:endParaRPr lang="en-US" altLang="de-DE" sz="2400" dirty="0">
              <a:solidFill>
                <a:schemeClr val="bg1"/>
              </a:solidFill>
              <a:latin typeface="MetaNormal-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r>
              <a:rPr lang="en-US" altLang="de-DE" sz="2800" dirty="0">
                <a:solidFill>
                  <a:schemeClr val="bg1"/>
                </a:solidFill>
                <a:latin typeface="MetaBold-Roman" pitchFamily="34" charset="0"/>
              </a:rPr>
              <a:t>First supervisor:</a:t>
            </a:r>
          </a:p>
          <a:p>
            <a:pPr>
              <a:spcBef>
                <a:spcPct val="50000"/>
              </a:spcBef>
            </a:pPr>
            <a:r>
              <a:rPr lang="en-US" altLang="de-DE" sz="2400" dirty="0">
                <a:solidFill>
                  <a:schemeClr val="bg1"/>
                </a:solidFill>
                <a:latin typeface="MetaNormal-Roman" pitchFamily="34" charset="0"/>
              </a:rPr>
              <a:t>Prof. Dr.-Ing. </a:t>
            </a:r>
            <a:r>
              <a:rPr lang="en-US" altLang="de-DE" sz="2400" dirty="0" err="1">
                <a:solidFill>
                  <a:schemeClr val="bg1"/>
                </a:solidFill>
                <a:latin typeface="MetaNormal-Roman" pitchFamily="34" charset="0"/>
              </a:rPr>
              <a:t>habil</a:t>
            </a:r>
            <a:r>
              <a:rPr lang="en-US" altLang="de-DE" sz="2400" dirty="0">
                <a:solidFill>
                  <a:schemeClr val="bg1"/>
                </a:solidFill>
                <a:latin typeface="MetaNormal-Roman" pitchFamily="34" charset="0"/>
              </a:rPr>
              <a:t>. Andreas Ahrens</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Second supervisor:</a:t>
            </a:r>
          </a:p>
          <a:p>
            <a:pPr>
              <a:spcBef>
                <a:spcPct val="50000"/>
              </a:spcBef>
            </a:pPr>
            <a:r>
              <a:rPr lang="en-US" altLang="de-DE" sz="2400" dirty="0">
                <a:solidFill>
                  <a:schemeClr val="bg1"/>
                </a:solidFill>
                <a:latin typeface="MetaNormal-Roman" pitchFamily="34" charset="0"/>
              </a:rPr>
              <a:t>Prof. Dr. </a:t>
            </a:r>
            <a:r>
              <a:rPr lang="en-US" altLang="de-DE" sz="2400" dirty="0" err="1">
                <a:solidFill>
                  <a:schemeClr val="bg1"/>
                </a:solidFill>
                <a:latin typeface="MetaNormal-Roman" pitchFamily="34" charset="0"/>
              </a:rPr>
              <a:t>rer</a:t>
            </a:r>
            <a:r>
              <a:rPr lang="en-US" altLang="de-DE" sz="2400" dirty="0">
                <a:solidFill>
                  <a:schemeClr val="bg1"/>
                </a:solidFill>
                <a:latin typeface="MetaNormal-Roman" pitchFamily="34" charset="0"/>
              </a:rPr>
              <a:t>. nat. </a:t>
            </a:r>
            <a:br>
              <a:rPr lang="en-US" altLang="de-DE" sz="2400" dirty="0">
                <a:solidFill>
                  <a:schemeClr val="bg1"/>
                </a:solidFill>
                <a:latin typeface="MetaNormal-Roman" pitchFamily="34" charset="0"/>
              </a:rPr>
            </a:br>
            <a:r>
              <a:rPr lang="en-US" altLang="de-DE" sz="2400" dirty="0">
                <a:solidFill>
                  <a:schemeClr val="bg1"/>
                </a:solidFill>
                <a:latin typeface="MetaNormal-Roman" pitchFamily="34" charset="0"/>
              </a:rPr>
              <a:t>Nils </a:t>
            </a:r>
            <a:r>
              <a:rPr lang="en-US" altLang="de-DE" sz="2400" dirty="0" err="1">
                <a:solidFill>
                  <a:schemeClr val="bg1"/>
                </a:solidFill>
                <a:latin typeface="MetaNormal-Roman" pitchFamily="34" charset="0"/>
              </a:rPr>
              <a:t>Gruschka</a:t>
            </a:r>
            <a:endParaRPr lang="en-US" altLang="de-DE" sz="2400" dirty="0">
              <a:solidFill>
                <a:schemeClr val="bg1"/>
              </a:solidFill>
              <a:latin typeface="MetaNormal-Roman" pitchFamily="34" charset="0"/>
            </a:endParaRPr>
          </a:p>
        </p:txBody>
      </p:sp>
      <p:pic>
        <p:nvPicPr>
          <p:cNvPr id="2184" name="Picture 136" descr="Logo-FIW-09-02">
            <a:extLst>
              <a:ext uri="{FF2B5EF4-FFF2-40B4-BE49-F238E27FC236}">
                <a16:creationId xmlns:a16="http://schemas.microsoft.com/office/drawing/2014/main" id="{58880B0D-08C7-D44F-A875-5FC1B00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275" y="18954750"/>
            <a:ext cx="1676400" cy="19796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B45943D-F283-FD48-8F39-EA0EFE550F32}"/>
              </a:ext>
            </a:extLst>
          </p:cNvPr>
          <p:cNvSpPr txBox="1"/>
          <p:nvPr/>
        </p:nvSpPr>
        <p:spPr>
          <a:xfrm>
            <a:off x="217488" y="18951133"/>
            <a:ext cx="6591869" cy="646331"/>
          </a:xfrm>
          <a:prstGeom prst="rect">
            <a:avLst/>
          </a:prstGeom>
          <a:noFill/>
        </p:spPr>
        <p:txBody>
          <a:bodyPr wrap="none" rtlCol="0">
            <a:spAutoFit/>
          </a:bodyPr>
          <a:lstStyle/>
          <a:p>
            <a:r>
              <a:rPr lang="de-DE" sz="1800" dirty="0">
                <a:solidFill>
                  <a:schemeClr val="bg2"/>
                </a:solidFill>
                <a:latin typeface="Meta Normal Roman" panose="02000506050000020004" pitchFamily="2" charset="77"/>
              </a:rPr>
              <a:t>* Source:</a:t>
            </a:r>
            <a:br>
              <a:rPr lang="de-DE" sz="1800" dirty="0">
                <a:solidFill>
                  <a:schemeClr val="bg2"/>
                </a:solidFill>
                <a:latin typeface="Meta Normal Roman" panose="02000506050000020004" pitchFamily="2" charset="77"/>
              </a:rPr>
            </a:br>
            <a:r>
              <a:rPr lang="de-DE" sz="1800" dirty="0">
                <a:solidFill>
                  <a:schemeClr val="bg2"/>
                </a:solidFill>
                <a:latin typeface="Meta Normal Roman" panose="02000506050000020004" pitchFamily="2" charset="77"/>
              </a:rPr>
              <a:t>https://www.w3.org/2018/04/pressrelease-webauthn-fido2.html</a:t>
            </a:r>
          </a:p>
        </p:txBody>
      </p:sp>
      <p:sp>
        <p:nvSpPr>
          <p:cNvPr id="17" name="Rectangle 108">
            <a:extLst>
              <a:ext uri="{FF2B5EF4-FFF2-40B4-BE49-F238E27FC236}">
                <a16:creationId xmlns:a16="http://schemas.microsoft.com/office/drawing/2014/main" id="{EB6648CE-3BC5-814B-BBC7-CAFDC5BAB241}"/>
              </a:ext>
            </a:extLst>
          </p:cNvPr>
          <p:cNvSpPr>
            <a:spLocks noChangeArrowheads="1"/>
          </p:cNvSpPr>
          <p:nvPr/>
        </p:nvSpPr>
        <p:spPr bwMode="auto">
          <a:xfrm>
            <a:off x="4170575" y="2816225"/>
            <a:ext cx="10561425" cy="2397254"/>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gn="just">
              <a:lnSpc>
                <a:spcPct val="80000"/>
              </a:lnSpc>
            </a:pPr>
            <a:r>
              <a:rPr lang="en-US" altLang="de-DE" sz="2400" dirty="0">
                <a:solidFill>
                  <a:schemeClr val="tx1"/>
                </a:solidFill>
                <a:latin typeface="MetaNormal-Roman" pitchFamily="34" charset="0"/>
              </a:rPr>
              <a:t>Internet users are at constant risk, given that data breaches happen nearly daily.</a:t>
            </a:r>
          </a:p>
          <a:p>
            <a:pPr algn="just">
              <a:lnSpc>
                <a:spcPct val="80000"/>
              </a:lnSpc>
            </a:pPr>
            <a:r>
              <a:rPr lang="en-US" altLang="de-DE" sz="2400" dirty="0">
                <a:solidFill>
                  <a:schemeClr val="tx1"/>
                </a:solidFill>
                <a:latin typeface="MetaNormal-Roman" pitchFamily="34" charset="0"/>
              </a:rPr>
              <a:t>This master's thesis introduces and evaluates different methods of authentication and multi-factor authentication solutions, e.g., one-time passwords, with a focus on their security. Further, the Web Authentication API is explained and compared with the other multi-factor authentication solutions. The question has to be answered, whether the Web Authentication API </a:t>
            </a:r>
            <a:br>
              <a:rPr lang="en-US" altLang="de-DE" sz="2400" dirty="0">
                <a:solidFill>
                  <a:schemeClr val="tx1"/>
                </a:solidFill>
                <a:latin typeface="MetaNormal-Roman" pitchFamily="34" charset="0"/>
              </a:rPr>
            </a:br>
            <a:r>
              <a:rPr lang="en-US" altLang="de-DE" sz="2400" dirty="0">
                <a:solidFill>
                  <a:schemeClr val="tx1"/>
                </a:solidFill>
                <a:latin typeface="MetaNormal-Roman" pitchFamily="34" charset="0"/>
              </a:rPr>
              <a:t>can replace existing multi-factor authentication solutions or to what extent it can be used in conjunction with them.</a:t>
            </a:r>
            <a:br>
              <a:rPr lang="en-US" altLang="de-DE" sz="2400" dirty="0">
                <a:solidFill>
                  <a:schemeClr val="tx1"/>
                </a:solidFill>
                <a:latin typeface="MetaNormal-Roman" pitchFamily="34" charset="0"/>
              </a:rPr>
            </a:br>
            <a:endParaRPr lang="en-US" altLang="de-DE" sz="2400" dirty="0">
              <a:solidFill>
                <a:schemeClr val="tx1"/>
              </a:solidFill>
              <a:latin typeface="MetaBold-Roman" pitchFamily="34" charset="0"/>
            </a:endParaRPr>
          </a:p>
        </p:txBody>
      </p:sp>
      <p:sp>
        <p:nvSpPr>
          <p:cNvPr id="18" name="Rectangle 133">
            <a:extLst>
              <a:ext uri="{FF2B5EF4-FFF2-40B4-BE49-F238E27FC236}">
                <a16:creationId xmlns:a16="http://schemas.microsoft.com/office/drawing/2014/main" id="{3ECB17D5-1991-BD48-A7ED-E496DA456378}"/>
              </a:ext>
            </a:extLst>
          </p:cNvPr>
          <p:cNvSpPr>
            <a:spLocks noChangeArrowheads="1"/>
          </p:cNvSpPr>
          <p:nvPr/>
        </p:nvSpPr>
        <p:spPr bwMode="auto">
          <a:xfrm>
            <a:off x="4170575" y="8729707"/>
            <a:ext cx="4622800" cy="6449792"/>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2400" dirty="0">
                <a:solidFill>
                  <a:schemeClr val="tx1"/>
                </a:solidFill>
                <a:latin typeface="MetaBold-Roman" pitchFamily="34" charset="0"/>
              </a:rPr>
              <a:t>(Time-based) MFA</a:t>
            </a:r>
          </a:p>
          <a:p>
            <a:pPr>
              <a:lnSpc>
                <a:spcPct val="80000"/>
              </a:lnSpc>
            </a:pPr>
            <a:endParaRPr lang="en-US" altLang="de-DE" sz="2400" dirty="0">
              <a:solidFill>
                <a:schemeClr val="tx1"/>
              </a:solidFill>
              <a:latin typeface="MetaNormal-Roman" pitchFamily="34" charset="0"/>
            </a:endParaRPr>
          </a:p>
          <a:p>
            <a:pPr>
              <a:lnSpc>
                <a:spcPct val="80000"/>
              </a:lnSpc>
            </a:pPr>
            <a:r>
              <a:rPr lang="en-US" altLang="de-DE" sz="2400" dirty="0">
                <a:solidFill>
                  <a:schemeClr val="tx1"/>
                </a:solidFill>
                <a:latin typeface="MetaNormal-Roman" pitchFamily="34" charset="0"/>
              </a:rPr>
              <a:t>A commonly used method to achieve MFA besides the password is the usage of authentication by possession of the shred secret for time-based one-time password. However, the transport mediums, such as SMS, and service providers are a lucrative attack target.</a:t>
            </a:r>
          </a:p>
          <a:p>
            <a:pPr>
              <a:lnSpc>
                <a:spcPct val="80000"/>
              </a:lnSpc>
            </a:pPr>
            <a:br>
              <a:rPr lang="en-US" altLang="de-DE" sz="2400" dirty="0">
                <a:solidFill>
                  <a:schemeClr val="tx1"/>
                </a:solidFill>
                <a:latin typeface="MetaNormal-Roman" pitchFamily="34" charset="0"/>
              </a:rPr>
            </a:br>
            <a:br>
              <a:rPr lang="en-US" altLang="de-DE" sz="2400" dirty="0">
                <a:solidFill>
                  <a:schemeClr val="tx1"/>
                </a:solidFill>
                <a:latin typeface="MetaNormal-Roman" pitchFamily="34" charset="0"/>
              </a:rPr>
            </a:br>
            <a:r>
              <a:rPr lang="en-US" altLang="de-DE" sz="2400" b="1" dirty="0">
                <a:solidFill>
                  <a:schemeClr val="tx1"/>
                </a:solidFill>
                <a:latin typeface="MetaNormal-Roman" pitchFamily="34" charset="0"/>
              </a:rPr>
              <a:t>Time-based one-time password are not phishing resistant and especially the transport mechanisms are a subject to exploit vulnerabilities and social engineering attacks</a:t>
            </a:r>
          </a:p>
        </p:txBody>
      </p:sp>
      <p:sp>
        <p:nvSpPr>
          <p:cNvPr id="19" name="Rectangle 135">
            <a:extLst>
              <a:ext uri="{FF2B5EF4-FFF2-40B4-BE49-F238E27FC236}">
                <a16:creationId xmlns:a16="http://schemas.microsoft.com/office/drawing/2014/main" id="{4974B97B-7476-8A45-9537-A3D967B473C9}"/>
              </a:ext>
            </a:extLst>
          </p:cNvPr>
          <p:cNvSpPr>
            <a:spLocks noChangeArrowheads="1"/>
          </p:cNvSpPr>
          <p:nvPr/>
        </p:nvSpPr>
        <p:spPr bwMode="auto">
          <a:xfrm>
            <a:off x="9464676" y="7752354"/>
            <a:ext cx="5440362" cy="4350866"/>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2400" dirty="0">
                <a:solidFill>
                  <a:schemeClr val="tx1"/>
                </a:solidFill>
                <a:latin typeface="MetaBold-Roman" pitchFamily="34" charset="0"/>
              </a:rPr>
              <a:t>Web Authentication  API (</a:t>
            </a:r>
            <a:r>
              <a:rPr lang="en-US" altLang="de-DE" sz="2400" dirty="0" err="1">
                <a:solidFill>
                  <a:schemeClr val="tx1"/>
                </a:solidFill>
                <a:latin typeface="MetaBold-Roman" pitchFamily="34" charset="0"/>
              </a:rPr>
              <a:t>WebAuthn</a:t>
            </a:r>
            <a:r>
              <a:rPr lang="en-US" altLang="de-DE" sz="2400" dirty="0">
                <a:solidFill>
                  <a:schemeClr val="tx1"/>
                </a:solidFill>
                <a:latin typeface="MetaBold-Roman" pitchFamily="34" charset="0"/>
              </a:rPr>
              <a:t>)</a:t>
            </a:r>
            <a:br>
              <a:rPr lang="en-US" altLang="de-DE" sz="2400" dirty="0">
                <a:solidFill>
                  <a:schemeClr val="tx1"/>
                </a:solidFill>
                <a:latin typeface="MetaNormal-Roman" pitchFamily="34" charset="0"/>
              </a:rPr>
            </a:br>
            <a:endParaRPr lang="en-US" altLang="de-DE" sz="2400" dirty="0">
              <a:solidFill>
                <a:schemeClr val="tx1"/>
              </a:solidFill>
              <a:latin typeface="MetaNormal-Roman" pitchFamily="34" charset="0"/>
            </a:endParaRPr>
          </a:p>
          <a:p>
            <a:pPr>
              <a:lnSpc>
                <a:spcPct val="80000"/>
              </a:lnSpc>
            </a:pPr>
            <a:r>
              <a:rPr lang="en-US" altLang="de-DE" sz="2400" dirty="0">
                <a:solidFill>
                  <a:schemeClr val="tx1"/>
                </a:solidFill>
                <a:latin typeface="MetaNormal-Roman" pitchFamily="34" charset="0"/>
              </a:rPr>
              <a:t>The Web Authentication API is a joint efforts of the FIDO alliance and the W3C and an evolution of the U2F protocol.</a:t>
            </a:r>
          </a:p>
          <a:p>
            <a:pPr>
              <a:lnSpc>
                <a:spcPct val="80000"/>
              </a:lnSpc>
            </a:pPr>
            <a:r>
              <a:rPr lang="en-US" altLang="de-DE" sz="2400" dirty="0">
                <a:solidFill>
                  <a:schemeClr val="tx1"/>
                </a:solidFill>
                <a:latin typeface="MetaNormal-Roman" pitchFamily="34" charset="0"/>
              </a:rPr>
              <a:t>In comparison with other MFA solutions, </a:t>
            </a:r>
            <a:r>
              <a:rPr lang="en-US" altLang="de-DE" sz="2400" dirty="0" err="1">
                <a:solidFill>
                  <a:schemeClr val="tx1"/>
                </a:solidFill>
                <a:latin typeface="MetaNormal-Roman" pitchFamily="34" charset="0"/>
              </a:rPr>
              <a:t>WebAuthn</a:t>
            </a:r>
            <a:r>
              <a:rPr lang="en-US" altLang="de-DE" sz="2400" dirty="0">
                <a:solidFill>
                  <a:schemeClr val="tx1"/>
                </a:solidFill>
                <a:latin typeface="MetaNormal-Roman" pitchFamily="34" charset="0"/>
              </a:rPr>
              <a:t> provides resistance against phishing attacks and lets the user decide which authenticator should be used, e.g. a built in authenticator or an external token.</a:t>
            </a:r>
          </a:p>
          <a:p>
            <a:pPr>
              <a:lnSpc>
                <a:spcPct val="80000"/>
              </a:lnSpc>
            </a:pPr>
            <a:endParaRPr lang="en-US" altLang="de-DE" sz="2400" b="1" dirty="0">
              <a:solidFill>
                <a:schemeClr val="tx1"/>
              </a:solidFill>
              <a:latin typeface="MetaNormal-Roman" pitchFamily="34" charset="0"/>
            </a:endParaRPr>
          </a:p>
          <a:p>
            <a:pPr>
              <a:lnSpc>
                <a:spcPct val="80000"/>
              </a:lnSpc>
            </a:pPr>
            <a:r>
              <a:rPr lang="en-US" altLang="de-DE" sz="2400" b="1" dirty="0" err="1">
                <a:solidFill>
                  <a:schemeClr val="tx1"/>
                </a:solidFill>
                <a:latin typeface="MetaNormal-Roman" pitchFamily="34" charset="0"/>
              </a:rPr>
              <a:t>WebAuthn</a:t>
            </a:r>
            <a:r>
              <a:rPr lang="en-US" altLang="de-DE" sz="2400" b="1" dirty="0">
                <a:solidFill>
                  <a:schemeClr val="tx1"/>
                </a:solidFill>
                <a:latin typeface="MetaNormal-Roman" pitchFamily="34" charset="0"/>
              </a:rPr>
              <a:t> provides resistance against phishing attacks and has the potentials to replace passwords, but is not fully implemented in all web browsers, yet.</a:t>
            </a:r>
            <a:endParaRPr lang="en-US" altLang="de-DE" sz="2400" dirty="0">
              <a:solidFill>
                <a:schemeClr val="tx1"/>
              </a:solidFill>
              <a:latin typeface="MetaBold-Roman" pitchFamily="34" charset="0"/>
            </a:endParaRPr>
          </a:p>
        </p:txBody>
      </p:sp>
      <p:sp>
        <p:nvSpPr>
          <p:cNvPr id="20" name="TextBox 19">
            <a:extLst>
              <a:ext uri="{FF2B5EF4-FFF2-40B4-BE49-F238E27FC236}">
                <a16:creationId xmlns:a16="http://schemas.microsoft.com/office/drawing/2014/main" id="{ABE03D94-2B63-FD41-8661-B738B543D5B0}"/>
              </a:ext>
            </a:extLst>
          </p:cNvPr>
          <p:cNvSpPr txBox="1"/>
          <p:nvPr/>
        </p:nvSpPr>
        <p:spPr>
          <a:xfrm>
            <a:off x="4092463" y="15264607"/>
            <a:ext cx="10639537" cy="3046988"/>
          </a:xfrm>
          <a:prstGeom prst="rect">
            <a:avLst/>
          </a:prstGeom>
          <a:noFill/>
        </p:spPr>
        <p:txBody>
          <a:bodyPr wrap="square" rtlCol="0">
            <a:spAutoFit/>
          </a:bodyPr>
          <a:lstStyle/>
          <a:p>
            <a:r>
              <a:rPr lang="en-US" altLang="de-DE" sz="2400" b="1" dirty="0">
                <a:latin typeface="MetaNormal-Roman" pitchFamily="34" charset="0"/>
              </a:rPr>
              <a:t>Conclusion:</a:t>
            </a:r>
            <a:endParaRPr lang="en-US" altLang="de-DE" sz="2400" dirty="0">
              <a:latin typeface="MetaNormal-Roman" pitchFamily="34" charset="0"/>
            </a:endParaRPr>
          </a:p>
          <a:p>
            <a:endParaRPr lang="en-US" altLang="de-DE" sz="2400" dirty="0">
              <a:latin typeface="MetaNormal-Roman" pitchFamily="34" charset="0"/>
            </a:endParaRPr>
          </a:p>
          <a:p>
            <a:pPr algn="just"/>
            <a:r>
              <a:rPr lang="en-US" altLang="de-DE" sz="2400" dirty="0">
                <a:latin typeface="MetaNormal-Roman" pitchFamily="34" charset="0"/>
              </a:rPr>
              <a:t>Multi-Factor Authentication can increase the security, but is still subject to phishing attacks. It can be made phishing resistant, but it requires a change of the transportation medium or the usage of other authentication methods.</a:t>
            </a:r>
          </a:p>
          <a:p>
            <a:pPr algn="just"/>
            <a:r>
              <a:rPr lang="en-US" altLang="de-DE" sz="2400" dirty="0">
                <a:latin typeface="MetaNormal-Roman" pitchFamily="34" charset="0"/>
              </a:rPr>
              <a:t>Also, the Web Authentication API has the potential to replace passwords. However, it is not yet usable enough for the end consumer, mostly because the API is not fully supported in all operating systems.</a:t>
            </a:r>
            <a:endParaRPr lang="en-US" sz="2400" dirty="0"/>
          </a:p>
        </p:txBody>
      </p:sp>
      <p:pic>
        <p:nvPicPr>
          <p:cNvPr id="21" name="Picture 20">
            <a:extLst>
              <a:ext uri="{FF2B5EF4-FFF2-40B4-BE49-F238E27FC236}">
                <a16:creationId xmlns:a16="http://schemas.microsoft.com/office/drawing/2014/main" id="{18B336F7-FECE-5A4C-AA3A-B1A17D938362}"/>
              </a:ext>
            </a:extLst>
          </p:cNvPr>
          <p:cNvPicPr>
            <a:picLocks noChangeAspect="1"/>
          </p:cNvPicPr>
          <p:nvPr/>
        </p:nvPicPr>
        <p:blipFill>
          <a:blip r:embed="rId5"/>
          <a:stretch>
            <a:fillRect/>
          </a:stretch>
        </p:blipFill>
        <p:spPr>
          <a:xfrm>
            <a:off x="4115711" y="5331748"/>
            <a:ext cx="7878615" cy="3180447"/>
          </a:xfrm>
          <a:prstGeom prst="rect">
            <a:avLst/>
          </a:prstGeom>
        </p:spPr>
      </p:pic>
      <p:pic>
        <p:nvPicPr>
          <p:cNvPr id="22" name="Picture 21">
            <a:extLst>
              <a:ext uri="{FF2B5EF4-FFF2-40B4-BE49-F238E27FC236}">
                <a16:creationId xmlns:a16="http://schemas.microsoft.com/office/drawing/2014/main" id="{41DB3C9C-5003-E942-8B6F-F1CB530F7FC1}"/>
              </a:ext>
            </a:extLst>
          </p:cNvPr>
          <p:cNvPicPr>
            <a:picLocks noChangeAspect="1"/>
          </p:cNvPicPr>
          <p:nvPr/>
        </p:nvPicPr>
        <p:blipFill>
          <a:blip r:embed="rId6"/>
          <a:srcRect/>
          <a:stretch/>
        </p:blipFill>
        <p:spPr>
          <a:xfrm>
            <a:off x="8252672" y="12469594"/>
            <a:ext cx="6949440" cy="3280136"/>
          </a:xfrm>
          <a:prstGeom prst="rect">
            <a:avLst/>
          </a:prstGeom>
        </p:spPr>
      </p:pic>
      <p:sp>
        <p:nvSpPr>
          <p:cNvPr id="23" name="Freeform 22">
            <a:extLst>
              <a:ext uri="{FF2B5EF4-FFF2-40B4-BE49-F238E27FC236}">
                <a16:creationId xmlns:a16="http://schemas.microsoft.com/office/drawing/2014/main" id="{D5AE3BC7-0BB8-4C43-B0B7-A90F4FB88897}"/>
              </a:ext>
            </a:extLst>
          </p:cNvPr>
          <p:cNvSpPr/>
          <p:nvPr/>
        </p:nvSpPr>
        <p:spPr bwMode="auto">
          <a:xfrm>
            <a:off x="3675888" y="6519934"/>
            <a:ext cx="11448288" cy="7977933"/>
          </a:xfrm>
          <a:custGeom>
            <a:avLst/>
            <a:gdLst>
              <a:gd name="connsiteX0" fmla="*/ 11448288 w 11448288"/>
              <a:gd name="connsiteY0" fmla="*/ 283202 h 7977933"/>
              <a:gd name="connsiteX1" fmla="*/ 5779008 w 11448288"/>
              <a:gd name="connsiteY1" fmla="*/ 831842 h 7977933"/>
              <a:gd name="connsiteX2" fmla="*/ 4846320 w 11448288"/>
              <a:gd name="connsiteY2" fmla="*/ 7287506 h 7977933"/>
              <a:gd name="connsiteX3" fmla="*/ 0 w 11448288"/>
              <a:gd name="connsiteY3" fmla="*/ 7872722 h 7977933"/>
            </a:gdLst>
            <a:ahLst/>
            <a:cxnLst>
              <a:cxn ang="0">
                <a:pos x="connsiteX0" y="connsiteY0"/>
              </a:cxn>
              <a:cxn ang="0">
                <a:pos x="connsiteX1" y="connsiteY1"/>
              </a:cxn>
              <a:cxn ang="0">
                <a:pos x="connsiteX2" y="connsiteY2"/>
              </a:cxn>
              <a:cxn ang="0">
                <a:pos x="connsiteX3" y="connsiteY3"/>
              </a:cxn>
            </a:cxnLst>
            <a:rect l="l" t="t" r="r" b="b"/>
            <a:pathLst>
              <a:path w="11448288" h="7977933">
                <a:moveTo>
                  <a:pt x="11448288" y="283202"/>
                </a:moveTo>
                <a:cubicBezTo>
                  <a:pt x="9163812" y="-26170"/>
                  <a:pt x="6879336" y="-335542"/>
                  <a:pt x="5779008" y="831842"/>
                </a:cubicBezTo>
                <a:cubicBezTo>
                  <a:pt x="4678680" y="1999226"/>
                  <a:pt x="5809488" y="6114026"/>
                  <a:pt x="4846320" y="7287506"/>
                </a:cubicBezTo>
                <a:cubicBezTo>
                  <a:pt x="3883152" y="8460986"/>
                  <a:pt x="490728" y="7756898"/>
                  <a:pt x="0" y="7872722"/>
                </a:cubicBezTo>
              </a:path>
            </a:pathLst>
          </a:cu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085975" rtl="0" eaLnBrk="1" fontAlgn="base" latinLnBrk="0" hangingPunct="1">
              <a:lnSpc>
                <a:spcPct val="100000"/>
              </a:lnSpc>
              <a:spcBef>
                <a:spcPct val="0"/>
              </a:spcBef>
              <a:spcAft>
                <a:spcPct val="0"/>
              </a:spcAft>
              <a:buClrTx/>
              <a:buSzTx/>
              <a:buFontTx/>
              <a:buNone/>
              <a:tabLst/>
            </a:pPr>
            <a:endParaRPr kumimoji="0" lang="de-DE" sz="41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MetaBold-Caps"/>
        <a:ea typeface=""/>
        <a:cs typeface=""/>
      </a:majorFont>
      <a:minorFont>
        <a:latin typeface="MetaNormal-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433</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Meta Normal Roman</vt:lpstr>
      <vt:lpstr>MetaBold-Caps</vt:lpstr>
      <vt:lpstr>MetaBold-Roman</vt:lpstr>
      <vt:lpstr>MetaNormal-Roman</vt:lpstr>
      <vt:lpstr>Standarddesign</vt:lpstr>
      <vt:lpstr>PowerPoint Presentation</vt:lpstr>
    </vt:vector>
  </TitlesOfParts>
  <Company>Hochschule Wismar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Methoden der Künstlichen Intelligenz in betriebswirtschaftlichen Anwendungen</dc:title>
  <dc:subject>Diplomarbeit - Poster Frege-Preis</dc:subject>
  <dc:creator>Mathias Haas / Uwe Lämmel</dc:creator>
  <cp:lastModifiedBy>Tim Brust</cp:lastModifiedBy>
  <cp:revision>118</cp:revision>
  <dcterms:created xsi:type="dcterms:W3CDTF">2005-02-16T14:15:45Z</dcterms:created>
  <dcterms:modified xsi:type="dcterms:W3CDTF">2019-11-01T21:50:37Z</dcterms:modified>
</cp:coreProperties>
</file>