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122525" cy="21386800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55">
          <p15:clr>
            <a:srgbClr val="A4A3A4"/>
          </p15:clr>
        </p15:guide>
        <p15:guide id="2" orient="horz" pos="13207">
          <p15:clr>
            <a:srgbClr val="A4A3A4"/>
          </p15:clr>
        </p15:guide>
        <p15:guide id="3" orient="horz" pos="12012">
          <p15:clr>
            <a:srgbClr val="A4A3A4"/>
          </p15:clr>
        </p15:guide>
        <p15:guide id="4" pos="8978">
          <p15:clr>
            <a:srgbClr val="A4A3A4"/>
          </p15:clr>
        </p15:guide>
        <p15:guide id="5" pos="7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2" autoAdjust="0"/>
    <p:restoredTop sz="94660" autoAdjust="0"/>
  </p:normalViewPr>
  <p:slideViewPr>
    <p:cSldViewPr snapToGrid="0" snapToObjects="1">
      <p:cViewPr varScale="1">
        <p:scale>
          <a:sx n="44" d="100"/>
          <a:sy n="44" d="100"/>
        </p:scale>
        <p:origin x="4008" y="288"/>
      </p:cViewPr>
      <p:guideLst>
        <p:guide orient="horz" pos="11855"/>
        <p:guide orient="horz" pos="13207"/>
        <p:guide orient="horz" pos="12012"/>
        <p:guide pos="8978"/>
        <p:guide pos="7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1" d="100"/>
          <a:sy n="61" d="100"/>
        </p:scale>
        <p:origin x="-540" y="-84"/>
      </p:cViewPr>
      <p:guideLst>
        <p:guide orient="horz" pos="313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>
            <a:extLst>
              <a:ext uri="{FF2B5EF4-FFF2-40B4-BE49-F238E27FC236}">
                <a16:creationId xmlns:a16="http://schemas.microsoft.com/office/drawing/2014/main" id="{CB91625B-575C-D14F-8E73-FBCBA6F2E9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de-DE" altLang="de-DE"/>
          </a:p>
        </p:txBody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id="{824475C0-4508-964E-BEC0-EA321A9344C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de-DE" altLang="de-DE"/>
          </a:p>
        </p:txBody>
      </p:sp>
      <p:sp>
        <p:nvSpPr>
          <p:cNvPr id="457732" name="Rectangle 4">
            <a:extLst>
              <a:ext uri="{FF2B5EF4-FFF2-40B4-BE49-F238E27FC236}">
                <a16:creationId xmlns:a16="http://schemas.microsoft.com/office/drawing/2014/main" id="{59F16639-F525-754E-9A3E-230CCC49CDD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50388"/>
            <a:ext cx="2971800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de-DE" altLang="de-DE"/>
          </a:p>
        </p:txBody>
      </p:sp>
      <p:sp>
        <p:nvSpPr>
          <p:cNvPr id="457733" name="Rectangle 5">
            <a:extLst>
              <a:ext uri="{FF2B5EF4-FFF2-40B4-BE49-F238E27FC236}">
                <a16:creationId xmlns:a16="http://schemas.microsoft.com/office/drawing/2014/main" id="{4CA42E23-2E49-7349-A767-02D230F5A50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450388"/>
            <a:ext cx="2971800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892B8FBA-8796-8A44-B390-E6715E6D4D71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1T19:16:24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46121923-4191-1B45-AB6C-FC2B8F502A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276" tIns="31638" rIns="63276" bIns="31638" numCol="1" anchor="t" anchorCtr="0" compatLnSpc="1">
            <a:prstTxWarp prst="textNoShape">
              <a:avLst/>
            </a:prstTxWarp>
          </a:bodyPr>
          <a:lstStyle>
            <a:lvl1pPr defTabSz="633413">
              <a:defRPr sz="800"/>
            </a:lvl1pPr>
          </a:lstStyle>
          <a:p>
            <a:endParaRPr lang="de-DE" altLang="de-DE"/>
          </a:p>
        </p:txBody>
      </p:sp>
      <p:sp>
        <p:nvSpPr>
          <p:cNvPr id="459779" name="Rectangle 3">
            <a:extLst>
              <a:ext uri="{FF2B5EF4-FFF2-40B4-BE49-F238E27FC236}">
                <a16:creationId xmlns:a16="http://schemas.microsoft.com/office/drawing/2014/main" id="{D0BAFC38-B25D-D040-92DC-531D040CFE7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479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276" tIns="31638" rIns="63276" bIns="31638" numCol="1" anchor="t" anchorCtr="0" compatLnSpc="1">
            <a:prstTxWarp prst="textNoShape">
              <a:avLst/>
            </a:prstTxWarp>
          </a:bodyPr>
          <a:lstStyle>
            <a:lvl1pPr algn="r" defTabSz="633413">
              <a:defRPr sz="800"/>
            </a:lvl1pPr>
          </a:lstStyle>
          <a:p>
            <a:endParaRPr lang="de-DE" altLang="de-DE"/>
          </a:p>
        </p:txBody>
      </p:sp>
      <p:sp>
        <p:nvSpPr>
          <p:cNvPr id="459780" name="Rectangle 4">
            <a:extLst>
              <a:ext uri="{FF2B5EF4-FFF2-40B4-BE49-F238E27FC236}">
                <a16:creationId xmlns:a16="http://schemas.microsoft.com/office/drawing/2014/main" id="{9A7A66EF-D180-0347-B340-74C157F6B05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24075" y="739775"/>
            <a:ext cx="2647950" cy="3748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9781" name="Rectangle 5">
            <a:extLst>
              <a:ext uri="{FF2B5EF4-FFF2-40B4-BE49-F238E27FC236}">
                <a16:creationId xmlns:a16="http://schemas.microsoft.com/office/drawing/2014/main" id="{A7E8E7C0-6264-1D40-9F41-7E7FD20492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99000"/>
            <a:ext cx="5053013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276" tIns="31638" rIns="63276" bIns="316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59782" name="Rectangle 6">
            <a:extLst>
              <a:ext uri="{FF2B5EF4-FFF2-40B4-BE49-F238E27FC236}">
                <a16:creationId xmlns:a16="http://schemas.microsoft.com/office/drawing/2014/main" id="{5A497857-0684-004A-8557-0A6D472512E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0388"/>
            <a:ext cx="2947988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276" tIns="31638" rIns="63276" bIns="31638" numCol="1" anchor="b" anchorCtr="0" compatLnSpc="1">
            <a:prstTxWarp prst="textNoShape">
              <a:avLst/>
            </a:prstTxWarp>
          </a:bodyPr>
          <a:lstStyle>
            <a:lvl1pPr defTabSz="633413">
              <a:defRPr sz="800"/>
            </a:lvl1pPr>
          </a:lstStyle>
          <a:p>
            <a:endParaRPr lang="de-DE" altLang="de-DE"/>
          </a:p>
        </p:txBody>
      </p:sp>
      <p:sp>
        <p:nvSpPr>
          <p:cNvPr id="459783" name="Rectangle 7">
            <a:extLst>
              <a:ext uri="{FF2B5EF4-FFF2-40B4-BE49-F238E27FC236}">
                <a16:creationId xmlns:a16="http://schemas.microsoft.com/office/drawing/2014/main" id="{8B62C3A7-B9A2-2748-B8FB-8119551C50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450388"/>
            <a:ext cx="2947988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276" tIns="31638" rIns="63276" bIns="31638" numCol="1" anchor="b" anchorCtr="0" compatLnSpc="1">
            <a:prstTxWarp prst="textNoShape">
              <a:avLst/>
            </a:prstTxWarp>
          </a:bodyPr>
          <a:lstStyle>
            <a:lvl1pPr algn="r" defTabSz="633413">
              <a:defRPr sz="800"/>
            </a:lvl1pPr>
          </a:lstStyle>
          <a:p>
            <a:fld id="{8FF0DE03-80BF-8A41-97C2-58BFB857D730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19CDBFB-CA8A-4D49-AE06-03A0AD7CF1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C73FB6-FF91-DC46-BD48-AA58229161B0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60802" name="Rectangle 2">
            <a:extLst>
              <a:ext uri="{FF2B5EF4-FFF2-40B4-BE49-F238E27FC236}">
                <a16:creationId xmlns:a16="http://schemas.microsoft.com/office/drawing/2014/main" id="{A4861E72-51A0-9B45-8347-4C86AB55E2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C51EC524-B1BF-194C-917D-084E78B47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51F2-01F1-1A46-9B55-6C5A52219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0713" y="3500438"/>
            <a:ext cx="11341100" cy="744537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549EB-A09A-C64E-90EA-15B6AD5B3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0713" y="11233150"/>
            <a:ext cx="11341100" cy="51641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51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5764-4CC1-C94D-B022-647AD188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13" y="1138238"/>
            <a:ext cx="13042900" cy="41338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8A79B-8D2C-6743-AB3E-E750B2FC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39813" y="5692775"/>
            <a:ext cx="13042900" cy="135699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34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3D663-6D5A-B246-85CE-764C6F616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821988" y="1138238"/>
            <a:ext cx="3260725" cy="181244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EBDC7-4044-A64B-B910-30EA3D402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39813" y="1138238"/>
            <a:ext cx="9629775" cy="181244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7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D6C1-224C-2841-A8D1-5A9F258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13" y="1138238"/>
            <a:ext cx="13042900" cy="41338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3042-2355-7A4F-8D59-F3CBF95D2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13" y="5692775"/>
            <a:ext cx="13042900" cy="13569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64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07A1-F849-EA4E-9820-417BB905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5332413"/>
            <a:ext cx="13042900" cy="88963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9C352-228B-EC4F-B82F-93D4F206C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1875" y="14312900"/>
            <a:ext cx="13042900" cy="4678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70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3EDA-CF18-A54D-96DF-EF761055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13" y="1138238"/>
            <a:ext cx="13042900" cy="41338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ADA86-36B6-0F46-B6E6-959ADD23F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813" y="5692775"/>
            <a:ext cx="6445250" cy="13569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A2552-1666-AA49-B445-11F20FC83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37463" y="5692775"/>
            <a:ext cx="6445250" cy="13569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06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9559-2AA6-F34C-A7AD-289C112F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1138238"/>
            <a:ext cx="13042900" cy="41338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9A7C-2CC1-544F-A2BC-6B9A59DF9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1400" y="5243513"/>
            <a:ext cx="6397625" cy="2568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4569C-45B3-7C41-A8B9-BC2F7EF11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1400" y="7812088"/>
            <a:ext cx="6397625" cy="11490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7A51A-C52A-A143-9E9A-00CCAF539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56513" y="5243513"/>
            <a:ext cx="6427787" cy="2568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1C87E-CD6A-F141-8F69-C64B24719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56513" y="7812088"/>
            <a:ext cx="6427787" cy="11490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99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A5E6-E677-C446-95A0-A0D51D148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13" y="1138238"/>
            <a:ext cx="13042900" cy="41338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82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60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7B07-CC1C-854F-8CB9-6555B8FC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1425575"/>
            <a:ext cx="4878388" cy="49911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C4A5-420C-D140-8D0F-0389919E2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5" y="3079750"/>
            <a:ext cx="7654925" cy="151987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0A0A1-A760-1D4D-86DC-AAE70D5D7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1400" y="6416675"/>
            <a:ext cx="4878388" cy="11885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351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1B63-9EAB-F14E-BC27-07CC0138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1425575"/>
            <a:ext cx="4878388" cy="49911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BF9D9-C01F-7B4F-BF8D-BB6C6FCA9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29375" y="3079750"/>
            <a:ext cx="7654925" cy="15198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5691F-2477-484F-B16B-A0121FA3F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1400" y="6416675"/>
            <a:ext cx="4878388" cy="11885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846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Rectangle 95">
            <a:extLst>
              <a:ext uri="{FF2B5EF4-FFF2-40B4-BE49-F238E27FC236}">
                <a16:creationId xmlns:a16="http://schemas.microsoft.com/office/drawing/2014/main" id="{0407F330-BDA2-894D-8993-E7DD538B9C5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8819813"/>
            <a:ext cx="15122525" cy="2566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7048" tIns="28523" rIns="57048" bIns="28523" anchor="ctr"/>
          <a:lstStyle>
            <a:lvl1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85750"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69913"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855663"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141413"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598613"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055813"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13013"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70213"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085975" rtl="0" fontAlgn="base">
        <a:lnSpc>
          <a:spcPct val="90000"/>
        </a:lnSpc>
        <a:spcBef>
          <a:spcPct val="0"/>
        </a:spcBef>
        <a:spcAft>
          <a:spcPct val="0"/>
        </a:spcAft>
        <a:defRPr sz="6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2085975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MetaBold-Caps" pitchFamily="34" charset="0"/>
        </a:defRPr>
      </a:lvl2pPr>
      <a:lvl3pPr algn="l" defTabSz="2085975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MetaBold-Caps" pitchFamily="34" charset="0"/>
        </a:defRPr>
      </a:lvl3pPr>
      <a:lvl4pPr algn="l" defTabSz="2085975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MetaBold-Caps" pitchFamily="34" charset="0"/>
        </a:defRPr>
      </a:lvl4pPr>
      <a:lvl5pPr algn="l" defTabSz="2085975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MetaBold-Caps" pitchFamily="34" charset="0"/>
        </a:defRPr>
      </a:lvl5pPr>
      <a:lvl6pPr marL="457200" algn="l" defTabSz="2085975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MetaBold-Caps" pitchFamily="34" charset="0"/>
        </a:defRPr>
      </a:lvl6pPr>
      <a:lvl7pPr marL="914400" algn="l" defTabSz="2085975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MetaBold-Caps" pitchFamily="34" charset="0"/>
        </a:defRPr>
      </a:lvl7pPr>
      <a:lvl8pPr marL="1371600" algn="l" defTabSz="2085975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MetaBold-Caps" pitchFamily="34" charset="0"/>
        </a:defRPr>
      </a:lvl8pPr>
      <a:lvl9pPr marL="1828800" algn="l" defTabSz="2085975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MetaBold-Caps" pitchFamily="34" charset="0"/>
        </a:defRPr>
      </a:lvl9pPr>
    </p:titleStyle>
    <p:bodyStyle>
      <a:lvl1pPr marL="1588" indent="-1588" algn="l" defTabSz="2085975" rtl="0" fontAlgn="base">
        <a:spcBef>
          <a:spcPct val="20000"/>
        </a:spcBef>
        <a:spcAft>
          <a:spcPct val="0"/>
        </a:spcAft>
        <a:defRPr sz="1500" kern="1200">
          <a:solidFill>
            <a:schemeClr val="bg2"/>
          </a:solidFill>
          <a:latin typeface="+mn-lt"/>
          <a:ea typeface="+mn-ea"/>
          <a:cs typeface="+mn-cs"/>
        </a:defRPr>
      </a:lvl1pPr>
      <a:lvl2pPr marL="765175" indent="-650875" algn="l" defTabSz="2085975" rtl="0" fontAlgn="base">
        <a:spcBef>
          <a:spcPct val="20000"/>
        </a:spcBef>
        <a:spcAft>
          <a:spcPct val="0"/>
        </a:spcAft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398588" indent="-520700" algn="l" defTabSz="2085975" rtl="0" fontAlgn="base">
        <a:spcBef>
          <a:spcPct val="20000"/>
        </a:spcBef>
        <a:spcAft>
          <a:spcPct val="0"/>
        </a:spcAft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032000" indent="-520700" algn="l" defTabSz="2085975" rtl="0" fontAlgn="base">
        <a:spcBef>
          <a:spcPct val="20000"/>
        </a:spcBef>
        <a:spcAft>
          <a:spcPct val="0"/>
        </a:spcAft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2665413" indent="-522288" algn="l" defTabSz="2085975" rtl="0" fontAlgn="base">
        <a:spcBef>
          <a:spcPct val="20000"/>
        </a:spcBef>
        <a:spcAft>
          <a:spcPct val="0"/>
        </a:spcAft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Rectangle 71">
            <a:extLst>
              <a:ext uri="{FF2B5EF4-FFF2-40B4-BE49-F238E27FC236}">
                <a16:creationId xmlns:a16="http://schemas.microsoft.com/office/drawing/2014/main" id="{FF23DF63-1062-3D42-ACDC-4016374139B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15122525" cy="2579688"/>
          </a:xfrm>
          <a:prstGeom prst="rect">
            <a:avLst/>
          </a:prstGeom>
          <a:solidFill>
            <a:srgbClr val="00B1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57048" tIns="28523" rIns="57048" bIns="28523" anchor="ctr"/>
          <a:lstStyle>
            <a:lvl1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85750"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69913"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855663"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141413"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598613"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055813"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13013"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70213"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de-DE"/>
          </a:p>
        </p:txBody>
      </p:sp>
      <p:sp>
        <p:nvSpPr>
          <p:cNvPr id="2155" name="Rectangle 107">
            <a:extLst>
              <a:ext uri="{FF2B5EF4-FFF2-40B4-BE49-F238E27FC236}">
                <a16:creationId xmlns:a16="http://schemas.microsoft.com/office/drawing/2014/main" id="{8504FB97-C99D-854A-9FB2-634FFB85A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00" y="517525"/>
            <a:ext cx="135649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1pPr>
            <a:lvl2pPr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2pPr>
            <a:lvl3pPr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3pPr>
            <a:lvl4pPr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4pPr>
            <a:lvl5pPr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de-DE" altLang="de-DE" sz="4400" dirty="0"/>
              <a:t>Sicherheitsevaluation von Multi-Faktor-Authentifizierung im Vergleich zur Web </a:t>
            </a:r>
            <a:r>
              <a:rPr lang="de-DE" altLang="de-DE" sz="4400" dirty="0" err="1"/>
              <a:t>Authentifizierungs</a:t>
            </a:r>
            <a:r>
              <a:rPr lang="de-DE" altLang="de-DE" sz="4400" dirty="0"/>
              <a:t> API </a:t>
            </a:r>
          </a:p>
        </p:txBody>
      </p:sp>
      <p:sp>
        <p:nvSpPr>
          <p:cNvPr id="2156" name="Rectangle 108">
            <a:extLst>
              <a:ext uri="{FF2B5EF4-FFF2-40B4-BE49-F238E27FC236}">
                <a16:creationId xmlns:a16="http://schemas.microsoft.com/office/drawing/2014/main" id="{9EAB8FE4-0EB7-1B4D-B043-E88DA9166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575" y="2816225"/>
            <a:ext cx="10561425" cy="2397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1pPr>
            <a:lvl2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2pPr>
            <a:lvl3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3pPr>
            <a:lvl4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4pPr>
            <a:lvl5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5pPr>
            <a:lvl6pPr marL="4572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6pPr>
            <a:lvl7pPr marL="9144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7pPr>
            <a:lvl8pPr marL="13716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8pPr>
            <a:lvl9pPr marL="18288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de-DE" altLang="de-DE" sz="2400" dirty="0">
                <a:solidFill>
                  <a:schemeClr val="tx1"/>
                </a:solidFill>
                <a:latin typeface="MetaNormal-Roman" pitchFamily="34" charset="0"/>
              </a:rPr>
              <a:t>Internetnutzer sind einem ständigen Risiko ausgesetzt, da Sicherheitsbrüche fast täglich auftreten. Im Rahmen dieser Masterarbeit werden verschiedene Methoden der Authentifizierung und Multi-Faktor Authentifizierungen (MFA), insbesondere Einmalpasswörter und Sicherheitsschlüssel, mit Fokus auf ihre Sicherheit vorgestellt und evaluiert. Weiterhin wird die Web </a:t>
            </a:r>
            <a:r>
              <a:rPr lang="de-DE" altLang="de-DE" sz="2400" dirty="0" err="1">
                <a:solidFill>
                  <a:schemeClr val="tx1"/>
                </a:solidFill>
                <a:latin typeface="MetaNormal-Roman" pitchFamily="34" charset="0"/>
              </a:rPr>
              <a:t>Authentifizierungs</a:t>
            </a:r>
            <a:r>
              <a:rPr lang="de-DE" altLang="de-DE" sz="2400" dirty="0">
                <a:solidFill>
                  <a:schemeClr val="tx1"/>
                </a:solidFill>
                <a:latin typeface="MetaNormal-Roman" pitchFamily="34" charset="0"/>
              </a:rPr>
              <a:t> API erläutert und mit den o. g. Multi-Faktor-Authentifizierungen verglichen. Es soll die Frage geklärt werden, ob die Web </a:t>
            </a:r>
            <a:r>
              <a:rPr lang="de-DE" altLang="de-DE" sz="2400" dirty="0" err="1">
                <a:solidFill>
                  <a:schemeClr val="tx1"/>
                </a:solidFill>
                <a:latin typeface="MetaNormal-Roman" pitchFamily="34" charset="0"/>
              </a:rPr>
              <a:t>Authentifizierungs</a:t>
            </a:r>
            <a:r>
              <a:rPr lang="de-DE" altLang="de-DE" sz="2400" dirty="0">
                <a:solidFill>
                  <a:schemeClr val="tx1"/>
                </a:solidFill>
                <a:latin typeface="MetaNormal-Roman" pitchFamily="34" charset="0"/>
              </a:rPr>
              <a:t> als Ersatz für bestehende MFA Lösungen oder komplementär dazu eingesetzt werden kann.</a:t>
            </a:r>
            <a:endParaRPr lang="de-DE" altLang="de-DE" sz="2400" dirty="0">
              <a:solidFill>
                <a:schemeClr val="tx1"/>
              </a:solidFill>
              <a:latin typeface="MetaBold-Roman" pitchFamily="34" charset="0"/>
            </a:endParaRPr>
          </a:p>
        </p:txBody>
      </p:sp>
      <p:sp>
        <p:nvSpPr>
          <p:cNvPr id="2161" name="Text Box 113">
            <a:extLst>
              <a:ext uri="{FF2B5EF4-FFF2-40B4-BE49-F238E27FC236}">
                <a16:creationId xmlns:a16="http://schemas.microsoft.com/office/drawing/2014/main" id="{C7919001-39DF-DA42-A7EF-4525F2550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5025" y="18954750"/>
            <a:ext cx="5006975" cy="1015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45718" rIns="91437" bIns="45718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2813"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2000" dirty="0">
                <a:solidFill>
                  <a:srgbClr val="00B1DB"/>
                </a:solidFill>
                <a:latin typeface="MetaBold-Caps" pitchFamily="34" charset="0"/>
              </a:rPr>
              <a:t>Fakultät für </a:t>
            </a:r>
          </a:p>
          <a:p>
            <a:r>
              <a:rPr lang="de-DE" altLang="de-DE" sz="2000" dirty="0">
                <a:solidFill>
                  <a:srgbClr val="00B1DB"/>
                </a:solidFill>
                <a:latin typeface="MetaBold-Caps" pitchFamily="34" charset="0"/>
              </a:rPr>
              <a:t>Ingenieurwissenschaften</a:t>
            </a:r>
          </a:p>
          <a:p>
            <a:r>
              <a:rPr lang="de-DE" altLang="de-DE" sz="2000" dirty="0">
                <a:solidFill>
                  <a:srgbClr val="00B1DB"/>
                </a:solidFill>
                <a:latin typeface="MetaBold-Roman" panose="02000506050000020004" pitchFamily="2" charset="77"/>
              </a:rPr>
              <a:t>Bereich Elektrotechnik und Informatik</a:t>
            </a:r>
          </a:p>
        </p:txBody>
      </p:sp>
      <p:sp>
        <p:nvSpPr>
          <p:cNvPr id="2170" name="Rectangle 122">
            <a:extLst>
              <a:ext uri="{FF2B5EF4-FFF2-40B4-BE49-F238E27FC236}">
                <a16:creationId xmlns:a16="http://schemas.microsoft.com/office/drawing/2014/main" id="{479BBD37-9D26-394A-8E6B-8B3738FDE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5025" y="19961225"/>
            <a:ext cx="2813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de-DE" sz="1600">
                <a:latin typeface="MetaBold-Roman" pitchFamily="34" charset="0"/>
              </a:rPr>
              <a:t>www.fiw.hs-wismar.de</a:t>
            </a:r>
          </a:p>
        </p:txBody>
      </p:sp>
      <p:sp>
        <p:nvSpPr>
          <p:cNvPr id="2174" name="Text Box 126">
            <a:extLst>
              <a:ext uri="{FF2B5EF4-FFF2-40B4-BE49-F238E27FC236}">
                <a16:creationId xmlns:a16="http://schemas.microsoft.com/office/drawing/2014/main" id="{EDC17009-DE9F-5D40-A0C9-832D55CDD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160" y="1759744"/>
            <a:ext cx="8496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de-DE" sz="4000" dirty="0">
                <a:solidFill>
                  <a:schemeClr val="bg1"/>
                </a:solidFill>
                <a:latin typeface="MetaBold-Caps" pitchFamily="34" charset="0"/>
              </a:rPr>
              <a:t>Master-Thesis</a:t>
            </a:r>
          </a:p>
        </p:txBody>
      </p:sp>
      <p:sp>
        <p:nvSpPr>
          <p:cNvPr id="2176" name="Rectangle 128">
            <a:extLst>
              <a:ext uri="{FF2B5EF4-FFF2-40B4-BE49-F238E27FC236}">
                <a16:creationId xmlns:a16="http://schemas.microsoft.com/office/drawing/2014/main" id="{B3B9E8EB-30D6-4A42-B963-615B0AE20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9688"/>
            <a:ext cx="3700463" cy="16187737"/>
          </a:xfrm>
          <a:prstGeom prst="rect">
            <a:avLst/>
          </a:prstGeom>
          <a:solidFill>
            <a:srgbClr val="00B1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8" name="Rectangle 130">
            <a:extLst>
              <a:ext uri="{FF2B5EF4-FFF2-40B4-BE49-F238E27FC236}">
                <a16:creationId xmlns:a16="http://schemas.microsoft.com/office/drawing/2014/main" id="{2EBEC5C5-6FD3-4947-9BA8-0FDF332AC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2579688"/>
            <a:ext cx="3208337" cy="15954375"/>
          </a:xfrm>
          <a:prstGeom prst="rect">
            <a:avLst/>
          </a:prstGeom>
          <a:solidFill>
            <a:srgbClr val="00B1DB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9" name="Rectangle 131">
            <a:extLst>
              <a:ext uri="{FF2B5EF4-FFF2-40B4-BE49-F238E27FC236}">
                <a16:creationId xmlns:a16="http://schemas.microsoft.com/office/drawing/2014/main" id="{3841216C-A8A3-9C49-8E9B-57916570D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00" y="2991600"/>
            <a:ext cx="2209800" cy="243681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146" t="34" r="-5146" b="-34"/>
            </a:stretch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de-DE" sz="2400">
              <a:latin typeface="MetaNormal-Roman" pitchFamily="34" charset="0"/>
            </a:endParaRPr>
          </a:p>
        </p:txBody>
      </p:sp>
      <p:sp>
        <p:nvSpPr>
          <p:cNvPr id="2180" name="Text Box 132">
            <a:extLst>
              <a:ext uri="{FF2B5EF4-FFF2-40B4-BE49-F238E27FC236}">
                <a16:creationId xmlns:a16="http://schemas.microsoft.com/office/drawing/2014/main" id="{1C54A896-041A-B644-9382-62A3644D1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" y="6646863"/>
            <a:ext cx="3005138" cy="1166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altLang="de-DE" sz="2800" dirty="0">
                <a:solidFill>
                  <a:schemeClr val="bg1"/>
                </a:solidFill>
                <a:latin typeface="MetaBold-Roman" pitchFamily="34" charset="0"/>
              </a:rPr>
              <a:t>Bearbeiter:   </a:t>
            </a:r>
          </a:p>
          <a:p>
            <a:pPr>
              <a:spcBef>
                <a:spcPct val="50000"/>
              </a:spcBef>
            </a:pPr>
            <a:r>
              <a:rPr lang="de-DE" altLang="de-DE" sz="2400" dirty="0">
                <a:solidFill>
                  <a:schemeClr val="bg1"/>
                </a:solidFill>
                <a:latin typeface="MetaNormal-Roman" pitchFamily="34" charset="0"/>
              </a:rPr>
              <a:t>Tim Brust</a:t>
            </a:r>
          </a:p>
          <a:p>
            <a:pPr>
              <a:spcBef>
                <a:spcPct val="50000"/>
              </a:spcBef>
            </a:pPr>
            <a:endParaRPr lang="de-DE" altLang="de-DE" sz="2400" dirty="0">
              <a:solidFill>
                <a:schemeClr val="bg1"/>
              </a:solidFill>
              <a:latin typeface="MetaNormal-Roman" pitchFamily="34" charset="0"/>
            </a:endParaRPr>
          </a:p>
          <a:p>
            <a:pPr>
              <a:spcBef>
                <a:spcPct val="50000"/>
              </a:spcBef>
            </a:pPr>
            <a:r>
              <a:rPr lang="de-DE" altLang="de-DE" sz="2800" dirty="0">
                <a:solidFill>
                  <a:schemeClr val="bg1"/>
                </a:solidFill>
                <a:latin typeface="MetaBold-Roman" pitchFamily="34" charset="0"/>
              </a:rPr>
              <a:t>Studiengang:</a:t>
            </a:r>
          </a:p>
          <a:p>
            <a:pPr>
              <a:spcBef>
                <a:spcPct val="50000"/>
              </a:spcBef>
            </a:pPr>
            <a:r>
              <a:rPr lang="de-DE" altLang="de-DE" sz="2400" dirty="0">
                <a:solidFill>
                  <a:schemeClr val="bg1"/>
                </a:solidFill>
                <a:latin typeface="MetaNormal-Roman" pitchFamily="34" charset="0"/>
              </a:rPr>
              <a:t>IT-Sicherheit und Forensik</a:t>
            </a:r>
          </a:p>
          <a:p>
            <a:pPr>
              <a:spcBef>
                <a:spcPct val="50000"/>
              </a:spcBef>
            </a:pPr>
            <a:endParaRPr lang="de-DE" altLang="de-DE" sz="2400" dirty="0">
              <a:solidFill>
                <a:schemeClr val="bg1"/>
              </a:solidFill>
              <a:latin typeface="MetaNormal-Roman" pitchFamily="34" charset="0"/>
            </a:endParaRPr>
          </a:p>
          <a:p>
            <a:pPr>
              <a:spcBef>
                <a:spcPct val="50000"/>
              </a:spcBef>
            </a:pPr>
            <a:r>
              <a:rPr lang="de-DE" altLang="de-DE" sz="2800" dirty="0">
                <a:solidFill>
                  <a:schemeClr val="bg1"/>
                </a:solidFill>
                <a:latin typeface="MetaBold-Roman" pitchFamily="34" charset="0"/>
              </a:rPr>
              <a:t>Abgabedatum:</a:t>
            </a:r>
          </a:p>
          <a:p>
            <a:pPr>
              <a:spcBef>
                <a:spcPct val="50000"/>
              </a:spcBef>
            </a:pPr>
            <a:r>
              <a:rPr lang="de-DE" altLang="de-DE" sz="2400" dirty="0">
                <a:solidFill>
                  <a:schemeClr val="bg1"/>
                </a:solidFill>
                <a:latin typeface="MetaNormal-Roman" pitchFamily="34" charset="0"/>
              </a:rPr>
              <a:t>30.09.2019</a:t>
            </a:r>
          </a:p>
          <a:p>
            <a:pPr>
              <a:spcBef>
                <a:spcPct val="50000"/>
              </a:spcBef>
            </a:pPr>
            <a:endParaRPr lang="de-DE" altLang="de-DE" sz="2800" dirty="0">
              <a:solidFill>
                <a:schemeClr val="bg1"/>
              </a:solidFill>
              <a:latin typeface="MetaBold-Roman" pitchFamily="34" charset="0"/>
            </a:endParaRPr>
          </a:p>
          <a:p>
            <a:pPr>
              <a:spcBef>
                <a:spcPct val="50000"/>
              </a:spcBef>
            </a:pPr>
            <a:endParaRPr lang="de-DE" altLang="de-DE" sz="2800" dirty="0">
              <a:solidFill>
                <a:schemeClr val="bg1"/>
              </a:solidFill>
              <a:latin typeface="MetaBold-Roman" pitchFamily="34" charset="0"/>
            </a:endParaRPr>
          </a:p>
          <a:p>
            <a:pPr>
              <a:spcBef>
                <a:spcPct val="50000"/>
              </a:spcBef>
            </a:pPr>
            <a:endParaRPr lang="de-DE" altLang="de-DE" sz="2800" dirty="0">
              <a:solidFill>
                <a:schemeClr val="bg1"/>
              </a:solidFill>
              <a:latin typeface="MetaBold-Roman" pitchFamily="34" charset="0"/>
            </a:endParaRPr>
          </a:p>
          <a:p>
            <a:pPr>
              <a:spcBef>
                <a:spcPct val="50000"/>
              </a:spcBef>
            </a:pPr>
            <a:endParaRPr lang="de-DE" altLang="de-DE" sz="2800" dirty="0">
              <a:solidFill>
                <a:schemeClr val="bg1"/>
              </a:solidFill>
              <a:latin typeface="MetaBold-Roman" pitchFamily="34" charset="0"/>
            </a:endParaRPr>
          </a:p>
          <a:p>
            <a:pPr>
              <a:spcBef>
                <a:spcPct val="50000"/>
              </a:spcBef>
            </a:pPr>
            <a:r>
              <a:rPr lang="de-DE" altLang="de-DE" sz="2800" dirty="0">
                <a:solidFill>
                  <a:schemeClr val="bg1"/>
                </a:solidFill>
                <a:latin typeface="MetaBold-Roman" pitchFamily="34" charset="0"/>
              </a:rPr>
              <a:t>1. Betreuer:</a:t>
            </a:r>
          </a:p>
          <a:p>
            <a:pPr>
              <a:spcBef>
                <a:spcPct val="50000"/>
              </a:spcBef>
            </a:pPr>
            <a:r>
              <a:rPr lang="de-DE" altLang="de-DE" sz="2400" dirty="0">
                <a:solidFill>
                  <a:schemeClr val="bg1"/>
                </a:solidFill>
                <a:latin typeface="MetaNormal-Roman" pitchFamily="34" charset="0"/>
              </a:rPr>
              <a:t>Prof. Dr.-Ing. habil. Andreas Ahrens</a:t>
            </a:r>
          </a:p>
          <a:p>
            <a:pPr>
              <a:spcBef>
                <a:spcPct val="50000"/>
              </a:spcBef>
            </a:pPr>
            <a:endParaRPr lang="de-DE" altLang="de-DE" sz="2400" dirty="0">
              <a:solidFill>
                <a:schemeClr val="bg1"/>
              </a:solidFill>
              <a:latin typeface="MetaNormal-Roman" pitchFamily="34" charset="0"/>
            </a:endParaRPr>
          </a:p>
          <a:p>
            <a:pPr>
              <a:spcBef>
                <a:spcPct val="50000"/>
              </a:spcBef>
            </a:pPr>
            <a:r>
              <a:rPr lang="de-DE" altLang="de-DE" sz="2800" dirty="0">
                <a:solidFill>
                  <a:schemeClr val="bg1"/>
                </a:solidFill>
                <a:latin typeface="MetaBold-Roman" pitchFamily="34" charset="0"/>
              </a:rPr>
              <a:t>2. Betreuer:</a:t>
            </a:r>
          </a:p>
          <a:p>
            <a:pPr>
              <a:spcBef>
                <a:spcPct val="50000"/>
              </a:spcBef>
            </a:pPr>
            <a:r>
              <a:rPr lang="de-DE" altLang="de-DE" sz="2400" dirty="0">
                <a:solidFill>
                  <a:schemeClr val="bg1"/>
                </a:solidFill>
                <a:latin typeface="MetaNormal-Roman" pitchFamily="34" charset="0"/>
              </a:rPr>
              <a:t>Prof. Dr. </a:t>
            </a:r>
            <a:r>
              <a:rPr lang="de-DE" altLang="de-DE" sz="2400" dirty="0" err="1">
                <a:solidFill>
                  <a:schemeClr val="bg1"/>
                </a:solidFill>
                <a:latin typeface="MetaNormal-Roman" pitchFamily="34" charset="0"/>
              </a:rPr>
              <a:t>rer</a:t>
            </a:r>
            <a:r>
              <a:rPr lang="de-DE" altLang="de-DE" sz="2400" dirty="0">
                <a:solidFill>
                  <a:schemeClr val="bg1"/>
                </a:solidFill>
                <a:latin typeface="MetaNormal-Roman" pitchFamily="34" charset="0"/>
              </a:rPr>
              <a:t>. nat. </a:t>
            </a:r>
            <a:br>
              <a:rPr lang="de-DE" altLang="de-DE" sz="2400" dirty="0">
                <a:solidFill>
                  <a:schemeClr val="bg1"/>
                </a:solidFill>
                <a:latin typeface="MetaNormal-Roman" pitchFamily="34" charset="0"/>
              </a:rPr>
            </a:br>
            <a:r>
              <a:rPr lang="de-DE" altLang="de-DE" sz="2400" dirty="0">
                <a:solidFill>
                  <a:schemeClr val="bg1"/>
                </a:solidFill>
                <a:latin typeface="MetaNormal-Roman" pitchFamily="34" charset="0"/>
              </a:rPr>
              <a:t>Nils </a:t>
            </a:r>
            <a:r>
              <a:rPr lang="de-DE" altLang="de-DE" sz="2400" dirty="0" err="1">
                <a:solidFill>
                  <a:schemeClr val="bg1"/>
                </a:solidFill>
                <a:latin typeface="MetaNormal-Roman" pitchFamily="34" charset="0"/>
              </a:rPr>
              <a:t>Gruschka</a:t>
            </a:r>
            <a:endParaRPr lang="de-DE" altLang="de-DE" sz="2400" dirty="0">
              <a:solidFill>
                <a:schemeClr val="bg1"/>
              </a:solidFill>
              <a:latin typeface="MetaNormal-Roman" pitchFamily="34" charset="0"/>
            </a:endParaRPr>
          </a:p>
        </p:txBody>
      </p:sp>
      <p:sp>
        <p:nvSpPr>
          <p:cNvPr id="2181" name="Rectangle 133">
            <a:extLst>
              <a:ext uri="{FF2B5EF4-FFF2-40B4-BE49-F238E27FC236}">
                <a16:creationId xmlns:a16="http://schemas.microsoft.com/office/drawing/2014/main" id="{1FE5CDE2-E7A2-2343-8B58-EC6AC38BE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575" y="8729707"/>
            <a:ext cx="4622800" cy="6449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1pPr>
            <a:lvl2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2pPr>
            <a:lvl3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3pPr>
            <a:lvl4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4pPr>
            <a:lvl5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5pPr>
            <a:lvl6pPr marL="4572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6pPr>
            <a:lvl7pPr marL="9144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7pPr>
            <a:lvl8pPr marL="13716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8pPr>
            <a:lvl9pPr marL="18288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de-DE" altLang="de-DE" sz="2400" dirty="0">
                <a:solidFill>
                  <a:schemeClr val="tx1"/>
                </a:solidFill>
                <a:latin typeface="MetaBold-Roman" pitchFamily="34" charset="0"/>
              </a:rPr>
              <a:t>(Zeitbasierte) MFA</a:t>
            </a:r>
          </a:p>
          <a:p>
            <a:pPr>
              <a:lnSpc>
                <a:spcPct val="80000"/>
              </a:lnSpc>
            </a:pPr>
            <a:br>
              <a:rPr lang="de-DE" altLang="de-DE" sz="2400" dirty="0">
                <a:solidFill>
                  <a:schemeClr val="tx1"/>
                </a:solidFill>
                <a:latin typeface="MetaNormal-Roman" pitchFamily="34" charset="0"/>
              </a:rPr>
            </a:br>
            <a:r>
              <a:rPr lang="de-DE" altLang="de-DE" sz="2400" dirty="0">
                <a:solidFill>
                  <a:schemeClr val="tx1"/>
                </a:solidFill>
                <a:latin typeface="MetaNormal-Roman" pitchFamily="34" charset="0"/>
              </a:rPr>
              <a:t>Die am häufigsten verwendete Methode von MFA neben dem Passwort ist der Besitz des „</a:t>
            </a:r>
            <a:r>
              <a:rPr lang="de-DE" altLang="de-DE" sz="2400" dirty="0" err="1">
                <a:solidFill>
                  <a:schemeClr val="tx1"/>
                </a:solidFill>
                <a:latin typeface="MetaNormal-Roman" pitchFamily="34" charset="0"/>
              </a:rPr>
              <a:t>Shared</a:t>
            </a:r>
            <a:r>
              <a:rPr lang="de-DE" altLang="de-DE" sz="2400" dirty="0">
                <a:solidFill>
                  <a:schemeClr val="tx1"/>
                </a:solidFill>
                <a:latin typeface="MetaNormal-Roman" pitchFamily="34" charset="0"/>
              </a:rPr>
              <a:t> </a:t>
            </a:r>
            <a:r>
              <a:rPr lang="de-DE" altLang="de-DE" sz="2400" dirty="0" err="1">
                <a:solidFill>
                  <a:schemeClr val="tx1"/>
                </a:solidFill>
                <a:latin typeface="MetaNormal-Roman" pitchFamily="34" charset="0"/>
              </a:rPr>
              <a:t>Secrerts</a:t>
            </a:r>
            <a:r>
              <a:rPr lang="de-DE" altLang="de-DE" sz="2400" dirty="0">
                <a:solidFill>
                  <a:schemeClr val="tx1"/>
                </a:solidFill>
                <a:latin typeface="MetaNormal-Roman" pitchFamily="34" charset="0"/>
              </a:rPr>
              <a:t>“ von zeitbasierten Einmalpasswörtern. Jedoch ist besonders das Transportmedium SMS und der Service Provider anfällig für Attacken.</a:t>
            </a:r>
            <a:br>
              <a:rPr lang="de-DE" altLang="de-DE" sz="2400" dirty="0">
                <a:solidFill>
                  <a:schemeClr val="tx1"/>
                </a:solidFill>
                <a:latin typeface="MetaNormal-Roman" pitchFamily="34" charset="0"/>
              </a:rPr>
            </a:br>
            <a:br>
              <a:rPr lang="de-DE" altLang="de-DE" sz="2400" dirty="0">
                <a:solidFill>
                  <a:schemeClr val="tx1"/>
                </a:solidFill>
                <a:latin typeface="MetaNormal-Roman" pitchFamily="34" charset="0"/>
              </a:rPr>
            </a:br>
            <a:br>
              <a:rPr lang="de-DE" altLang="de-DE" sz="2400" dirty="0">
                <a:solidFill>
                  <a:schemeClr val="tx1"/>
                </a:solidFill>
                <a:latin typeface="MetaNormal-Roman" pitchFamily="34" charset="0"/>
              </a:rPr>
            </a:br>
            <a:r>
              <a:rPr lang="de-DE" altLang="de-DE" sz="2400" dirty="0">
                <a:solidFill>
                  <a:schemeClr val="tx1"/>
                </a:solidFill>
                <a:latin typeface="MetaBold-Roman" pitchFamily="34" charset="0"/>
              </a:rPr>
              <a:t>Zeitbasierte Einmalpasswörter sind daher nicht resistent gegenüber Phishing und insbesondere die Transportmedien ein Ziel für das Ausnutze von Sicherheitslücken</a:t>
            </a:r>
          </a:p>
          <a:p>
            <a:pPr>
              <a:lnSpc>
                <a:spcPct val="80000"/>
              </a:lnSpc>
            </a:pPr>
            <a:r>
              <a:rPr lang="de-DE" altLang="de-DE" sz="2400" dirty="0">
                <a:solidFill>
                  <a:schemeClr val="tx1"/>
                </a:solidFill>
                <a:latin typeface="MetaBold-Roman" pitchFamily="34" charset="0"/>
              </a:rPr>
              <a:t>und </a:t>
            </a:r>
            <a:r>
              <a:rPr lang="de-DE" altLang="de-DE" sz="2400" dirty="0" err="1">
                <a:solidFill>
                  <a:schemeClr val="tx1"/>
                </a:solidFill>
                <a:latin typeface="MetaBold-Roman" pitchFamily="34" charset="0"/>
              </a:rPr>
              <a:t>Social</a:t>
            </a:r>
            <a:r>
              <a:rPr lang="de-DE" altLang="de-DE" sz="2400" dirty="0">
                <a:solidFill>
                  <a:schemeClr val="tx1"/>
                </a:solidFill>
                <a:latin typeface="MetaBold-Roman" pitchFamily="34" charset="0"/>
              </a:rPr>
              <a:t> Engineering </a:t>
            </a:r>
          </a:p>
          <a:p>
            <a:pPr>
              <a:lnSpc>
                <a:spcPct val="80000"/>
              </a:lnSpc>
            </a:pPr>
            <a:r>
              <a:rPr lang="de-DE" altLang="de-DE" sz="2400" dirty="0">
                <a:solidFill>
                  <a:schemeClr val="tx1"/>
                </a:solidFill>
                <a:latin typeface="MetaBold-Roman" pitchFamily="34" charset="0"/>
              </a:rPr>
              <a:t>Attacken</a:t>
            </a:r>
          </a:p>
        </p:txBody>
      </p:sp>
      <p:sp>
        <p:nvSpPr>
          <p:cNvPr id="2183" name="Rectangle 135">
            <a:extLst>
              <a:ext uri="{FF2B5EF4-FFF2-40B4-BE49-F238E27FC236}">
                <a16:creationId xmlns:a16="http://schemas.microsoft.com/office/drawing/2014/main" id="{19634880-B2CC-9745-A846-5E916DAE2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4676" y="7752354"/>
            <a:ext cx="5440362" cy="4350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1pPr>
            <a:lvl2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2pPr>
            <a:lvl3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3pPr>
            <a:lvl4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4pPr>
            <a:lvl5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5pPr>
            <a:lvl6pPr marL="4572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6pPr>
            <a:lvl7pPr marL="9144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7pPr>
            <a:lvl8pPr marL="13716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8pPr>
            <a:lvl9pPr marL="18288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de-DE" altLang="de-DE" sz="2400" dirty="0">
                <a:solidFill>
                  <a:schemeClr val="tx1"/>
                </a:solidFill>
                <a:latin typeface="MetaBold-Roman" pitchFamily="34" charset="0"/>
              </a:rPr>
              <a:t>Web </a:t>
            </a:r>
            <a:r>
              <a:rPr lang="de-DE" altLang="de-DE" sz="2400" dirty="0" err="1">
                <a:solidFill>
                  <a:schemeClr val="tx1"/>
                </a:solidFill>
                <a:latin typeface="MetaBold-Roman" pitchFamily="34" charset="0"/>
              </a:rPr>
              <a:t>Authentifizierungs</a:t>
            </a:r>
            <a:r>
              <a:rPr lang="de-DE" altLang="de-DE" sz="2400" dirty="0">
                <a:solidFill>
                  <a:schemeClr val="tx1"/>
                </a:solidFill>
                <a:latin typeface="MetaBold-Roman" pitchFamily="34" charset="0"/>
              </a:rPr>
              <a:t>  API (</a:t>
            </a:r>
            <a:r>
              <a:rPr lang="de-DE" altLang="de-DE" sz="2400" dirty="0" err="1">
                <a:solidFill>
                  <a:schemeClr val="tx1"/>
                </a:solidFill>
                <a:latin typeface="MetaBold-Roman" pitchFamily="34" charset="0"/>
              </a:rPr>
              <a:t>WebAuthn</a:t>
            </a:r>
            <a:r>
              <a:rPr lang="de-DE" altLang="de-DE" sz="2400" dirty="0">
                <a:solidFill>
                  <a:schemeClr val="tx1"/>
                </a:solidFill>
                <a:latin typeface="MetaBold-Roman" pitchFamily="34" charset="0"/>
              </a:rPr>
              <a:t>)</a:t>
            </a:r>
            <a:br>
              <a:rPr lang="de-DE" altLang="de-DE" sz="2400" dirty="0">
                <a:solidFill>
                  <a:schemeClr val="tx1"/>
                </a:solidFill>
                <a:latin typeface="MetaNormal-Roman" pitchFamily="34" charset="0"/>
              </a:rPr>
            </a:br>
            <a:endParaRPr lang="de-DE" altLang="de-DE" sz="2400" dirty="0">
              <a:solidFill>
                <a:schemeClr val="tx1"/>
              </a:solidFill>
              <a:latin typeface="MetaNormal-Roman" pitchFamily="34" charset="0"/>
            </a:endParaRPr>
          </a:p>
          <a:p>
            <a:pPr>
              <a:lnSpc>
                <a:spcPct val="80000"/>
              </a:lnSpc>
            </a:pPr>
            <a:r>
              <a:rPr lang="de-DE" altLang="de-DE" sz="2400" dirty="0" err="1">
                <a:solidFill>
                  <a:schemeClr val="tx1"/>
                </a:solidFill>
                <a:latin typeface="MetaNormal-Roman" pitchFamily="34" charset="0"/>
              </a:rPr>
              <a:t>WebAuthn</a:t>
            </a:r>
            <a:r>
              <a:rPr lang="de-DE" altLang="de-DE" sz="2400" dirty="0">
                <a:solidFill>
                  <a:schemeClr val="tx1"/>
                </a:solidFill>
                <a:latin typeface="MetaNormal-Roman" pitchFamily="34" charset="0"/>
              </a:rPr>
              <a:t> ist eine gemeinsame Entwicklung von der </a:t>
            </a:r>
            <a:r>
              <a:rPr lang="de-DE" altLang="de-DE" sz="2400">
                <a:solidFill>
                  <a:schemeClr val="tx1"/>
                </a:solidFill>
                <a:latin typeface="MetaNormal-Roman" pitchFamily="34" charset="0"/>
              </a:rPr>
              <a:t>FIDO Allianz </a:t>
            </a:r>
            <a:r>
              <a:rPr lang="de-DE" altLang="de-DE" sz="2400" dirty="0">
                <a:solidFill>
                  <a:schemeClr val="tx1"/>
                </a:solidFill>
                <a:latin typeface="MetaNormal-Roman" pitchFamily="34" charset="0"/>
              </a:rPr>
              <a:t>und des W3Cs und eine Weiterentwicklung des U2F Protokolls.</a:t>
            </a:r>
            <a:br>
              <a:rPr lang="de-DE" altLang="de-DE" sz="2400" dirty="0">
                <a:solidFill>
                  <a:schemeClr val="tx1"/>
                </a:solidFill>
                <a:latin typeface="MetaNormal-Roman" pitchFamily="34" charset="0"/>
              </a:rPr>
            </a:br>
            <a:r>
              <a:rPr lang="de-DE" altLang="de-DE" sz="2400" dirty="0">
                <a:solidFill>
                  <a:schemeClr val="tx1"/>
                </a:solidFill>
                <a:latin typeface="MetaNormal-Roman" pitchFamily="34" charset="0"/>
              </a:rPr>
              <a:t>Im Vergleich zu anderen MFA Lösungen, bietet die API Schutz gegen Phishing Attacken und lässt dem Nutzer die Wahl über den verwendeten „</a:t>
            </a:r>
            <a:r>
              <a:rPr lang="de-DE" altLang="de-DE" sz="2400" dirty="0" err="1">
                <a:solidFill>
                  <a:schemeClr val="tx1"/>
                </a:solidFill>
                <a:latin typeface="MetaNormal-Roman" pitchFamily="34" charset="0"/>
              </a:rPr>
              <a:t>Authenticator</a:t>
            </a:r>
            <a:r>
              <a:rPr lang="de-DE" altLang="de-DE" sz="2400" dirty="0">
                <a:solidFill>
                  <a:schemeClr val="tx1"/>
                </a:solidFill>
                <a:latin typeface="MetaNormal-Roman" pitchFamily="34" charset="0"/>
              </a:rPr>
              <a:t>“.</a:t>
            </a:r>
            <a:br>
              <a:rPr lang="de-DE" altLang="de-DE" sz="2400" dirty="0">
                <a:solidFill>
                  <a:schemeClr val="tx1"/>
                </a:solidFill>
                <a:latin typeface="MetaNormal-Roman" pitchFamily="34" charset="0"/>
              </a:rPr>
            </a:br>
            <a:br>
              <a:rPr lang="de-DE" altLang="de-DE" sz="2400" dirty="0">
                <a:solidFill>
                  <a:schemeClr val="tx1"/>
                </a:solidFill>
                <a:latin typeface="MetaNormal-Roman" pitchFamily="34" charset="0"/>
              </a:rPr>
            </a:br>
            <a:r>
              <a:rPr lang="de-DE" altLang="de-DE" sz="2400" dirty="0" err="1">
                <a:solidFill>
                  <a:schemeClr val="tx1"/>
                </a:solidFill>
                <a:latin typeface="MetaBold-Roman" pitchFamily="34" charset="0"/>
              </a:rPr>
              <a:t>WebAuthn</a:t>
            </a:r>
            <a:r>
              <a:rPr lang="de-DE" altLang="de-DE" sz="2400" dirty="0">
                <a:solidFill>
                  <a:schemeClr val="tx1"/>
                </a:solidFill>
                <a:latin typeface="MetaBold-Roman" pitchFamily="34" charset="0"/>
              </a:rPr>
              <a:t> bietet Schutz gegen Phishing und hat das Potenzial Passwörter zu ersetzen, ist aber noch nicht in allen Webbrowsern vollständig implementiert.</a:t>
            </a:r>
          </a:p>
        </p:txBody>
      </p:sp>
      <p:pic>
        <p:nvPicPr>
          <p:cNvPr id="2184" name="Picture 136" descr="Logo-FIW-09-02">
            <a:extLst>
              <a:ext uri="{FF2B5EF4-FFF2-40B4-BE49-F238E27FC236}">
                <a16:creationId xmlns:a16="http://schemas.microsoft.com/office/drawing/2014/main" id="{58880B0D-08C7-D44F-A875-5FC1B00D4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75" y="18954750"/>
            <a:ext cx="1676400" cy="197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32CBAE-B3DC-7048-AB38-5B748720EF4C}"/>
              </a:ext>
            </a:extLst>
          </p:cNvPr>
          <p:cNvSpPr txBox="1"/>
          <p:nvPr/>
        </p:nvSpPr>
        <p:spPr>
          <a:xfrm>
            <a:off x="4092463" y="15264607"/>
            <a:ext cx="106395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de-DE" sz="2400" b="1" dirty="0">
                <a:latin typeface="MetaNormal-Roman" pitchFamily="34" charset="0"/>
              </a:rPr>
              <a:t>Fazit:</a:t>
            </a:r>
            <a:endParaRPr lang="de-DE" altLang="de-DE" sz="2400" dirty="0">
              <a:latin typeface="MetaNormal-Roman" pitchFamily="34" charset="0"/>
            </a:endParaRPr>
          </a:p>
          <a:p>
            <a:endParaRPr lang="de-DE" altLang="de-DE" sz="2400" dirty="0">
              <a:latin typeface="MetaNormal-Roman" pitchFamily="34" charset="0"/>
            </a:endParaRPr>
          </a:p>
          <a:p>
            <a:pPr algn="just"/>
            <a:r>
              <a:rPr lang="de-DE" altLang="de-DE" sz="2400" dirty="0">
                <a:latin typeface="MetaNormal-Roman" pitchFamily="34" charset="0"/>
              </a:rPr>
              <a:t>Multi-Faktor Authentifizierung kann zwar die Sicherheit erhöhen, ist aber immer noch Phishing-Angriffen ausgesetzt ist. Es erfordert ein Wechsel der Transportmechanismen oder Verfahren, um Resistenz gegenüber Phishing zu erreichen. Darüber hinaus hat die Web </a:t>
            </a:r>
            <a:r>
              <a:rPr lang="de-DE" altLang="de-DE" sz="2400" dirty="0" err="1">
                <a:latin typeface="MetaNormal-Roman" pitchFamily="34" charset="0"/>
              </a:rPr>
              <a:t>Authentifizierungs</a:t>
            </a:r>
            <a:r>
              <a:rPr lang="de-DE" altLang="de-DE" sz="2400" dirty="0">
                <a:latin typeface="MetaNormal-Roman" pitchFamily="34" charset="0"/>
              </a:rPr>
              <a:t> API das Potenzial, Passwörter zu ersetzen. Sie ist aber für den Endverbraucher aktuell noch nicht ausreichend nutzbar, da die API noch nicht in allen Betriebssystem umfassend unterstützt wird.</a:t>
            </a:r>
            <a:endParaRPr lang="de-DE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C2A352-2605-3845-BC57-67E462D99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711" y="5331748"/>
            <a:ext cx="7878615" cy="31804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C9AF84-4EB1-2841-86CD-377419E9E2F5}"/>
              </a:ext>
            </a:extLst>
          </p:cNvPr>
          <p:cNvSpPr txBox="1"/>
          <p:nvPr/>
        </p:nvSpPr>
        <p:spPr>
          <a:xfrm>
            <a:off x="217488" y="18951133"/>
            <a:ext cx="6591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>
                <a:solidFill>
                  <a:schemeClr val="bg2"/>
                </a:solidFill>
                <a:latin typeface="Meta Normal Roman" panose="02000506050000020004" pitchFamily="2" charset="77"/>
              </a:rPr>
              <a:t>* Bildquelle:</a:t>
            </a:r>
            <a:br>
              <a:rPr lang="de-DE" sz="1800" dirty="0">
                <a:solidFill>
                  <a:schemeClr val="bg2"/>
                </a:solidFill>
                <a:latin typeface="Meta Normal Roman" panose="02000506050000020004" pitchFamily="2" charset="77"/>
              </a:rPr>
            </a:br>
            <a:r>
              <a:rPr lang="de-DE" sz="1800" dirty="0">
                <a:solidFill>
                  <a:schemeClr val="bg2"/>
                </a:solidFill>
                <a:latin typeface="Meta Normal Roman" panose="02000506050000020004" pitchFamily="2" charset="77"/>
              </a:rPr>
              <a:t>https://www.w3.org/2018/04/pressrelease-webauthn-fido2.html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064695-5B58-8742-81C1-FB7027B1E7A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252672" y="12414730"/>
            <a:ext cx="6949440" cy="32801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EF851CB-8DBE-AE4F-B064-F66584498779}"/>
                  </a:ext>
                </a:extLst>
              </p14:cNvPr>
              <p14:cNvContentPartPr/>
              <p14:nvPr/>
            </p14:nvContentPartPr>
            <p14:xfrm>
              <a:off x="-1790856" y="565293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EF851CB-8DBE-AE4F-B064-F665844987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799856" y="564393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Freeform 33">
            <a:extLst>
              <a:ext uri="{FF2B5EF4-FFF2-40B4-BE49-F238E27FC236}">
                <a16:creationId xmlns:a16="http://schemas.microsoft.com/office/drawing/2014/main" id="{EB697896-54A7-0D4A-9175-92885980CF40}"/>
              </a:ext>
            </a:extLst>
          </p:cNvPr>
          <p:cNvSpPr/>
          <p:nvPr/>
        </p:nvSpPr>
        <p:spPr bwMode="auto">
          <a:xfrm>
            <a:off x="3675888" y="6519934"/>
            <a:ext cx="11448288" cy="7977933"/>
          </a:xfrm>
          <a:custGeom>
            <a:avLst/>
            <a:gdLst>
              <a:gd name="connsiteX0" fmla="*/ 11448288 w 11448288"/>
              <a:gd name="connsiteY0" fmla="*/ 283202 h 7977933"/>
              <a:gd name="connsiteX1" fmla="*/ 5779008 w 11448288"/>
              <a:gd name="connsiteY1" fmla="*/ 831842 h 7977933"/>
              <a:gd name="connsiteX2" fmla="*/ 4846320 w 11448288"/>
              <a:gd name="connsiteY2" fmla="*/ 7287506 h 7977933"/>
              <a:gd name="connsiteX3" fmla="*/ 0 w 11448288"/>
              <a:gd name="connsiteY3" fmla="*/ 7872722 h 7977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48288" h="7977933">
                <a:moveTo>
                  <a:pt x="11448288" y="283202"/>
                </a:moveTo>
                <a:cubicBezTo>
                  <a:pt x="9163812" y="-26170"/>
                  <a:pt x="6879336" y="-335542"/>
                  <a:pt x="5779008" y="831842"/>
                </a:cubicBezTo>
                <a:cubicBezTo>
                  <a:pt x="4678680" y="1999226"/>
                  <a:pt x="5809488" y="6114026"/>
                  <a:pt x="4846320" y="7287506"/>
                </a:cubicBezTo>
                <a:cubicBezTo>
                  <a:pt x="3883152" y="8460986"/>
                  <a:pt x="490728" y="7756898"/>
                  <a:pt x="0" y="7872722"/>
                </a:cubicBezTo>
              </a:path>
            </a:pathLst>
          </a:cu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0859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4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D58CE1-B3C2-0145-96AC-6EE091B06037}"/>
              </a:ext>
            </a:extLst>
          </p:cNvPr>
          <p:cNvSpPr txBox="1"/>
          <p:nvPr/>
        </p:nvSpPr>
        <p:spPr>
          <a:xfrm>
            <a:off x="13094208" y="15265023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2"/>
                </a:solidFill>
                <a:latin typeface="Meta Normal Roman" panose="02000506050000020004" pitchFamily="2" charset="77"/>
              </a:rPr>
              <a:t>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MetaBold-Caps"/>
        <a:ea typeface=""/>
        <a:cs typeface=""/>
      </a:majorFont>
      <a:minorFont>
        <a:latin typeface="MetaNormal-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0859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4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0859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4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384</Words>
  <Application>Microsoft Macintosh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Meta Normal Roman</vt:lpstr>
      <vt:lpstr>MetaBold-Caps</vt:lpstr>
      <vt:lpstr>MetaBold-Roman</vt:lpstr>
      <vt:lpstr>MetaNormal-Roman</vt:lpstr>
      <vt:lpstr>Standarddesign</vt:lpstr>
      <vt:lpstr>PowerPoint Presentation</vt:lpstr>
    </vt:vector>
  </TitlesOfParts>
  <Company>Hochschule Wismar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Methoden der Künstlichen Intelligenz in betriebswirtschaftlichen Anwendungen</dc:title>
  <dc:subject>Diplomarbeit - Poster Frege-Preis</dc:subject>
  <dc:creator>Mathias Haas / Uwe Lämmel</dc:creator>
  <cp:lastModifiedBy>Tim Brust</cp:lastModifiedBy>
  <cp:revision>132</cp:revision>
  <dcterms:created xsi:type="dcterms:W3CDTF">2005-02-16T14:15:45Z</dcterms:created>
  <dcterms:modified xsi:type="dcterms:W3CDTF">2019-11-01T21:20:33Z</dcterms:modified>
</cp:coreProperties>
</file>