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22525" cy="21386800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5">
          <p15:clr>
            <a:srgbClr val="A4A3A4"/>
          </p15:clr>
        </p15:guide>
        <p15:guide id="2" orient="horz" pos="13207">
          <p15:clr>
            <a:srgbClr val="A4A3A4"/>
          </p15:clr>
        </p15:guide>
        <p15:guide id="3" orient="horz" pos="12012">
          <p15:clr>
            <a:srgbClr val="A4A3A4"/>
          </p15:clr>
        </p15:guide>
        <p15:guide id="4" pos="8978">
          <p15:clr>
            <a:srgbClr val="A4A3A4"/>
          </p15:clr>
        </p15:guide>
        <p15:guide id="5" pos="7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6" autoAdjust="0"/>
    <p:restoredTop sz="94660" autoAdjust="0"/>
  </p:normalViewPr>
  <p:slideViewPr>
    <p:cSldViewPr snapToGrid="0" snapToObjects="1">
      <p:cViewPr>
        <p:scale>
          <a:sx n="120" d="100"/>
          <a:sy n="120" d="100"/>
        </p:scale>
        <p:origin x="2544" y="-3960"/>
      </p:cViewPr>
      <p:guideLst>
        <p:guide orient="horz" pos="11855"/>
        <p:guide orient="horz" pos="13207"/>
        <p:guide orient="horz" pos="12012"/>
        <p:guide pos="8978"/>
        <p:guide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-540" y="-84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B91625B-575C-D14F-8E73-FBCBA6F2E9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824475C0-4508-964E-BEC0-EA321A9344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de-DE" altLang="de-DE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59F16639-F525-754E-9A3E-230CCC49CDD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de-DE" altLang="de-DE"/>
          </a:p>
        </p:txBody>
      </p:sp>
      <p:sp>
        <p:nvSpPr>
          <p:cNvPr id="457733" name="Rectangle 5">
            <a:extLst>
              <a:ext uri="{FF2B5EF4-FFF2-40B4-BE49-F238E27FC236}">
                <a16:creationId xmlns:a16="http://schemas.microsoft.com/office/drawing/2014/main" id="{4CA42E23-2E49-7349-A767-02D230F5A50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450388"/>
            <a:ext cx="297180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892B8FBA-8796-8A44-B390-E6715E6D4D71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46121923-4191-1B45-AB6C-FC2B8F502A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79" name="Rectangle 3">
            <a:extLst>
              <a:ext uri="{FF2B5EF4-FFF2-40B4-BE49-F238E27FC236}">
                <a16:creationId xmlns:a16="http://schemas.microsoft.com/office/drawing/2014/main" id="{D0BAFC38-B25D-D040-92DC-531D040CFE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479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0" name="Rectangle 4">
            <a:extLst>
              <a:ext uri="{FF2B5EF4-FFF2-40B4-BE49-F238E27FC236}">
                <a16:creationId xmlns:a16="http://schemas.microsoft.com/office/drawing/2014/main" id="{9A7A66EF-D180-0347-B340-74C157F6B05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24075" y="739775"/>
            <a:ext cx="2647950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9781" name="Rectangle 5">
            <a:extLst>
              <a:ext uri="{FF2B5EF4-FFF2-40B4-BE49-F238E27FC236}">
                <a16:creationId xmlns:a16="http://schemas.microsoft.com/office/drawing/2014/main" id="{A7E8E7C0-6264-1D40-9F41-7E7FD20492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99000"/>
            <a:ext cx="505301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59782" name="Rectangle 6">
            <a:extLst>
              <a:ext uri="{FF2B5EF4-FFF2-40B4-BE49-F238E27FC236}">
                <a16:creationId xmlns:a16="http://schemas.microsoft.com/office/drawing/2014/main" id="{5A497857-0684-004A-8557-0A6D472512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defTabSz="633413">
              <a:defRPr sz="800"/>
            </a:lvl1pPr>
          </a:lstStyle>
          <a:p>
            <a:endParaRPr lang="de-DE" altLang="de-DE"/>
          </a:p>
        </p:txBody>
      </p:sp>
      <p:sp>
        <p:nvSpPr>
          <p:cNvPr id="459783" name="Rectangle 7">
            <a:extLst>
              <a:ext uri="{FF2B5EF4-FFF2-40B4-BE49-F238E27FC236}">
                <a16:creationId xmlns:a16="http://schemas.microsoft.com/office/drawing/2014/main" id="{8B62C3A7-B9A2-2748-B8FB-8119551C50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450388"/>
            <a:ext cx="2947988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276" tIns="31638" rIns="63276" bIns="31638" numCol="1" anchor="b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fld id="{8FF0DE03-80BF-8A41-97C2-58BFB857D730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CDBFB-CA8A-4D49-AE06-03A0AD7CF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73FB6-FF91-DC46-BD48-AA58229161B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460802" name="Rectangle 2">
            <a:extLst>
              <a:ext uri="{FF2B5EF4-FFF2-40B4-BE49-F238E27FC236}">
                <a16:creationId xmlns:a16="http://schemas.microsoft.com/office/drawing/2014/main" id="{A4861E72-51A0-9B45-8347-4C86AB55E2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51EC524-B1BF-194C-917D-084E78B47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51F2-01F1-1A46-9B55-6C5A52219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713" y="3500438"/>
            <a:ext cx="11341100" cy="744537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549EB-A09A-C64E-90EA-15B6AD5B3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0713" y="11233150"/>
            <a:ext cx="11341100" cy="51641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51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5764-4CC1-C94D-B022-647AD188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A79B-8D2C-6743-AB3E-E750B2FC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3D663-6D5A-B246-85CE-764C6F61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21988" y="1138238"/>
            <a:ext cx="3260725" cy="181244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EBDC7-4044-A64B-B910-30EA3D402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813" y="1138238"/>
            <a:ext cx="9629775" cy="181244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57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D6C1-224C-2841-A8D1-5A9F258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3042-2355-7A4F-8D59-F3CBF95D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3" y="5692775"/>
            <a:ext cx="1304290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4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07A1-F849-EA4E-9820-417BB90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75" y="5332413"/>
            <a:ext cx="13042900" cy="88963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C352-228B-EC4F-B82F-93D4F206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875" y="14312900"/>
            <a:ext cx="1304290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70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3EDA-CF18-A54D-96DF-EF761055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DA86-36B6-0F46-B6E6-959ADD23F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81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A2552-1666-AA49-B445-11F20FC8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7463" y="5692775"/>
            <a:ext cx="6445250" cy="13569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06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559-2AA6-F34C-A7AD-289C112F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9A7C-2CC1-544F-A2BC-6B9A59DF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00" y="5243513"/>
            <a:ext cx="6397625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569C-45B3-7C41-A8B9-BC2F7EF11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00" y="7812088"/>
            <a:ext cx="6397625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A51A-C52A-A143-9E9A-00CCAF539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6513" y="5243513"/>
            <a:ext cx="6427787" cy="2568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1C87E-CD6A-F141-8F69-C64B24719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6513" y="7812088"/>
            <a:ext cx="6427787" cy="114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9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A5E6-E677-C446-95A0-A0D51D14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3" y="1138238"/>
            <a:ext cx="13042900" cy="4133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8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60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7B07-CC1C-854F-8CB9-6555B8FC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C4A5-420C-D140-8D0F-0389919E2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0A0A1-A760-1D4D-86DC-AAE70D5D7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51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1B63-9EAB-F14E-BC27-07CC0138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1425575"/>
            <a:ext cx="4878388" cy="49911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BF9D9-C01F-7B4F-BF8D-BB6C6FCA9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9375" y="3079750"/>
            <a:ext cx="7654925" cy="15198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5691F-2477-484F-B16B-A0121FA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00" y="6416675"/>
            <a:ext cx="4878388" cy="11885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4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 95">
            <a:extLst>
              <a:ext uri="{FF2B5EF4-FFF2-40B4-BE49-F238E27FC236}">
                <a16:creationId xmlns:a16="http://schemas.microsoft.com/office/drawing/2014/main" id="{0407F330-BDA2-894D-8993-E7DD538B9C5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8819813"/>
            <a:ext cx="15122525" cy="25669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2pPr>
      <a:lvl3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3pPr>
      <a:lvl4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4pPr>
      <a:lvl5pPr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5pPr>
      <a:lvl6pPr marL="4572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6pPr>
      <a:lvl7pPr marL="9144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7pPr>
      <a:lvl8pPr marL="13716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8pPr>
      <a:lvl9pPr marL="1828800" algn="l" defTabSz="2085975" rtl="0" fontAlgn="base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bg1"/>
          </a:solidFill>
          <a:latin typeface="MetaBold-Caps" pitchFamily="34" charset="0"/>
        </a:defRPr>
      </a:lvl9pPr>
    </p:titleStyle>
    <p:bodyStyle>
      <a:lvl1pPr marL="1588" indent="-1588" algn="l" defTabSz="2085975" rtl="0" fontAlgn="base">
        <a:spcBef>
          <a:spcPct val="20000"/>
        </a:spcBef>
        <a:spcAft>
          <a:spcPct val="0"/>
        </a:spcAft>
        <a:defRPr sz="1500" kern="1200">
          <a:solidFill>
            <a:schemeClr val="bg2"/>
          </a:solidFill>
          <a:latin typeface="+mn-lt"/>
          <a:ea typeface="+mn-ea"/>
          <a:cs typeface="+mn-cs"/>
        </a:defRPr>
      </a:lvl1pPr>
      <a:lvl2pPr marL="765175" indent="-650875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398588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000" indent="-520700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2665413" indent="-522288" algn="l" defTabSz="2085975" rtl="0" fontAlgn="base">
        <a:spcBef>
          <a:spcPct val="20000"/>
        </a:spcBef>
        <a:spcAft>
          <a:spcPct val="0"/>
        </a:spcAft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Rectangle 71">
            <a:extLst>
              <a:ext uri="{FF2B5EF4-FFF2-40B4-BE49-F238E27FC236}">
                <a16:creationId xmlns:a16="http://schemas.microsoft.com/office/drawing/2014/main" id="{FF23DF63-1062-3D42-ACDC-4016374139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15122525" cy="2579688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57048" tIns="28523" rIns="57048" bIns="28523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699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566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41413"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86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58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130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70213"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/>
          </a:p>
        </p:txBody>
      </p:sp>
      <p:sp>
        <p:nvSpPr>
          <p:cNvPr id="2155" name="Rectangle 107">
            <a:extLst>
              <a:ext uri="{FF2B5EF4-FFF2-40B4-BE49-F238E27FC236}">
                <a16:creationId xmlns:a16="http://schemas.microsoft.com/office/drawing/2014/main" id="{8504FB97-C99D-854A-9FB2-634FFB85A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517525"/>
            <a:ext cx="13023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4800"/>
              <a:t>Security Evaluation of Multi-Factor Authentication in Comparison with the Web Authentication API</a:t>
            </a:r>
          </a:p>
        </p:txBody>
      </p:sp>
      <p:sp>
        <p:nvSpPr>
          <p:cNvPr id="2156" name="Rectangle 108">
            <a:extLst>
              <a:ext uri="{FF2B5EF4-FFF2-40B4-BE49-F238E27FC236}">
                <a16:creationId xmlns:a16="http://schemas.microsoft.com/office/drawing/2014/main" id="{9EAB8FE4-0EB7-1B4D-B043-E88DA916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543300"/>
            <a:ext cx="9852025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ganz normalen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sp>
        <p:nvSpPr>
          <p:cNvPr id="2161" name="Text Box 113">
            <a:extLst>
              <a:ext uri="{FF2B5EF4-FFF2-40B4-BE49-F238E27FC236}">
                <a16:creationId xmlns:a16="http://schemas.microsoft.com/office/drawing/2014/main" id="{C7919001-39DF-DA42-A7EF-4525F255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5025" y="18954750"/>
            <a:ext cx="5006975" cy="1015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2813"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  <a:t>Faculty of Engineering</a:t>
            </a:r>
            <a:b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</a:br>
            <a:r>
              <a:rPr lang="en-US" altLang="de-DE" sz="2000" dirty="0">
                <a:solidFill>
                  <a:srgbClr val="00B1DB"/>
                </a:solidFill>
                <a:latin typeface="MetaBold-Caps" pitchFamily="34" charset="0"/>
              </a:rPr>
              <a:t>Department of Electrical Engineering and Computer Science</a:t>
            </a:r>
            <a:endParaRPr lang="en-US" altLang="de-DE" sz="2000" dirty="0">
              <a:solidFill>
                <a:srgbClr val="00B1DB"/>
              </a:solidFill>
              <a:latin typeface="MetaBold-Roman" pitchFamily="34" charset="0"/>
            </a:endParaRPr>
          </a:p>
        </p:txBody>
      </p:sp>
      <p:sp>
        <p:nvSpPr>
          <p:cNvPr id="2170" name="Rectangle 122">
            <a:extLst>
              <a:ext uri="{FF2B5EF4-FFF2-40B4-BE49-F238E27FC236}">
                <a16:creationId xmlns:a16="http://schemas.microsoft.com/office/drawing/2014/main" id="{479BBD37-9D26-394A-8E6B-8B3738FD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025" y="19961225"/>
            <a:ext cx="2813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MetaBold-Roman" pitchFamily="34" charset="0"/>
              </a:rPr>
              <a:t>www.fiw.hs-wismar.de</a:t>
            </a:r>
          </a:p>
        </p:txBody>
      </p:sp>
      <p:sp>
        <p:nvSpPr>
          <p:cNvPr id="2174" name="Text Box 126">
            <a:extLst>
              <a:ext uri="{FF2B5EF4-FFF2-40B4-BE49-F238E27FC236}">
                <a16:creationId xmlns:a16="http://schemas.microsoft.com/office/drawing/2014/main" id="{EDC17009-DE9F-5D40-A0C9-832D55CD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1727200"/>
            <a:ext cx="8496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4000">
                <a:solidFill>
                  <a:schemeClr val="bg1"/>
                </a:solidFill>
                <a:latin typeface="MetaBold-Caps" pitchFamily="34" charset="0"/>
              </a:rPr>
              <a:t>Master-Thesis</a:t>
            </a:r>
          </a:p>
        </p:txBody>
      </p:sp>
      <p:sp>
        <p:nvSpPr>
          <p:cNvPr id="2176" name="Rectangle 128">
            <a:extLst>
              <a:ext uri="{FF2B5EF4-FFF2-40B4-BE49-F238E27FC236}">
                <a16:creationId xmlns:a16="http://schemas.microsoft.com/office/drawing/2014/main" id="{B3B9E8EB-30D6-4A42-B963-615B0AE20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9688"/>
            <a:ext cx="3700463" cy="16187737"/>
          </a:xfrm>
          <a:prstGeom prst="rect">
            <a:avLst/>
          </a:prstGeom>
          <a:solidFill>
            <a:srgbClr val="00B1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8" name="Rectangle 130">
            <a:extLst>
              <a:ext uri="{FF2B5EF4-FFF2-40B4-BE49-F238E27FC236}">
                <a16:creationId xmlns:a16="http://schemas.microsoft.com/office/drawing/2014/main" id="{2EBEC5C5-6FD3-4947-9BA8-0FDF332AC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2579688"/>
            <a:ext cx="3208337" cy="15954375"/>
          </a:xfrm>
          <a:prstGeom prst="rect">
            <a:avLst/>
          </a:prstGeom>
          <a:solidFill>
            <a:srgbClr val="00B1D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9" name="Rectangle 131">
            <a:extLst>
              <a:ext uri="{FF2B5EF4-FFF2-40B4-BE49-F238E27FC236}">
                <a16:creationId xmlns:a16="http://schemas.microsoft.com/office/drawing/2014/main" id="{3841216C-A8A3-9C49-8E9B-57916570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00" y="2991600"/>
            <a:ext cx="2209800" cy="243681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146" t="34" r="-5146" b="-34"/>
            </a:stretch>
          </a:blip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de-DE" sz="2400">
              <a:latin typeface="MetaNormal-Roman" pitchFamily="34" charset="0"/>
            </a:endParaRPr>
          </a:p>
        </p:txBody>
      </p:sp>
      <p:sp>
        <p:nvSpPr>
          <p:cNvPr id="2180" name="Text Box 132">
            <a:extLst>
              <a:ext uri="{FF2B5EF4-FFF2-40B4-BE49-F238E27FC236}">
                <a16:creationId xmlns:a16="http://schemas.microsoft.com/office/drawing/2014/main" id="{1C54A896-041A-B644-9382-62A3644D1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6646863"/>
            <a:ext cx="3005138" cy="1166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20859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208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Author:   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Tim Brust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Course of studies: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Information security and forensics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Submitted by:</a:t>
            </a:r>
          </a:p>
          <a:p>
            <a:pPr>
              <a:spcBef>
                <a:spcPct val="50000"/>
              </a:spcBef>
            </a:pPr>
            <a:r>
              <a:rPr lang="en-US" altLang="de-DE" sz="2400">
                <a:solidFill>
                  <a:schemeClr val="bg1"/>
                </a:solidFill>
                <a:latin typeface="MetaNormal-Roman" pitchFamily="34" charset="0"/>
              </a:rPr>
              <a:t>mm/dd/2019</a:t>
            </a: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endParaRPr lang="en-US" altLang="de-DE" sz="2800" dirty="0">
              <a:solidFill>
                <a:schemeClr val="bg1"/>
              </a:solidFill>
              <a:latin typeface="MetaBold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First supervisor: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Prof. Dr.-Ing.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habil</a:t>
            </a: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. Andreas Ahrens</a:t>
            </a:r>
          </a:p>
          <a:p>
            <a:pPr>
              <a:spcBef>
                <a:spcPct val="50000"/>
              </a:spcBef>
            </a:pP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de-DE" sz="2800" dirty="0">
                <a:solidFill>
                  <a:schemeClr val="bg1"/>
                </a:solidFill>
                <a:latin typeface="MetaBold-Roman" pitchFamily="34" charset="0"/>
              </a:rPr>
              <a:t>Second supervisor:</a:t>
            </a:r>
          </a:p>
          <a:p>
            <a:pPr>
              <a:spcBef>
                <a:spcPct val="50000"/>
              </a:spcBef>
            </a:pP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Prof. Dr.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rer</a:t>
            </a: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. nat. </a:t>
            </a:r>
            <a:b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</a:br>
            <a:r>
              <a:rPr lang="en-US" altLang="de-DE" sz="2400" dirty="0">
                <a:solidFill>
                  <a:schemeClr val="bg1"/>
                </a:solidFill>
                <a:latin typeface="MetaNormal-Roman" pitchFamily="34" charset="0"/>
              </a:rPr>
              <a:t>Nils </a:t>
            </a:r>
            <a:r>
              <a:rPr lang="en-US" altLang="de-DE" sz="2400" dirty="0" err="1">
                <a:solidFill>
                  <a:schemeClr val="bg1"/>
                </a:solidFill>
                <a:latin typeface="MetaNormal-Roman" pitchFamily="34" charset="0"/>
              </a:rPr>
              <a:t>Gruschka</a:t>
            </a:r>
            <a:endParaRPr lang="en-US" altLang="de-DE" sz="2400" dirty="0">
              <a:solidFill>
                <a:schemeClr val="bg1"/>
              </a:solidFill>
              <a:latin typeface="MetaNormal-Roman" pitchFamily="34" charset="0"/>
            </a:endParaRPr>
          </a:p>
        </p:txBody>
      </p:sp>
      <p:sp>
        <p:nvSpPr>
          <p:cNvPr id="2181" name="Rectangle 133">
            <a:extLst>
              <a:ext uri="{FF2B5EF4-FFF2-40B4-BE49-F238E27FC236}">
                <a16:creationId xmlns:a16="http://schemas.microsoft.com/office/drawing/2014/main" id="{1FE5CDE2-E7A2-2343-8B58-EC6AC38B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702300"/>
            <a:ext cx="4622800" cy="128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Linke Spalte</a:t>
            </a:r>
            <a:b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möglichen zweispaltigen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sp>
        <p:nvSpPr>
          <p:cNvPr id="2183" name="Rectangle 135">
            <a:extLst>
              <a:ext uri="{FF2B5EF4-FFF2-40B4-BE49-F238E27FC236}">
                <a16:creationId xmlns:a16="http://schemas.microsoft.com/office/drawing/2014/main" id="{19634880-B2CC-9745-A846-5E916DAE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025" y="5702300"/>
            <a:ext cx="4622800" cy="128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1pPr>
            <a:lvl2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2pPr>
            <a:lvl3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3pPr>
            <a:lvl4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4pPr>
            <a:lvl5pPr defTabSz="912813">
              <a:lnSpc>
                <a:spcPct val="90000"/>
              </a:lnSpc>
              <a:defRPr sz="6000">
                <a:solidFill>
                  <a:schemeClr val="bg1"/>
                </a:solidFill>
                <a:latin typeface="MetaBold-Caps" pitchFamily="34" charset="0"/>
              </a:defRPr>
            </a:lvl5pPr>
            <a:lvl6pPr marL="4572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6pPr>
            <a:lvl7pPr marL="9144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7pPr>
            <a:lvl8pPr marL="13716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8pPr>
            <a:lvl9pPr marL="1828800" defTabSz="9128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>
                <a:solidFill>
                  <a:schemeClr val="bg1"/>
                </a:solidFill>
                <a:latin typeface="MetaBold-Cap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Rechte Spalte</a:t>
            </a:r>
            <a:b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  <a:t>Dieser Platzhaltertext steht für einen möglichen zweispaltigen Lesetext und ist in der Schrift Meta Normal Roman in der Größe 24 pt angelegt worden.</a:t>
            </a: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br>
              <a:rPr lang="en-US" altLang="de-DE" sz="2400">
                <a:solidFill>
                  <a:schemeClr val="tx1"/>
                </a:solidFill>
                <a:latin typeface="MetaNormal-Roman" pitchFamily="34" charset="0"/>
              </a:rPr>
            </a:br>
            <a:r>
              <a:rPr lang="en-US" altLang="de-DE" sz="2400">
                <a:solidFill>
                  <a:schemeClr val="tx1"/>
                </a:solidFill>
                <a:latin typeface="MetaBold-Roman" pitchFamily="34" charset="0"/>
              </a:rPr>
              <a:t>Für Texthervorhebungen verwenden Sie bitte die Meta Bold Roman, wie Sie sie in diesem Beispiel angewendet sehen.</a:t>
            </a:r>
          </a:p>
        </p:txBody>
      </p:sp>
      <p:pic>
        <p:nvPicPr>
          <p:cNvPr id="2184" name="Picture 136" descr="Logo-FIW-09-02">
            <a:extLst>
              <a:ext uri="{FF2B5EF4-FFF2-40B4-BE49-F238E27FC236}">
                <a16:creationId xmlns:a16="http://schemas.microsoft.com/office/drawing/2014/main" id="{58880B0D-08C7-D44F-A875-5FC1B00D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18954750"/>
            <a:ext cx="1676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MetaBold-Caps"/>
        <a:ea typeface=""/>
        <a:cs typeface=""/>
      </a:majorFont>
      <a:minorFont>
        <a:latin typeface="MetaNormal-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0859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4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MetaBold-Caps</vt:lpstr>
      <vt:lpstr>MetaNormal-Roman</vt:lpstr>
      <vt:lpstr>MetaBold-Roman</vt:lpstr>
      <vt:lpstr>Standarddesign</vt:lpstr>
      <vt:lpstr>PowerPoint Presentation</vt:lpstr>
    </vt:vector>
  </TitlesOfParts>
  <Company>Hochschule Wismar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Methoden der Künstlichen Intelligenz in betriebswirtschaftlichen Anwendungen</dc:title>
  <dc:subject>Diplomarbeit - Poster Frege-Preis</dc:subject>
  <dc:creator>Mathias Haas / Uwe Lämmel</dc:creator>
  <cp:lastModifiedBy>Tim Brust</cp:lastModifiedBy>
  <cp:revision>110</cp:revision>
  <dcterms:created xsi:type="dcterms:W3CDTF">2005-02-16T14:15:45Z</dcterms:created>
  <dcterms:modified xsi:type="dcterms:W3CDTF">2019-07-11T12:46:49Z</dcterms:modified>
</cp:coreProperties>
</file>