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7" r:id="rId2"/>
    <p:sldId id="270" r:id="rId3"/>
    <p:sldId id="281" r:id="rId4"/>
    <p:sldId id="271" r:id="rId5"/>
    <p:sldId id="272" r:id="rId6"/>
    <p:sldId id="273" r:id="rId7"/>
    <p:sldId id="267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58" r:id="rId17"/>
    <p:sldId id="269" r:id="rId18"/>
    <p:sldId id="260" r:id="rId19"/>
    <p:sldId id="266" r:id="rId20"/>
    <p:sldId id="262" r:id="rId21"/>
    <p:sldId id="261" r:id="rId22"/>
    <p:sldId id="263" r:id="rId23"/>
    <p:sldId id="264" r:id="rId24"/>
    <p:sldId id="265" r:id="rId25"/>
    <p:sldId id="268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9272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28318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0511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4139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561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735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9909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7044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5459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1571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422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11205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8617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08395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5352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496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306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0132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3259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mc1021/ssd_Aclass/pull/4/files#diff-5e300cad6aa5ad8768ba2a872c539f17975b2815c652e171c0614278a836e50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7200" dirty="0" err="1"/>
              <a:t>Aclass_A</a:t>
            </a:r>
            <a:r>
              <a:rPr lang="ko-KR" altLang="en-US" sz="7200" dirty="0"/>
              <a:t>팀</a:t>
            </a:r>
            <a:endParaRPr lang="en-US" sz="72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dirty="0"/>
              <a:t>CRA</a:t>
            </a:r>
            <a:r>
              <a:rPr lang="ko-KR" altLang="en-US" sz="2800" dirty="0"/>
              <a:t>과정 프로젝트</a:t>
            </a:r>
            <a:endParaRPr lang="en-US" altLang="ko-KR" sz="28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sz="2000" dirty="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000" dirty="0"/>
              <a:t>2025.04.22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5ABC2C6-D672-4772-A11B-F3E5EFCC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449" y="1131055"/>
            <a:ext cx="5895975" cy="11334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216BAE5-7D9D-48D3-A23D-E960EBE6A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31055"/>
            <a:ext cx="6208066" cy="4845540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79" y="310143"/>
            <a:ext cx="11761987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 </a:t>
            </a:r>
            <a:r>
              <a:rPr lang="en-US" altLang="ko-KR" dirty="0"/>
              <a:t>– Command </a:t>
            </a:r>
            <a:r>
              <a:rPr lang="ko-KR" altLang="en-US" dirty="0"/>
              <a:t>테스트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157223" y="2416787"/>
            <a:ext cx="5903732" cy="357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700" dirty="0"/>
              <a:t>① Command </a:t>
            </a:r>
            <a:r>
              <a:rPr lang="ko-KR" altLang="en-US" sz="1700" dirty="0"/>
              <a:t>클래스에 </a:t>
            </a:r>
            <a:r>
              <a:rPr lang="en-US" altLang="ko-KR" sz="1700" dirty="0"/>
              <a:t>aggregation</a:t>
            </a:r>
            <a:r>
              <a:rPr lang="ko-KR" altLang="en-US" sz="1700" dirty="0"/>
              <a:t>관계인 </a:t>
            </a:r>
            <a:r>
              <a:rPr lang="en-US" altLang="ko-KR" sz="1700" dirty="0" err="1"/>
              <a:t>SSDControllerInterface</a:t>
            </a:r>
            <a:r>
              <a:rPr lang="ko-KR" altLang="en-US" sz="1700" dirty="0"/>
              <a:t>와 </a:t>
            </a:r>
            <a:r>
              <a:rPr lang="en-US" altLang="ko-KR" sz="1700" dirty="0" err="1"/>
              <a:t>FileTextIOInterface</a:t>
            </a:r>
            <a:r>
              <a:rPr lang="ko-KR" altLang="en-US" sz="1700" dirty="0"/>
              <a:t>를 </a:t>
            </a:r>
            <a:r>
              <a:rPr lang="en-US" altLang="ko-KR" sz="1700" dirty="0" err="1"/>
              <a:t>gMock</a:t>
            </a:r>
            <a:r>
              <a:rPr lang="ko-KR" altLang="en-US" sz="1700" dirty="0"/>
              <a:t>을 활용하여 </a:t>
            </a:r>
            <a:r>
              <a:rPr lang="en-US" altLang="ko-KR" sz="1700" dirty="0"/>
              <a:t>Mocking</a:t>
            </a:r>
            <a:r>
              <a:rPr lang="ko-KR" altLang="en-US" sz="1700" dirty="0"/>
              <a:t>함</a:t>
            </a:r>
            <a:endParaRPr lang="en-US" altLang="ko-KR" sz="1700" dirty="0"/>
          </a:p>
          <a:p>
            <a:pPr marL="22860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700" dirty="0"/>
          </a:p>
          <a:p>
            <a:pPr marL="228600" lvl="0" indent="-50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700" dirty="0"/>
              <a:t>② EXPECT_CALL</a:t>
            </a:r>
            <a:r>
              <a:rPr lang="ko-KR" altLang="en-US" sz="1700" dirty="0"/>
              <a:t>을 활용하여</a:t>
            </a:r>
            <a:r>
              <a:rPr lang="en-US" altLang="ko-KR" sz="1700" dirty="0"/>
              <a:t>, Command </a:t>
            </a:r>
            <a:r>
              <a:rPr lang="ko-KR" altLang="en-US" sz="1700" dirty="0"/>
              <a:t>클래스의 </a:t>
            </a:r>
            <a:r>
              <a:rPr lang="en-US" altLang="ko-KR" sz="1700" dirty="0"/>
              <a:t>execute() </a:t>
            </a:r>
            <a:r>
              <a:rPr lang="ko-KR" altLang="en-US" sz="1700" dirty="0"/>
              <a:t>호출 시 </a:t>
            </a:r>
            <a:r>
              <a:rPr lang="en-US" altLang="ko-KR" sz="1700" dirty="0"/>
              <a:t>R 5 </a:t>
            </a:r>
            <a:r>
              <a:rPr lang="ko-KR" altLang="en-US" sz="1700" dirty="0"/>
              <a:t>이므로 </a:t>
            </a:r>
            <a:r>
              <a:rPr lang="en-US" altLang="ko-KR" sz="1700" dirty="0" err="1"/>
              <a:t>SSDController</a:t>
            </a:r>
            <a:r>
              <a:rPr lang="ko-KR" altLang="en-US" sz="1700" dirty="0"/>
              <a:t>의 </a:t>
            </a:r>
            <a:r>
              <a:rPr lang="en-US" altLang="ko-KR" sz="1700" dirty="0" err="1"/>
              <a:t>readLBA</a:t>
            </a:r>
            <a:r>
              <a:rPr lang="en-US" altLang="ko-KR" sz="1700" dirty="0"/>
              <a:t> </a:t>
            </a:r>
            <a:r>
              <a:rPr lang="ko-KR" altLang="en-US" sz="1700" dirty="0" err="1"/>
              <a:t>리턴값을</a:t>
            </a:r>
            <a:r>
              <a:rPr lang="ko-KR" altLang="en-US" sz="1700" dirty="0"/>
              <a:t> 설정하고 </a:t>
            </a:r>
            <a:r>
              <a:rPr lang="en-US" altLang="ko-KR" sz="1700" dirty="0" err="1"/>
              <a:t>FileTextIO</a:t>
            </a:r>
            <a:r>
              <a:rPr lang="ko-KR" altLang="en-US" sz="1700" dirty="0"/>
              <a:t>의 </a:t>
            </a:r>
            <a:r>
              <a:rPr lang="en-US" altLang="ko-KR" sz="1700" dirty="0" err="1"/>
              <a:t>savToFile</a:t>
            </a:r>
            <a:r>
              <a:rPr lang="ko-KR" altLang="en-US" sz="1700" dirty="0"/>
              <a:t>이 의도한대로 호출되는 지 검증함</a:t>
            </a:r>
            <a:endParaRPr lang="en-US" altLang="ko-KR" sz="1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5FFC0A1-7E87-49C3-9B83-4243255FD49F}"/>
              </a:ext>
            </a:extLst>
          </p:cNvPr>
          <p:cNvSpPr/>
          <p:nvPr/>
        </p:nvSpPr>
        <p:spPr>
          <a:xfrm>
            <a:off x="6704395" y="1334090"/>
            <a:ext cx="5559029" cy="495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B2A85-A52C-4034-9460-0599BE4321AE}"/>
              </a:ext>
            </a:extLst>
          </p:cNvPr>
          <p:cNvSpPr/>
          <p:nvPr/>
        </p:nvSpPr>
        <p:spPr>
          <a:xfrm>
            <a:off x="-51760" y="1112201"/>
            <a:ext cx="4586053" cy="2452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C029D7-FFF4-4440-94D4-8132408A1FDF}"/>
              </a:ext>
            </a:extLst>
          </p:cNvPr>
          <p:cNvSpPr txBox="1"/>
          <p:nvPr/>
        </p:nvSpPr>
        <p:spPr>
          <a:xfrm>
            <a:off x="4617856" y="978798"/>
            <a:ext cx="801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55C2F-85EB-4F6B-A4E9-37951ECF87F4}"/>
              </a:ext>
            </a:extLst>
          </p:cNvPr>
          <p:cNvSpPr txBox="1"/>
          <p:nvPr/>
        </p:nvSpPr>
        <p:spPr>
          <a:xfrm>
            <a:off x="11599093" y="1829280"/>
            <a:ext cx="801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②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0FAEE0E-10FF-4D92-BD09-6DD306B5C29B}"/>
              </a:ext>
            </a:extLst>
          </p:cNvPr>
          <p:cNvSpPr/>
          <p:nvPr/>
        </p:nvSpPr>
        <p:spPr>
          <a:xfrm>
            <a:off x="-51761" y="2904885"/>
            <a:ext cx="4586053" cy="2452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BAF3AD-9FAC-4DBE-88C3-16D4A6A7FDA6}"/>
              </a:ext>
            </a:extLst>
          </p:cNvPr>
          <p:cNvSpPr txBox="1"/>
          <p:nvPr/>
        </p:nvSpPr>
        <p:spPr>
          <a:xfrm>
            <a:off x="4574797" y="2766343"/>
            <a:ext cx="801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594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B94BA3D-E23A-403E-B923-4E59336FF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4346314"/>
            <a:ext cx="9067800" cy="1085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A438BF-9121-4A39-9417-42FF24BEC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980" y="2774886"/>
            <a:ext cx="4686300" cy="157162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8D54DFB7-808E-47FC-A88F-1D80D23F51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980" y="5462193"/>
            <a:ext cx="9239250" cy="1247775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B2A85-A52C-4034-9460-0599BE4321AE}"/>
              </a:ext>
            </a:extLst>
          </p:cNvPr>
          <p:cNvSpPr/>
          <p:nvPr/>
        </p:nvSpPr>
        <p:spPr>
          <a:xfrm>
            <a:off x="1233523" y="3749511"/>
            <a:ext cx="3856951" cy="48664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4BE4DB9-F8DA-49F8-A677-005F0B3D5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80" y="1207402"/>
            <a:ext cx="7934325" cy="1457325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00EEE2-3679-469D-8531-6C98549EBFD6}"/>
              </a:ext>
            </a:extLst>
          </p:cNvPr>
          <p:cNvSpPr/>
          <p:nvPr/>
        </p:nvSpPr>
        <p:spPr>
          <a:xfrm>
            <a:off x="1367071" y="5119990"/>
            <a:ext cx="4686300" cy="2294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8AAD358-62A0-41F9-BAAC-295F7B2CC6F9}"/>
              </a:ext>
            </a:extLst>
          </p:cNvPr>
          <p:cNvSpPr/>
          <p:nvPr/>
        </p:nvSpPr>
        <p:spPr>
          <a:xfrm>
            <a:off x="605980" y="6205643"/>
            <a:ext cx="9239250" cy="50432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16E61F6-0F3D-4D6A-99BA-67642B23A279}"/>
              </a:ext>
            </a:extLst>
          </p:cNvPr>
          <p:cNvSpPr/>
          <p:nvPr/>
        </p:nvSpPr>
        <p:spPr>
          <a:xfrm>
            <a:off x="5733253" y="4875548"/>
            <a:ext cx="3940527" cy="24444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915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400" dirty="0"/>
              <a:t>[</a:t>
            </a:r>
            <a:r>
              <a:rPr lang="ko-KR" altLang="en-US" sz="2400" dirty="0"/>
              <a:t>문제점</a:t>
            </a:r>
            <a:r>
              <a:rPr lang="en-US" altLang="ko-KR" sz="2400" dirty="0"/>
              <a:t>] </a:t>
            </a:r>
            <a:r>
              <a:rPr lang="ko-KR" altLang="en-US" sz="2000" dirty="0" err="1"/>
              <a:t>리팩토링</a:t>
            </a:r>
            <a:r>
              <a:rPr lang="ko-KR" altLang="en-US" sz="2000" dirty="0"/>
              <a:t> 전 </a:t>
            </a:r>
            <a:r>
              <a:rPr lang="en-US" altLang="ko-KR" sz="2000" dirty="0"/>
              <a:t>– </a:t>
            </a:r>
            <a:r>
              <a:rPr lang="ko-KR" altLang="en-US" sz="2000" dirty="0"/>
              <a:t>단일 책임 원칙 위반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명령어 종류마다 조건문이 중첩 → 가독성 저하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기능 추가 시 </a:t>
            </a:r>
            <a:r>
              <a:rPr lang="en-US" altLang="ko-KR" sz="2000" dirty="0"/>
              <a:t>Command::execute </a:t>
            </a:r>
            <a:r>
              <a:rPr lang="ko-KR" altLang="en-US" sz="2000" dirty="0"/>
              <a:t>수정 필요 → </a:t>
            </a:r>
            <a:r>
              <a:rPr lang="en-US" altLang="ko-KR" sz="2000" dirty="0"/>
              <a:t>OCP </a:t>
            </a:r>
            <a:r>
              <a:rPr lang="ko-KR" altLang="en-US" sz="2000" dirty="0"/>
              <a:t>위반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예외 처리가 분산되고 반복됨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7DA864-1D09-4A2A-917C-A58347096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9875" y="2851551"/>
            <a:ext cx="7254869" cy="392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48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b="1" dirty="0"/>
              <a:t>[</a:t>
            </a:r>
            <a:r>
              <a:rPr lang="ko-KR" altLang="en-US" sz="2000" b="1" dirty="0"/>
              <a:t>개선사항</a:t>
            </a:r>
            <a:r>
              <a:rPr lang="en-US" altLang="ko-KR" sz="2000" b="1" dirty="0"/>
              <a:t>] </a:t>
            </a:r>
            <a:r>
              <a:rPr lang="ko-KR" altLang="en-US" sz="2000" dirty="0" err="1"/>
              <a:t>리팩토링</a:t>
            </a:r>
            <a:r>
              <a:rPr lang="ko-KR" altLang="en-US" sz="2000" dirty="0"/>
              <a:t> 후 </a:t>
            </a:r>
            <a:r>
              <a:rPr lang="en-US" altLang="ko-KR" sz="2000" dirty="0"/>
              <a:t>– Strategy </a:t>
            </a:r>
            <a:r>
              <a:rPr lang="ko-KR" altLang="en-US" sz="2000" dirty="0"/>
              <a:t>패턴 </a:t>
            </a:r>
            <a:r>
              <a:rPr lang="en-US" altLang="ko-KR" sz="2000" dirty="0"/>
              <a:t>+ </a:t>
            </a:r>
            <a:r>
              <a:rPr lang="ko-KR" altLang="en-US" sz="2000" dirty="0"/>
              <a:t>람다 활용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F02FA3-376A-4BA2-B36D-B3B1FAA0F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6" y="1617945"/>
            <a:ext cx="7292972" cy="304549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A98252-DFB3-4A8E-9AD1-E6BFCDACB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56" y="4740724"/>
            <a:ext cx="7292972" cy="201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470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8BA277-A488-4A5B-9483-CF5D8B5C7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64" y="1316375"/>
            <a:ext cx="10888960" cy="411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93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Test Shell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</a:t>
            </a:r>
            <a:r>
              <a:rPr lang="en-US" altLang="ko-KR" dirty="0" err="1"/>
              <a:t>TestShell</a:t>
            </a:r>
            <a:endParaRPr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2EAECB-E33A-42F4-9D7E-69AC47902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990" y="1134357"/>
            <a:ext cx="11586020" cy="54135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51F8C9E-2717-4E24-B86F-0A4D0F72124A}"/>
              </a:ext>
            </a:extLst>
          </p:cNvPr>
          <p:cNvSpPr/>
          <p:nvPr/>
        </p:nvSpPr>
        <p:spPr>
          <a:xfrm>
            <a:off x="7843101" y="3007151"/>
            <a:ext cx="4045909" cy="18005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F973AB-9FED-4E57-A930-A48ACC757499}"/>
              </a:ext>
            </a:extLst>
          </p:cNvPr>
          <p:cNvSpPr txBox="1"/>
          <p:nvPr/>
        </p:nvSpPr>
        <p:spPr>
          <a:xfrm>
            <a:off x="9276880" y="2398359"/>
            <a:ext cx="2996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로 </a:t>
            </a:r>
            <a:r>
              <a:rPr lang="en-US" altLang="ko-KR" dirty="0" err="1"/>
              <a:t>TestShell</a:t>
            </a:r>
            <a:r>
              <a:rPr lang="ko-KR" altLang="en-US" dirty="0"/>
              <a:t> </a:t>
            </a:r>
            <a:r>
              <a:rPr lang="ko-KR" altLang="en-US" dirty="0" err="1"/>
              <a:t>빌드없이</a:t>
            </a:r>
            <a:endParaRPr lang="en-US" altLang="ko-KR" dirty="0"/>
          </a:p>
          <a:p>
            <a:r>
              <a:rPr lang="en-US" altLang="ko-KR" dirty="0" err="1"/>
              <a:t>TestScript</a:t>
            </a:r>
            <a:r>
              <a:rPr lang="en-US" altLang="ko-KR" dirty="0"/>
              <a:t> </a:t>
            </a:r>
            <a:r>
              <a:rPr lang="ko-KR" altLang="en-US" dirty="0"/>
              <a:t>객체 추가하도록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D3BD9-C65C-4DCA-B541-EE36134186DB}"/>
              </a:ext>
            </a:extLst>
          </p:cNvPr>
          <p:cNvSpPr txBox="1"/>
          <p:nvPr/>
        </p:nvSpPr>
        <p:spPr>
          <a:xfrm>
            <a:off x="7504162" y="1134357"/>
            <a:ext cx="44564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Main</a:t>
            </a:r>
            <a:r>
              <a:rPr lang="ko-KR" altLang="en-US" dirty="0"/>
              <a:t>에서 </a:t>
            </a:r>
            <a:r>
              <a:rPr lang="en-US" altLang="ko-KR" dirty="0"/>
              <a:t>App</a:t>
            </a:r>
            <a:r>
              <a:rPr lang="ko-KR" altLang="en-US" dirty="0"/>
              <a:t>이 구동되며</a:t>
            </a:r>
            <a:r>
              <a:rPr lang="en-US" altLang="ko-KR" dirty="0"/>
              <a:t>, .exe </a:t>
            </a:r>
            <a:r>
              <a:rPr lang="ko-KR" altLang="en-US" dirty="0"/>
              <a:t>뒤에 파라미터가 들어오는 경우 </a:t>
            </a:r>
            <a:r>
              <a:rPr lang="en-US" altLang="ko-KR" dirty="0"/>
              <a:t>Runner</a:t>
            </a:r>
            <a:r>
              <a:rPr lang="ko-KR" altLang="en-US" dirty="0"/>
              <a:t>로 동작되도록 함</a:t>
            </a:r>
            <a:endParaRPr lang="en-US" altLang="ko-KR" dirty="0"/>
          </a:p>
          <a:p>
            <a:r>
              <a:rPr lang="en-US" altLang="ko-KR" dirty="0"/>
              <a:t>- Init </a:t>
            </a:r>
            <a:r>
              <a:rPr lang="ko-KR" altLang="en-US" dirty="0"/>
              <a:t>시 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파일을 읽어와 </a:t>
            </a:r>
            <a:r>
              <a:rPr lang="en-US" altLang="ko-KR" dirty="0" err="1"/>
              <a:t>testscript</a:t>
            </a:r>
            <a:r>
              <a:rPr lang="ko-KR" altLang="en-US" dirty="0"/>
              <a:t>가 동적으로 동작할 수 있도록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5990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- </a:t>
            </a:r>
            <a:r>
              <a:rPr lang="en-US" altLang="ko-KR" dirty="0" err="1"/>
              <a:t>TestShell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8D5C9-FF90-4110-8CF9-3350788F5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279" y="1298825"/>
            <a:ext cx="9981715" cy="499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433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9AB43-EAF7-422B-A514-18FCB53BBC7A}"/>
              </a:ext>
            </a:extLst>
          </p:cNvPr>
          <p:cNvSpPr txBox="1"/>
          <p:nvPr/>
        </p:nvSpPr>
        <p:spPr>
          <a:xfrm>
            <a:off x="605980" y="1180691"/>
            <a:ext cx="8488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[feature] Add </a:t>
            </a:r>
            <a:r>
              <a:rPr lang="en-US" altLang="ko-KR" dirty="0" err="1">
                <a:hlinkClick r:id="rId3"/>
              </a:rPr>
              <a:t>TestShell</a:t>
            </a:r>
            <a:r>
              <a:rPr lang="en-US" altLang="ko-KR" dirty="0">
                <a:hlinkClick r:id="rId3"/>
              </a:rPr>
              <a:t> API and TC by </a:t>
            </a:r>
            <a:r>
              <a:rPr lang="en-US" altLang="ko-KR" dirty="0" err="1">
                <a:hlinkClick r:id="rId3"/>
              </a:rPr>
              <a:t>yujeong</a:t>
            </a:r>
            <a:r>
              <a:rPr lang="en-US" altLang="ko-KR" dirty="0">
                <a:hlinkClick r:id="rId3"/>
              </a:rPr>
              <a:t> · Pull Request #4 · timc1021/</a:t>
            </a:r>
            <a:r>
              <a:rPr lang="en-US" altLang="ko-KR" dirty="0" err="1">
                <a:hlinkClick r:id="rId3"/>
              </a:rPr>
              <a:t>ssd_Aclass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E6504D-36B8-477B-BCFD-DD159EF2F6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135" y="1612018"/>
            <a:ext cx="5000625" cy="3581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0071FFD-0DB6-4888-A8D3-E9F44FEF8C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5440" y="2902473"/>
            <a:ext cx="6829425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2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C05609-CE7C-4649-A61F-A14B3F964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TDD </a:t>
            </a:r>
            <a:r>
              <a:rPr lang="ko-KR" altLang="en-US" dirty="0"/>
              <a:t>활용 예시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1AC8AED-210F-4C84-BD6E-F265E8209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18" y="1701896"/>
            <a:ext cx="4029075" cy="45910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287CED-5BC2-4746-98AC-B2DEC1CFB10B}"/>
              </a:ext>
            </a:extLst>
          </p:cNvPr>
          <p:cNvSpPr txBox="1"/>
          <p:nvPr/>
        </p:nvSpPr>
        <p:spPr>
          <a:xfrm>
            <a:off x="605980" y="1139209"/>
            <a:ext cx="6099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https://github.com/timc1021/ssd_Aclass/pull/6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83A37FE-FBE4-49AA-A930-D6AA102F4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67" y="1293097"/>
            <a:ext cx="6832542" cy="5254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52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F4F18-A8BF-458B-8B70-ABCB2AF60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소병욱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): Test Script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최유정</a:t>
            </a:r>
            <a:r>
              <a:rPr lang="en-US" altLang="ko-KR" dirty="0"/>
              <a:t>: Test Shell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최재민</a:t>
            </a:r>
            <a:r>
              <a:rPr lang="en-US" altLang="ko-KR" dirty="0"/>
              <a:t>: Test Shell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 err="1"/>
              <a:t>김충희</a:t>
            </a:r>
            <a:r>
              <a:rPr lang="en-US" altLang="ko-KR" dirty="0"/>
              <a:t>: SSD </a:t>
            </a:r>
            <a:r>
              <a:rPr lang="ko-KR" altLang="en-US" dirty="0"/>
              <a:t>구현</a:t>
            </a:r>
            <a:endParaRPr lang="en-US" altLang="ko-KR" dirty="0"/>
          </a:p>
          <a:p>
            <a:r>
              <a:rPr lang="ko-KR" altLang="en-US" dirty="0"/>
              <a:t>김희정</a:t>
            </a:r>
            <a:r>
              <a:rPr lang="en-US" altLang="ko-KR" dirty="0"/>
              <a:t>: SSD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3625789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06FB79-2607-412B-BECE-FE33C55CE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853817"/>
            <a:ext cx="8800511" cy="18933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B9D66A4-6FF4-4DDB-86F9-DDFCDA906BE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6103"/>
          <a:stretch/>
        </p:blipFill>
        <p:spPr>
          <a:xfrm>
            <a:off x="1256960" y="3833200"/>
            <a:ext cx="4927331" cy="27548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8BC7878-4368-47F4-AA78-A22C81C079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718514"/>
            <a:ext cx="3868113" cy="29842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4F6671-C29F-44B1-AE7F-95887776DB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1164" y="1237442"/>
            <a:ext cx="4044381" cy="248107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5D6ADA-E32E-4208-AB86-381C53887060}"/>
              </a:ext>
            </a:extLst>
          </p:cNvPr>
          <p:cNvSpPr txBox="1"/>
          <p:nvPr/>
        </p:nvSpPr>
        <p:spPr>
          <a:xfrm>
            <a:off x="488613" y="1248911"/>
            <a:ext cx="7541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SSD.exe</a:t>
            </a:r>
            <a:r>
              <a:rPr lang="ko-KR" altLang="en-US" sz="2000" dirty="0"/>
              <a:t>가 호출되는 함수들 </a:t>
            </a:r>
            <a:r>
              <a:rPr lang="en-US" altLang="ko-KR" sz="2000" dirty="0"/>
              <a:t>Mocking</a:t>
            </a:r>
            <a:r>
              <a:rPr lang="ko-KR" altLang="en-US" sz="2000" dirty="0"/>
              <a:t>하여 </a:t>
            </a:r>
            <a:r>
              <a:rPr lang="en-US" altLang="ko-KR" sz="2000" dirty="0"/>
              <a:t>Test Case </a:t>
            </a:r>
            <a:r>
              <a:rPr lang="ko-KR" altLang="en-US" sz="2000" dirty="0"/>
              <a:t>작성</a:t>
            </a:r>
          </a:p>
        </p:txBody>
      </p:sp>
    </p:spTree>
    <p:extLst>
      <p:ext uri="{BB962C8B-B14F-4D97-AF65-F5344CB8AC3E}">
        <p14:creationId xmlns:p14="http://schemas.microsoft.com/office/powerpoint/2010/main" val="3392337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Command Pattern </a:t>
            </a:r>
            <a:r>
              <a:rPr lang="ko-KR" altLang="en-US" dirty="0"/>
              <a:t>적용 전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07F1FA3-BAAF-4B54-9315-BB004B07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31" y="1827547"/>
            <a:ext cx="5998590" cy="486117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ACBBFFE-DA69-45CB-82BD-6B5D8907C4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008" y="3167406"/>
            <a:ext cx="6739211" cy="320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4890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Command Pattern </a:t>
            </a:r>
            <a:r>
              <a:rPr lang="ko-KR" altLang="en-US" dirty="0"/>
              <a:t>적용 후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FE7833-81BC-4A1C-9391-1A9A988A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548" y="4394952"/>
            <a:ext cx="7839075" cy="1838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B46206-23EF-4A80-ADA2-F37009150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96" y="1999700"/>
            <a:ext cx="4939598" cy="23843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AEA8B5F-A87F-42A4-B9BB-D643577A4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8694" y="2582944"/>
            <a:ext cx="6506081" cy="132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187777"/>
            <a:ext cx="10515600" cy="505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/>
              <a:t>기능별 함수화 및 중복 코드 제거 </a:t>
            </a:r>
            <a:r>
              <a:rPr lang="en-US" altLang="ko-KR" sz="2400" dirty="0"/>
              <a:t>(Ex. Logger) – </a:t>
            </a:r>
            <a:r>
              <a:rPr lang="ko-KR" altLang="en-US" sz="2400" dirty="0" err="1"/>
              <a:t>클린코드</a:t>
            </a:r>
            <a:r>
              <a:rPr lang="ko-KR" altLang="en-US" sz="2400" dirty="0"/>
              <a:t> 전</a:t>
            </a:r>
            <a:endParaRPr sz="2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877D5B5-0ADA-4601-944F-BDBEB487C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80" y="1931758"/>
            <a:ext cx="7036975" cy="39270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A2F0858-C85C-4C4A-9CBE-9C99994F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245" y="2555350"/>
            <a:ext cx="5819775" cy="37147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85478CC-3374-4313-912C-E3263BC68A2A}"/>
              </a:ext>
            </a:extLst>
          </p:cNvPr>
          <p:cNvSpPr/>
          <p:nvPr/>
        </p:nvSpPr>
        <p:spPr>
          <a:xfrm>
            <a:off x="855717" y="2555350"/>
            <a:ext cx="4798323" cy="26186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A911E9-953D-4937-8B7D-477AE431B997}"/>
              </a:ext>
            </a:extLst>
          </p:cNvPr>
          <p:cNvSpPr/>
          <p:nvPr/>
        </p:nvSpPr>
        <p:spPr>
          <a:xfrm>
            <a:off x="6880861" y="4061460"/>
            <a:ext cx="2948940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81EB99-1EBB-4186-AF50-EED3A945C644}"/>
              </a:ext>
            </a:extLst>
          </p:cNvPr>
          <p:cNvSpPr/>
          <p:nvPr/>
        </p:nvSpPr>
        <p:spPr>
          <a:xfrm>
            <a:off x="6930390" y="4685052"/>
            <a:ext cx="2948940" cy="2667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61A33C2-6461-4DBA-A320-A0C3250D91FD}"/>
              </a:ext>
            </a:extLst>
          </p:cNvPr>
          <p:cNvSpPr/>
          <p:nvPr/>
        </p:nvSpPr>
        <p:spPr>
          <a:xfrm>
            <a:off x="6096000" y="2429456"/>
            <a:ext cx="5275317" cy="29350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69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결과 비교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187777"/>
            <a:ext cx="10515600" cy="505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400" dirty="0"/>
              <a:t>기능별 함수화 </a:t>
            </a:r>
            <a:r>
              <a:rPr lang="en-US" altLang="ko-KR" sz="2400" dirty="0"/>
              <a:t>(Ex. Logger) – </a:t>
            </a:r>
            <a:r>
              <a:rPr lang="ko-KR" altLang="en-US" sz="2400" dirty="0" err="1"/>
              <a:t>클린코드</a:t>
            </a:r>
            <a:r>
              <a:rPr lang="ko-KR" altLang="en-US" sz="2400" dirty="0"/>
              <a:t> 후</a:t>
            </a:r>
            <a:endParaRPr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AD1E3C5-6E35-48AF-99CF-D4B8E1EC3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03" y="2077586"/>
            <a:ext cx="6863481" cy="27028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8257F6C-68D1-4322-A493-A5F8F9535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438" y="1617301"/>
            <a:ext cx="5640422" cy="505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소감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260809" y="1165547"/>
            <a:ext cx="115007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700" b="0" i="0" dirty="0">
                <a:effectLst/>
                <a:latin typeface="+mn-ea"/>
                <a:ea typeface="+mn-ea"/>
              </a:rPr>
              <a:t> 이번 코드 리뷰 교육을 통해 단순히 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"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잘 돌아가는 코드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"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가 아닌 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"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읽기 쉬운 코드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", "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변경에 유연한 코드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"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가 얼마나 중요한지 </a:t>
            </a:r>
            <a:r>
              <a:rPr lang="ko-KR" altLang="en-US" sz="1700" b="0" i="0" dirty="0" err="1">
                <a:effectLst/>
                <a:latin typeface="+mn-ea"/>
                <a:ea typeface="+mn-ea"/>
              </a:rPr>
              <a:t>깨달았습니다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특히 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TDD(Test Driven Development)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를 처음 접해봤는데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,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처음엔 낯설었지만 점차 테스트 코드를 먼저 작성하면서 개발의 안정성이 높아지는 걸 느꼈습니다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팀 프로젝트 때도 테스트 기반으로 개발을 진행하며 코드 퀄리티가 높아지는 경험이 인상 깊었습니다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</a:t>
            </a:r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700" dirty="0">
              <a:latin typeface="+mn-ea"/>
              <a:ea typeface="+mn-ea"/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700" b="0" i="0" dirty="0">
                <a:effectLst/>
                <a:latin typeface="+mn-ea"/>
                <a:ea typeface="+mn-ea"/>
              </a:rPr>
              <a:t>평소 </a:t>
            </a:r>
            <a:r>
              <a:rPr lang="ko-KR" altLang="en-US" sz="1700" b="0" i="0" dirty="0" err="1">
                <a:effectLst/>
                <a:latin typeface="+mn-ea"/>
                <a:ea typeface="+mn-ea"/>
              </a:rPr>
              <a:t>리팩토링은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 나중에 하는 것이라고 생각했는데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,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교육을 통해 </a:t>
            </a:r>
            <a:r>
              <a:rPr lang="ko-KR" altLang="en-US" sz="1700" b="0" i="0" dirty="0" err="1">
                <a:effectLst/>
                <a:latin typeface="+mn-ea"/>
                <a:ea typeface="+mn-ea"/>
              </a:rPr>
              <a:t>리팩토링은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 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'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계속해서 해 나가야 하는 과정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'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임을 배웠습니다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작은 </a:t>
            </a:r>
            <a:r>
              <a:rPr lang="ko-KR" altLang="en-US" sz="1700" b="0" i="0" dirty="0" err="1">
                <a:effectLst/>
                <a:latin typeface="+mn-ea"/>
                <a:ea typeface="+mn-ea"/>
              </a:rPr>
              <a:t>리팩토링이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 결국 유지보수성과 협업 효율성을 높여준다는 걸 실감했고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, Clean Code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원칙을 실무에 어떻게 적용해야 하는지도 알 수 있어 유익했습니다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팀 프로젝트에서 다른 팀원들과 함께 고민하며 설계를 바꾸는 과정에서 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clean code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의 중요함을 깨닫게 되었습니다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</a:t>
            </a:r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700" dirty="0">
              <a:latin typeface="+mn-ea"/>
              <a:ea typeface="+mn-ea"/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700" b="0" i="0" dirty="0">
                <a:effectLst/>
                <a:latin typeface="+mn-ea"/>
                <a:ea typeface="+mn-ea"/>
              </a:rPr>
              <a:t>테스트 코드를 작성하는 습관이 처음엔 번거롭게 느껴졌지만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,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이젠 없으면 불안할 정도로 익숙해졌습니다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테스트가 있으면 </a:t>
            </a:r>
            <a:r>
              <a:rPr lang="ko-KR" altLang="en-US" sz="1700" b="0" i="0" dirty="0" err="1">
                <a:effectLst/>
                <a:latin typeface="+mn-ea"/>
                <a:ea typeface="+mn-ea"/>
              </a:rPr>
              <a:t>리팩토링도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 두려움 없이 할 수 있다는 걸 직접 경험했고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,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협업 중에도 코드에 대한 신뢰도가 높아졌습니다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앞으로도 현업에서도 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TDD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를 활용하여 개발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code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의 신뢰성을 높여보도록 하겠습니다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 </a:t>
            </a:r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700" dirty="0">
              <a:latin typeface="+mn-ea"/>
              <a:ea typeface="+mn-ea"/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700" b="0" i="0" dirty="0">
                <a:effectLst/>
                <a:latin typeface="+mn-ea"/>
                <a:ea typeface="+mn-ea"/>
              </a:rPr>
              <a:t>이론도 중요하지만 실습을 통해 직접 적용해볼 수 있었던 게 좋았습니다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특히 팀 프로젝트 협업 환경에서 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TDD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와 </a:t>
            </a:r>
            <a:r>
              <a:rPr lang="ko-KR" altLang="en-US" sz="1700" b="0" i="0" dirty="0" err="1">
                <a:effectLst/>
                <a:latin typeface="+mn-ea"/>
                <a:ea typeface="+mn-ea"/>
              </a:rPr>
              <a:t>리팩토링을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 적용해보면서 기존보다 훨씬 체계적인 방식으로 개발하는 모습을 보고 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TDD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의 장점을 깨닫게 되었습니다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각자 스타일이 다름에도 불구하고 코드 리뷰를 통해 하나의 스타일로 통일하는 과정이 흥미로웠고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, </a:t>
            </a:r>
            <a:r>
              <a:rPr lang="ko-KR" altLang="en-US" sz="1700" b="0" i="0" dirty="0">
                <a:effectLst/>
                <a:latin typeface="+mn-ea"/>
                <a:ea typeface="+mn-ea"/>
              </a:rPr>
              <a:t>실전에서도 꼭 필요한 역량이라고 느꼈습니다</a:t>
            </a:r>
            <a:r>
              <a:rPr lang="en-US" altLang="ko-KR" sz="1700" b="0" i="0" dirty="0">
                <a:effectLst/>
                <a:latin typeface="+mn-ea"/>
                <a:ea typeface="+mn-ea"/>
              </a:rPr>
              <a:t>.</a:t>
            </a:r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sz="1700" dirty="0">
              <a:latin typeface="+mn-ea"/>
              <a:ea typeface="+mn-ea"/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700" dirty="0">
                <a:latin typeface="+mn-ea"/>
                <a:ea typeface="+mn-ea"/>
              </a:rPr>
              <a:t>아직은 익숙하지 않은 개념들이 많았지만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  <a:r>
              <a:rPr lang="ko-KR" altLang="en-US" sz="1700" dirty="0">
                <a:latin typeface="+mn-ea"/>
                <a:ea typeface="+mn-ea"/>
              </a:rPr>
              <a:t>반복적인 실습과 피드백 덕분에 점점 감을 잡을 수 있었습니다</a:t>
            </a:r>
            <a:r>
              <a:rPr lang="en-US" altLang="ko-KR" sz="1700" dirty="0">
                <a:latin typeface="+mn-ea"/>
                <a:ea typeface="+mn-ea"/>
              </a:rPr>
              <a:t>. </a:t>
            </a:r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700" dirty="0">
                <a:latin typeface="+mn-ea"/>
                <a:ea typeface="+mn-ea"/>
              </a:rPr>
              <a:t>특히 코드 리뷰를 통해 다른 사람의 시각을 알게 되고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  <a:r>
              <a:rPr lang="ko-KR" altLang="en-US" sz="1700" dirty="0">
                <a:latin typeface="+mn-ea"/>
                <a:ea typeface="+mn-ea"/>
              </a:rPr>
              <a:t>내 코드를 더 객관적으로 바라보는 시간을 가질 수 있어 좋았습니다</a:t>
            </a:r>
            <a:r>
              <a:rPr lang="en-US" altLang="ko-KR" sz="1700" dirty="0">
                <a:latin typeface="+mn-ea"/>
                <a:ea typeface="+mn-ea"/>
              </a:rPr>
              <a:t>. </a:t>
            </a:r>
            <a:r>
              <a:rPr lang="ko-KR" altLang="en-US" sz="1700" dirty="0">
                <a:latin typeface="+mn-ea"/>
                <a:ea typeface="+mn-ea"/>
              </a:rPr>
              <a:t>팀 프로젝트에서 역할을 나누고 서로 피드백을 주고받는 과정이 무척 도움이 되었고</a:t>
            </a:r>
            <a:r>
              <a:rPr lang="en-US" altLang="ko-KR" sz="1700" dirty="0">
                <a:latin typeface="+mn-ea"/>
                <a:ea typeface="+mn-ea"/>
              </a:rPr>
              <a:t>, </a:t>
            </a:r>
          </a:p>
          <a:p>
            <a:pPr marL="228600" lvl="0" indent="-508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700" dirty="0">
                <a:latin typeface="+mn-ea"/>
                <a:ea typeface="+mn-ea"/>
              </a:rPr>
              <a:t>앞으로 개발자로 성장하는 데에 있어 든든한 기반이 될 것 같습니다</a:t>
            </a:r>
            <a:r>
              <a:rPr lang="en-US" altLang="ko-KR" sz="1700" dirty="0">
                <a:latin typeface="+mn-ea"/>
                <a:ea typeface="+mn-ea"/>
              </a:rPr>
              <a:t>.</a:t>
            </a:r>
            <a:endParaRPr sz="17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70764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SSD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6EA450-144D-41EE-990C-40B3BDFC8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028700"/>
            <a:ext cx="83820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01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>
            <a:extLst>
              <a:ext uri="{FF2B5EF4-FFF2-40B4-BE49-F238E27FC236}">
                <a16:creationId xmlns:a16="http://schemas.microsoft.com/office/drawing/2014/main" id="{0102BADA-72A9-471C-BE51-BA471BB21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447" y="2569698"/>
            <a:ext cx="8603518" cy="4288302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</a:t>
            </a:r>
            <a:r>
              <a:rPr lang="ko-KR" altLang="en-US" dirty="0"/>
              <a:t>활용 예시 </a:t>
            </a:r>
            <a:r>
              <a:rPr lang="en-US" altLang="ko-KR" dirty="0"/>
              <a:t>– </a:t>
            </a:r>
            <a:r>
              <a:rPr lang="en-US" altLang="ko-KR" dirty="0" err="1"/>
              <a:t>CommandBuffer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E3D1DC0-F6EC-4B95-BD56-6BC28D513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31975" y="1855225"/>
            <a:ext cx="4622288" cy="31612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A2DB8CB-219F-479A-B930-0668DA5D8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001" y="1162611"/>
            <a:ext cx="4648200" cy="485775"/>
          </a:xfrm>
          <a:prstGeom prst="rect">
            <a:avLst/>
          </a:prstGeom>
        </p:spPr>
      </p:pic>
      <p:sp>
        <p:nvSpPr>
          <p:cNvPr id="21" name="Google Shape;60;p3">
            <a:extLst>
              <a:ext uri="{FF2B5EF4-FFF2-40B4-BE49-F238E27FC236}">
                <a16:creationId xmlns:a16="http://schemas.microsoft.com/office/drawing/2014/main" id="{761627C9-54E0-4A35-B557-9D8C0D13A9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715" y="5131769"/>
            <a:ext cx="5903732" cy="141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600" dirty="0"/>
              <a:t>① </a:t>
            </a:r>
            <a:r>
              <a:rPr lang="ko-KR" altLang="en-US" sz="1600" dirty="0"/>
              <a:t> </a:t>
            </a:r>
            <a:r>
              <a:rPr lang="en-US" altLang="ko-KR" sz="1600" dirty="0"/>
              <a:t>E  99 1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②  W 99 0x11112222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③  W 99 0x11112222 </a:t>
            </a:r>
            <a:r>
              <a:rPr lang="ko-KR" altLang="en-US" sz="1600" dirty="0"/>
              <a:t>만 남음</a:t>
            </a:r>
            <a:endParaRPr lang="en-US" altLang="ko-KR" sz="1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1600" dirty="0"/>
              <a:t>위 테스트 코드를 통과하기 위해 </a:t>
            </a:r>
            <a:r>
              <a:rPr lang="en-US" altLang="ko-KR" sz="1600" dirty="0" err="1"/>
              <a:t>removeOverwrittenSingleErase</a:t>
            </a:r>
            <a:r>
              <a:rPr lang="en-US" altLang="ko-KR" sz="1600" dirty="0"/>
              <a:t>() </a:t>
            </a:r>
            <a:r>
              <a:rPr lang="ko-KR" altLang="en-US" sz="1600" dirty="0"/>
              <a:t>함수 구현</a:t>
            </a:r>
            <a:endParaRPr lang="en-US" altLang="ko-KR" sz="1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16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7C4CE8B-C583-409B-9039-DDAD1DE5F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7447" y="1813940"/>
            <a:ext cx="5086350" cy="638175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94E1E5-1E24-40B3-9C0D-F1FC0E4A5CA0}"/>
              </a:ext>
            </a:extLst>
          </p:cNvPr>
          <p:cNvSpPr/>
          <p:nvPr/>
        </p:nvSpPr>
        <p:spPr>
          <a:xfrm>
            <a:off x="434001" y="4535073"/>
            <a:ext cx="2648564" cy="206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FB9C203-1C77-4D45-BE11-2E4EAB25FED3}"/>
              </a:ext>
            </a:extLst>
          </p:cNvPr>
          <p:cNvSpPr/>
          <p:nvPr/>
        </p:nvSpPr>
        <p:spPr>
          <a:xfrm>
            <a:off x="434001" y="4121625"/>
            <a:ext cx="2648564" cy="206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39DAF4-AF0B-4F8E-BE0D-1835E3A9A9A5}"/>
              </a:ext>
            </a:extLst>
          </p:cNvPr>
          <p:cNvSpPr/>
          <p:nvPr/>
        </p:nvSpPr>
        <p:spPr>
          <a:xfrm>
            <a:off x="434001" y="2557407"/>
            <a:ext cx="2648564" cy="206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BCA7B16-E9BF-4E75-BB78-FE062432B10E}"/>
              </a:ext>
            </a:extLst>
          </p:cNvPr>
          <p:cNvSpPr/>
          <p:nvPr/>
        </p:nvSpPr>
        <p:spPr>
          <a:xfrm>
            <a:off x="434001" y="3466198"/>
            <a:ext cx="2648564" cy="206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5E70A-D3F0-4F66-82D3-45534106DE1D}"/>
              </a:ext>
            </a:extLst>
          </p:cNvPr>
          <p:cNvSpPr/>
          <p:nvPr/>
        </p:nvSpPr>
        <p:spPr>
          <a:xfrm>
            <a:off x="2782846" y="4775759"/>
            <a:ext cx="1581764" cy="20660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08471D-2BFE-422D-94B0-E63F50194955}"/>
              </a:ext>
            </a:extLst>
          </p:cNvPr>
          <p:cNvSpPr txBox="1"/>
          <p:nvPr/>
        </p:nvSpPr>
        <p:spPr>
          <a:xfrm>
            <a:off x="3120272" y="2403867"/>
            <a:ext cx="801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82F2B7-2C0B-4F36-A50E-43273ECE202C}"/>
              </a:ext>
            </a:extLst>
          </p:cNvPr>
          <p:cNvSpPr txBox="1"/>
          <p:nvPr/>
        </p:nvSpPr>
        <p:spPr>
          <a:xfrm>
            <a:off x="3129699" y="3919458"/>
            <a:ext cx="801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②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09CC98-7F90-47DB-840A-0C028FA7D63C}"/>
              </a:ext>
            </a:extLst>
          </p:cNvPr>
          <p:cNvSpPr txBox="1"/>
          <p:nvPr/>
        </p:nvSpPr>
        <p:spPr>
          <a:xfrm>
            <a:off x="4364610" y="4638377"/>
            <a:ext cx="801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③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786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적용 사례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Step 1: </a:t>
            </a:r>
            <a:r>
              <a:rPr lang="en-US" altLang="ko-KR" b="1" dirty="0"/>
              <a:t>Command</a:t>
            </a:r>
            <a:r>
              <a:rPr lang="en-US" altLang="ko-KR" dirty="0"/>
              <a:t> </a:t>
            </a:r>
            <a:r>
              <a:rPr lang="ko-KR" altLang="en-US" b="1" dirty="0"/>
              <a:t>테스트 코드 작성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🔴 실패 예상</a:t>
            </a:r>
            <a:r>
              <a:rPr lang="en-US" altLang="ko-KR" dirty="0"/>
              <a:t>)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b="1" dirty="0"/>
              <a:t>목표 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CommandBuffer</a:t>
            </a:r>
            <a:r>
              <a:rPr lang="ko-KR" altLang="en-US" sz="2000" dirty="0"/>
              <a:t>에 </a:t>
            </a:r>
            <a:r>
              <a:rPr lang="en-US" altLang="ko-KR" sz="2000" dirty="0"/>
              <a:t>Write</a:t>
            </a:r>
            <a:r>
              <a:rPr lang="ko-KR" altLang="en-US" sz="2000" dirty="0"/>
              <a:t>된 값이 있으면 </a:t>
            </a:r>
            <a:r>
              <a:rPr lang="en-US" altLang="ko-KR" sz="2000" dirty="0"/>
              <a:t>NAND </a:t>
            </a:r>
            <a:r>
              <a:rPr lang="ko-KR" altLang="en-US" sz="2000" dirty="0" err="1"/>
              <a:t>미접근</a:t>
            </a:r>
            <a:r>
              <a:rPr lang="ko-KR" altLang="en-US" sz="2000" dirty="0"/>
              <a:t> → </a:t>
            </a:r>
            <a:r>
              <a:rPr lang="en-US" altLang="ko-KR" sz="2000" dirty="0"/>
              <a:t>Fast Read </a:t>
            </a:r>
            <a:r>
              <a:rPr lang="ko-KR" altLang="en-US" sz="2000" dirty="0"/>
              <a:t>수행</a:t>
            </a:r>
            <a:br>
              <a:rPr lang="en-US" altLang="ko-KR" sz="2000" dirty="0"/>
            </a:b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작성 당시 </a:t>
            </a:r>
            <a:r>
              <a:rPr lang="en-US" altLang="ko-KR" sz="2000" dirty="0"/>
              <a:t>Command </a:t>
            </a:r>
            <a:r>
              <a:rPr lang="ko-KR" altLang="en-US" sz="2000" dirty="0"/>
              <a:t>클래스에 해당 기능 </a:t>
            </a:r>
            <a:r>
              <a:rPr lang="ko-KR" altLang="en-US" sz="2000" dirty="0" err="1"/>
              <a:t>미구현</a:t>
            </a:r>
            <a:r>
              <a:rPr lang="ko-KR" altLang="en-US" sz="2000" dirty="0"/>
              <a:t> → 테스트 실패</a:t>
            </a:r>
            <a:endParaRPr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3BE727-5DC9-48A3-A764-A5A2C9D6A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931" y="1828661"/>
            <a:ext cx="8130814" cy="27599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적용 사례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Step 2: </a:t>
            </a:r>
            <a:r>
              <a:rPr lang="ko-KR" altLang="en-US" b="1" dirty="0"/>
              <a:t>기능 구현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🟢 테스트 통과</a:t>
            </a:r>
            <a:r>
              <a:rPr lang="en-US" altLang="ko-KR" dirty="0"/>
              <a:t>)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 </a:t>
            </a:r>
            <a:r>
              <a:rPr lang="en-US" altLang="ko-KR" sz="2000" dirty="0" err="1"/>
              <a:t>CommandBuffer</a:t>
            </a:r>
            <a:r>
              <a:rPr lang="en-US" altLang="ko-KR" sz="2000" dirty="0"/>
              <a:t>::</a:t>
            </a:r>
            <a:r>
              <a:rPr lang="en-US" altLang="ko-KR" sz="2000" dirty="0" err="1"/>
              <a:t>getBufferedValueIfExists</a:t>
            </a:r>
            <a:r>
              <a:rPr lang="ko-KR" altLang="en-US" sz="2000" dirty="0"/>
              <a:t>를 통해 </a:t>
            </a:r>
            <a:r>
              <a:rPr lang="en-US" altLang="ko-KR" sz="2000" dirty="0"/>
              <a:t>Fast Read </a:t>
            </a:r>
            <a:r>
              <a:rPr lang="ko-KR" altLang="en-US" sz="2000" dirty="0"/>
              <a:t>조건 체크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ko-KR" altLang="en-US" sz="2000" dirty="0"/>
              <a:t> 조건 만족 시 </a:t>
            </a:r>
            <a:r>
              <a:rPr lang="en-US" altLang="ko-KR" sz="2000" dirty="0"/>
              <a:t>SSD </a:t>
            </a:r>
            <a:r>
              <a:rPr lang="ko-KR" altLang="en-US" sz="2000" dirty="0"/>
              <a:t>접근 생략하고 바로 출력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D52BA2-5834-4C6B-93BE-9EE364C3F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43" y="1867146"/>
            <a:ext cx="9172268" cy="2879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75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 </a:t>
            </a:r>
            <a:r>
              <a:rPr lang="ko-KR" altLang="en-US" dirty="0"/>
              <a:t>적용 사례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dirty="0"/>
              <a:t>Step 3: </a:t>
            </a:r>
            <a:r>
              <a:rPr lang="ko-KR" altLang="en-US" b="1" dirty="0" err="1"/>
              <a:t>리팩토링</a:t>
            </a:r>
            <a:r>
              <a:rPr lang="ko-KR" altLang="en-US" b="1" dirty="0"/>
              <a:t> 및 예외처리 추가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🔁</a:t>
            </a:r>
            <a:r>
              <a:rPr lang="en-US" altLang="ko-KR" dirty="0"/>
              <a:t>)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전략 패턴</a:t>
            </a:r>
            <a:r>
              <a:rPr lang="en-US" altLang="ko-KR" sz="2000" dirty="0"/>
              <a:t>] </a:t>
            </a:r>
            <a:r>
              <a:rPr lang="ko-KR" altLang="en-US" sz="2000" dirty="0"/>
              <a:t>각 명령어</a:t>
            </a:r>
            <a:r>
              <a:rPr lang="en-US" altLang="ko-KR" sz="2000" dirty="0"/>
              <a:t>(W, R, E, F)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CommandMap</a:t>
            </a:r>
            <a:r>
              <a:rPr lang="en-US" altLang="ko-KR" sz="2000" dirty="0"/>
              <a:t> </a:t>
            </a:r>
            <a:r>
              <a:rPr lang="ko-KR" altLang="en-US" sz="2000" dirty="0"/>
              <a:t>내 람다로 정의 → 책임 분리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[Fast Read </a:t>
            </a:r>
            <a:r>
              <a:rPr lang="ko-KR" altLang="en-US" sz="2000" dirty="0"/>
              <a:t>최적화</a:t>
            </a:r>
            <a:r>
              <a:rPr lang="en-US" altLang="ko-KR" sz="2000" dirty="0"/>
              <a:t>] Buffer</a:t>
            </a:r>
            <a:r>
              <a:rPr lang="ko-KR" altLang="en-US" sz="2000" dirty="0"/>
              <a:t>에 값이 있으면 </a:t>
            </a:r>
            <a:r>
              <a:rPr lang="en-US" altLang="ko-KR" sz="2000" dirty="0"/>
              <a:t>NAND </a:t>
            </a:r>
            <a:r>
              <a:rPr lang="ko-KR" altLang="en-US" sz="2000" dirty="0"/>
              <a:t>접근 없이 처리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ko-KR" altLang="en-US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[TDD </a:t>
            </a:r>
            <a:r>
              <a:rPr lang="ko-KR" altLang="en-US" sz="2000" dirty="0"/>
              <a:t>기반 테스트</a:t>
            </a:r>
            <a:r>
              <a:rPr lang="en-US" altLang="ko-KR" sz="2000" dirty="0"/>
              <a:t>] </a:t>
            </a:r>
            <a:r>
              <a:rPr lang="en-US" altLang="ko-KR" sz="2000" dirty="0" err="1"/>
              <a:t>FastRead</a:t>
            </a:r>
            <a:r>
              <a:rPr lang="en-US" altLang="ko-KR" sz="2000" dirty="0"/>
              <a:t> </a:t>
            </a:r>
            <a:r>
              <a:rPr lang="ko-KR" altLang="en-US" sz="2000" dirty="0"/>
              <a:t>및 예외 케이스 단위 테스트 수행</a:t>
            </a:r>
            <a:endParaRPr lang="en-US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9A79155-A5C9-4166-9D7A-86D04B61B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382" y="3712971"/>
            <a:ext cx="8047417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09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63A6562-488A-4AE5-87C6-0A845589D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3150" y="1193803"/>
            <a:ext cx="6038850" cy="3400425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79" y="310143"/>
            <a:ext cx="11761987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</a:t>
            </a:r>
            <a:r>
              <a:rPr lang="ko-KR" altLang="en-US" dirty="0"/>
              <a:t>활용 예시 </a:t>
            </a:r>
            <a:r>
              <a:rPr lang="en-US" altLang="ko-KR" dirty="0"/>
              <a:t>– </a:t>
            </a:r>
            <a:r>
              <a:rPr lang="en-US" altLang="ko-KR" dirty="0" err="1"/>
              <a:t>CommandBuffer</a:t>
            </a:r>
            <a:r>
              <a:rPr lang="en-US" altLang="ko-KR" dirty="0"/>
              <a:t> </a:t>
            </a:r>
            <a:r>
              <a:rPr lang="ko-KR" altLang="en-US" dirty="0"/>
              <a:t>테스트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96000" y="4828088"/>
            <a:ext cx="5903732" cy="1416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dirty="0"/>
              <a:t>① </a:t>
            </a:r>
            <a:r>
              <a:rPr lang="en-US" sz="1800" dirty="0" err="1"/>
              <a:t>CommandBuffer</a:t>
            </a:r>
            <a:r>
              <a:rPr lang="ko-KR" altLang="en-US" sz="1800" dirty="0"/>
              <a:t>에 </a:t>
            </a:r>
            <a:r>
              <a:rPr lang="en-US" altLang="ko-KR" sz="1800" dirty="0"/>
              <a:t>aggregation</a:t>
            </a:r>
            <a:r>
              <a:rPr lang="ko-KR" altLang="en-US" sz="1800" dirty="0"/>
              <a:t>관계인 </a:t>
            </a:r>
            <a:r>
              <a:rPr lang="en-US" altLang="ko-KR" sz="1800" dirty="0" err="1"/>
              <a:t>SSDControllerInterface</a:t>
            </a:r>
            <a:r>
              <a:rPr lang="ko-KR" altLang="en-US" sz="1800" dirty="0"/>
              <a:t>를 </a:t>
            </a:r>
            <a:r>
              <a:rPr lang="en-US" altLang="ko-KR" sz="1800" dirty="0" err="1"/>
              <a:t>gMock</a:t>
            </a:r>
            <a:r>
              <a:rPr lang="ko-KR" altLang="en-US" sz="1800" dirty="0"/>
              <a:t>을 활용하여 </a:t>
            </a:r>
            <a:r>
              <a:rPr lang="en-US" altLang="ko-KR" sz="1800" dirty="0"/>
              <a:t>Mocking</a:t>
            </a:r>
            <a:r>
              <a:rPr lang="ko-KR" altLang="en-US" sz="1800" dirty="0"/>
              <a:t>함</a:t>
            </a:r>
            <a:endParaRPr lang="en-US" altLang="ko-KR" sz="1800" dirty="0"/>
          </a:p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800" dirty="0"/>
          </a:p>
          <a:p>
            <a:pPr marL="228600" lvl="0" indent="-50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800" dirty="0"/>
              <a:t>② EXPECT_CALL</a:t>
            </a:r>
            <a:r>
              <a:rPr lang="ko-KR" altLang="en-US" sz="1800" dirty="0"/>
              <a:t>을 활용하여</a:t>
            </a:r>
            <a:r>
              <a:rPr lang="en-US" altLang="ko-KR" sz="1800" dirty="0"/>
              <a:t>, buffer flush()</a:t>
            </a:r>
            <a:r>
              <a:rPr lang="ko-KR" altLang="en-US" sz="1800" dirty="0"/>
              <a:t>시 </a:t>
            </a:r>
            <a:r>
              <a:rPr lang="en-US" altLang="ko-KR" sz="1800" dirty="0"/>
              <a:t>E 10 3</a:t>
            </a:r>
            <a:r>
              <a:rPr lang="ko-KR" altLang="en-US" sz="1800" dirty="0"/>
              <a:t>을 </a:t>
            </a:r>
            <a:r>
              <a:rPr lang="en-US" altLang="ko-KR" sz="1800" dirty="0"/>
              <a:t>flush</a:t>
            </a:r>
            <a:r>
              <a:rPr lang="ko-KR" altLang="en-US" sz="1800" dirty="0"/>
              <a:t>하는 것이므로 </a:t>
            </a:r>
            <a:r>
              <a:rPr lang="en-US" altLang="ko-KR" sz="1800" dirty="0"/>
              <a:t>3</a:t>
            </a:r>
            <a:r>
              <a:rPr lang="ko-KR" altLang="en-US" sz="1800" dirty="0"/>
              <a:t>번 </a:t>
            </a:r>
            <a:r>
              <a:rPr lang="en-US" altLang="ko-KR" sz="1800" dirty="0" err="1"/>
              <a:t>writeLBA</a:t>
            </a:r>
            <a:r>
              <a:rPr lang="ko-KR" altLang="en-US" sz="1800" dirty="0"/>
              <a:t>가 호출하는 지 검증함</a:t>
            </a:r>
            <a:r>
              <a:rPr lang="en-US" altLang="ko-KR" sz="1800" dirty="0"/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038315-506B-4039-8B1D-4D5E15C34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2" y="1193803"/>
            <a:ext cx="6056631" cy="544832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5FFC0A1-7E87-49C3-9B83-4243255FD49F}"/>
              </a:ext>
            </a:extLst>
          </p:cNvPr>
          <p:cNvSpPr/>
          <p:nvPr/>
        </p:nvSpPr>
        <p:spPr>
          <a:xfrm>
            <a:off x="6438874" y="2417692"/>
            <a:ext cx="5753126" cy="495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AB2A85-A52C-4034-9460-0599BE4321AE}"/>
              </a:ext>
            </a:extLst>
          </p:cNvPr>
          <p:cNvSpPr/>
          <p:nvPr/>
        </p:nvSpPr>
        <p:spPr>
          <a:xfrm>
            <a:off x="61361" y="1169477"/>
            <a:ext cx="4435221" cy="26339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CC029D7-FFF4-4440-94D4-8132408A1FDF}"/>
              </a:ext>
            </a:extLst>
          </p:cNvPr>
          <p:cNvSpPr txBox="1"/>
          <p:nvPr/>
        </p:nvSpPr>
        <p:spPr>
          <a:xfrm>
            <a:off x="4523588" y="1131054"/>
            <a:ext cx="801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①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555C2F-85EB-4F6B-A4E9-37951ECF87F4}"/>
              </a:ext>
            </a:extLst>
          </p:cNvPr>
          <p:cNvSpPr txBox="1"/>
          <p:nvPr/>
        </p:nvSpPr>
        <p:spPr>
          <a:xfrm>
            <a:off x="11656243" y="2886272"/>
            <a:ext cx="8012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</a:rPr>
              <a:t>② 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820</Words>
  <Application>Microsoft Office PowerPoint</Application>
  <PresentationFormat>와이드스크린</PresentationFormat>
  <Paragraphs>146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Malgun Gothic</vt:lpstr>
      <vt:lpstr>Malgun Gothic</vt:lpstr>
      <vt:lpstr>Arial</vt:lpstr>
      <vt:lpstr>Office 테마</vt:lpstr>
      <vt:lpstr>PowerPoint 프레젠테이션</vt:lpstr>
      <vt:lpstr>조원 소개 및 역할</vt:lpstr>
      <vt:lpstr>PowerPoint 프레젠테이션</vt:lpstr>
      <vt:lpstr>기능 구현 소개 – SSD</vt:lpstr>
      <vt:lpstr>TDD 활용 예시 – CommandBuffer 테스트</vt:lpstr>
      <vt:lpstr>TDD 적용 사례</vt:lpstr>
      <vt:lpstr>TDD 적용 사례</vt:lpstr>
      <vt:lpstr>TDD 적용 사례</vt:lpstr>
      <vt:lpstr>Mocking 활용 예시 – CommandBuffer 테스트</vt:lpstr>
      <vt:lpstr>Mocking 활용 예시 – Command 테스트</vt:lpstr>
      <vt:lpstr>리팩토링을 통한 클린코드 전후 결과 비교</vt:lpstr>
      <vt:lpstr>리팩토링을 통한 클린코드 전후 결과 비교</vt:lpstr>
      <vt:lpstr>리팩토링을 통한 클린코드 전후 결과 비교</vt:lpstr>
      <vt:lpstr>리팩토링을 통한 클린코드 전후 결과 비교</vt:lpstr>
      <vt:lpstr>PowerPoint 프레젠테이션</vt:lpstr>
      <vt:lpstr>기능 구현 소개 - TestShell</vt:lpstr>
      <vt:lpstr>기능 구현 소개 - TestShell</vt:lpstr>
      <vt:lpstr>TDD 활용 예시</vt:lpstr>
      <vt:lpstr>TDD 활용 예시</vt:lpstr>
      <vt:lpstr>Mocking 활용 예시</vt:lpstr>
      <vt:lpstr>리팩토링을 통한 클린코드 전후 결과 비교</vt:lpstr>
      <vt:lpstr>리팩토링을 통한 클린코드 전후 결과 비교</vt:lpstr>
      <vt:lpstr>리팩토링을 통한 클린코드 전후 결과 비교</vt:lpstr>
      <vt:lpstr>리팩토링을 통한 클린코드 전후 결과 비교</vt:lpstr>
      <vt:lpstr>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18</cp:revision>
  <dcterms:created xsi:type="dcterms:W3CDTF">2024-04-15T01:50:35Z</dcterms:created>
  <dcterms:modified xsi:type="dcterms:W3CDTF">2025-04-22T04:56:24Z</dcterms:modified>
</cp:coreProperties>
</file>