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4" r:id="rId6"/>
    <p:sldId id="261" r:id="rId7"/>
    <p:sldId id="297" r:id="rId8"/>
    <p:sldId id="296" r:id="rId9"/>
    <p:sldId id="266" r:id="rId10"/>
    <p:sldId id="263" r:id="rId11"/>
    <p:sldId id="293" r:id="rId12"/>
    <p:sldId id="299" r:id="rId13"/>
    <p:sldId id="30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3A41"/>
    <a:srgbClr val="C6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0E1804-9E9F-421B-907F-43A98786A73F}" v="12" dt="2021-05-11T04:48:47.2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6" autoAdjust="0"/>
    <p:restoredTop sz="85374"/>
  </p:normalViewPr>
  <p:slideViewPr>
    <p:cSldViewPr snapToGrid="0">
      <p:cViewPr varScale="1">
        <p:scale>
          <a:sx n="108" d="100"/>
          <a:sy n="108" d="100"/>
        </p:scale>
        <p:origin x="15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7F2362-60A6-49A5-91BC-25B7ECF88A0C}" type="doc">
      <dgm:prSet loTypeId="urn:microsoft.com/office/officeart/2005/8/layout/vProcess5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A654DAB-9C71-46E1-8A39-8F15307AAFBB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 algn="ctr"/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1) Determining whether physiochemical properties can generate insight into understanding consumer wine preferences </a:t>
          </a:r>
        </a:p>
      </dgm:t>
    </dgm:pt>
    <dgm:pt modelId="{E8C8DBBB-E229-4712-A1C0-78293FC80209}" type="parTrans" cxnId="{A1610A1E-CFED-4250-B5E9-26EB8BE62261}">
      <dgm:prSet/>
      <dgm:spPr/>
      <dgm:t>
        <a:bodyPr/>
        <a:lstStyle/>
        <a:p>
          <a:endParaRPr lang="en-US"/>
        </a:p>
      </dgm:t>
    </dgm:pt>
    <dgm:pt modelId="{5F9EA538-37EA-449F-B954-FBF9B8F42632}" type="sibTrans" cxnId="{A1610A1E-CFED-4250-B5E9-26EB8BE62261}">
      <dgm:prSet/>
      <dgm:spPr/>
      <dgm:t>
        <a:bodyPr/>
        <a:lstStyle/>
        <a:p>
          <a:endParaRPr lang="en-US"/>
        </a:p>
      </dgm:t>
    </dgm:pt>
    <dgm:pt modelId="{1FC9730A-CEFD-43D5-B907-4D0A88E43D27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algn="ctr"/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2) Indicate which chemical properties are more important in classifying wine quality </a:t>
          </a:r>
        </a:p>
      </dgm:t>
    </dgm:pt>
    <dgm:pt modelId="{10D555A7-FBCB-4D3F-B50E-DC7D945DC06C}" type="parTrans" cxnId="{085B09DE-3A25-460B-BF55-39F58754C5A4}">
      <dgm:prSet/>
      <dgm:spPr/>
      <dgm:t>
        <a:bodyPr/>
        <a:lstStyle/>
        <a:p>
          <a:endParaRPr lang="en-US"/>
        </a:p>
      </dgm:t>
    </dgm:pt>
    <dgm:pt modelId="{22FD9117-FF05-4A0D-83D2-0E5D03A6010E}" type="sibTrans" cxnId="{085B09DE-3A25-460B-BF55-39F58754C5A4}">
      <dgm:prSet/>
      <dgm:spPr/>
      <dgm:t>
        <a:bodyPr/>
        <a:lstStyle/>
        <a:p>
          <a:endParaRPr lang="en-US"/>
        </a:p>
      </dgm:t>
    </dgm:pt>
    <dgm:pt modelId="{7B04F5B1-59DC-4F32-973A-9E0AF16077F6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pPr algn="ctr"/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3) D</a:t>
          </a:r>
          <a:r>
            <a:rPr lang="en-US" sz="2100" dirty="0">
              <a:latin typeface="Arial" panose="020B0604020202020204" pitchFamily="34" charset="0"/>
              <a:cs typeface="Arial" panose="020B0604020202020204" pitchFamily="34" charset="0"/>
            </a:rPr>
            <a:t>etermine whether higher or lower levels of physiochemical properties will produce exceptional wine quality. </a:t>
          </a:r>
        </a:p>
      </dgm:t>
    </dgm:pt>
    <dgm:pt modelId="{1A02E679-102B-4128-8020-E5B07DC682E8}" type="parTrans" cxnId="{3A248263-B50B-4481-BA65-6D7607199141}">
      <dgm:prSet/>
      <dgm:spPr/>
      <dgm:t>
        <a:bodyPr/>
        <a:lstStyle/>
        <a:p>
          <a:endParaRPr lang="en-US"/>
        </a:p>
      </dgm:t>
    </dgm:pt>
    <dgm:pt modelId="{1F6282BC-C580-46EA-8968-E4AFB1196432}" type="sibTrans" cxnId="{3A248263-B50B-4481-BA65-6D7607199141}">
      <dgm:prSet/>
      <dgm:spPr/>
      <dgm:t>
        <a:bodyPr/>
        <a:lstStyle/>
        <a:p>
          <a:endParaRPr lang="en-US"/>
        </a:p>
      </dgm:t>
    </dgm:pt>
    <dgm:pt modelId="{AA128C2E-FB4F-402F-A39F-91E3037B1211}" type="pres">
      <dgm:prSet presAssocID="{A47F2362-60A6-49A5-91BC-25B7ECF88A0C}" presName="outerComposite" presStyleCnt="0">
        <dgm:presLayoutVars>
          <dgm:chMax val="5"/>
          <dgm:dir/>
          <dgm:resizeHandles val="exact"/>
        </dgm:presLayoutVars>
      </dgm:prSet>
      <dgm:spPr/>
    </dgm:pt>
    <dgm:pt modelId="{328610FC-E103-4B77-AC0F-FF54B21D4054}" type="pres">
      <dgm:prSet presAssocID="{A47F2362-60A6-49A5-91BC-25B7ECF88A0C}" presName="dummyMaxCanvas" presStyleCnt="0">
        <dgm:presLayoutVars/>
      </dgm:prSet>
      <dgm:spPr/>
    </dgm:pt>
    <dgm:pt modelId="{ADD4D054-F6EE-4136-8934-7A5EC0AFD402}" type="pres">
      <dgm:prSet presAssocID="{A47F2362-60A6-49A5-91BC-25B7ECF88A0C}" presName="ThreeNodes_1" presStyleLbl="node1" presStyleIdx="0" presStyleCnt="3" custLinFactNeighborX="-21602" custLinFactNeighborY="679">
        <dgm:presLayoutVars>
          <dgm:bulletEnabled val="1"/>
        </dgm:presLayoutVars>
      </dgm:prSet>
      <dgm:spPr/>
    </dgm:pt>
    <dgm:pt modelId="{E211EBDF-5DAB-49E5-BF2B-9CED81BCE8EF}" type="pres">
      <dgm:prSet presAssocID="{A47F2362-60A6-49A5-91BC-25B7ECF88A0C}" presName="ThreeNodes_2" presStyleLbl="node1" presStyleIdx="1" presStyleCnt="3">
        <dgm:presLayoutVars>
          <dgm:bulletEnabled val="1"/>
        </dgm:presLayoutVars>
      </dgm:prSet>
      <dgm:spPr/>
    </dgm:pt>
    <dgm:pt modelId="{62E9CDD5-20B2-43BA-A7F4-73A7A567C269}" type="pres">
      <dgm:prSet presAssocID="{A47F2362-60A6-49A5-91BC-25B7ECF88A0C}" presName="ThreeNodes_3" presStyleLbl="node1" presStyleIdx="2" presStyleCnt="3">
        <dgm:presLayoutVars>
          <dgm:bulletEnabled val="1"/>
        </dgm:presLayoutVars>
      </dgm:prSet>
      <dgm:spPr/>
    </dgm:pt>
    <dgm:pt modelId="{D2A0EF1F-CAE9-482C-8C4F-073FA675DA28}" type="pres">
      <dgm:prSet presAssocID="{A47F2362-60A6-49A5-91BC-25B7ECF88A0C}" presName="ThreeConn_1-2" presStyleLbl="fgAccFollowNode1" presStyleIdx="0" presStyleCnt="2">
        <dgm:presLayoutVars>
          <dgm:bulletEnabled val="1"/>
        </dgm:presLayoutVars>
      </dgm:prSet>
      <dgm:spPr/>
    </dgm:pt>
    <dgm:pt modelId="{24DDF879-D240-4177-A659-A24DF4CCF259}" type="pres">
      <dgm:prSet presAssocID="{A47F2362-60A6-49A5-91BC-25B7ECF88A0C}" presName="ThreeConn_2-3" presStyleLbl="fgAccFollowNode1" presStyleIdx="1" presStyleCnt="2">
        <dgm:presLayoutVars>
          <dgm:bulletEnabled val="1"/>
        </dgm:presLayoutVars>
      </dgm:prSet>
      <dgm:spPr/>
    </dgm:pt>
    <dgm:pt modelId="{5671FEEE-C69A-4EBC-8427-9BAAE979AC8E}" type="pres">
      <dgm:prSet presAssocID="{A47F2362-60A6-49A5-91BC-25B7ECF88A0C}" presName="ThreeNodes_1_text" presStyleLbl="node1" presStyleIdx="2" presStyleCnt="3">
        <dgm:presLayoutVars>
          <dgm:bulletEnabled val="1"/>
        </dgm:presLayoutVars>
      </dgm:prSet>
      <dgm:spPr/>
    </dgm:pt>
    <dgm:pt modelId="{F7C96F06-A6AB-459B-9263-E1084DFEF009}" type="pres">
      <dgm:prSet presAssocID="{A47F2362-60A6-49A5-91BC-25B7ECF88A0C}" presName="ThreeNodes_2_text" presStyleLbl="node1" presStyleIdx="2" presStyleCnt="3">
        <dgm:presLayoutVars>
          <dgm:bulletEnabled val="1"/>
        </dgm:presLayoutVars>
      </dgm:prSet>
      <dgm:spPr/>
    </dgm:pt>
    <dgm:pt modelId="{FE8A2829-15D1-40ED-B58D-28C3BDFD30C8}" type="pres">
      <dgm:prSet presAssocID="{A47F2362-60A6-49A5-91BC-25B7ECF88A0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A1610A1E-CFED-4250-B5E9-26EB8BE62261}" srcId="{A47F2362-60A6-49A5-91BC-25B7ECF88A0C}" destId="{EA654DAB-9C71-46E1-8A39-8F15307AAFBB}" srcOrd="0" destOrd="0" parTransId="{E8C8DBBB-E229-4712-A1C0-78293FC80209}" sibTransId="{5F9EA538-37EA-449F-B954-FBF9B8F42632}"/>
    <dgm:cxn modelId="{99147135-28F5-4DEC-8214-02D0148007C6}" type="presOf" srcId="{7B04F5B1-59DC-4F32-973A-9E0AF16077F6}" destId="{62E9CDD5-20B2-43BA-A7F4-73A7A567C269}" srcOrd="0" destOrd="0" presId="urn:microsoft.com/office/officeart/2005/8/layout/vProcess5"/>
    <dgm:cxn modelId="{3DB7A944-A402-41FF-994E-552ED004A7CA}" type="presOf" srcId="{1FC9730A-CEFD-43D5-B907-4D0A88E43D27}" destId="{F7C96F06-A6AB-459B-9263-E1084DFEF009}" srcOrd="1" destOrd="0" presId="urn:microsoft.com/office/officeart/2005/8/layout/vProcess5"/>
    <dgm:cxn modelId="{93526462-C42D-4E29-BF1E-14D4D32BA7DF}" type="presOf" srcId="{22FD9117-FF05-4A0D-83D2-0E5D03A6010E}" destId="{24DDF879-D240-4177-A659-A24DF4CCF259}" srcOrd="0" destOrd="0" presId="urn:microsoft.com/office/officeart/2005/8/layout/vProcess5"/>
    <dgm:cxn modelId="{3A248263-B50B-4481-BA65-6D7607199141}" srcId="{A47F2362-60A6-49A5-91BC-25B7ECF88A0C}" destId="{7B04F5B1-59DC-4F32-973A-9E0AF16077F6}" srcOrd="2" destOrd="0" parTransId="{1A02E679-102B-4128-8020-E5B07DC682E8}" sibTransId="{1F6282BC-C580-46EA-8968-E4AFB1196432}"/>
    <dgm:cxn modelId="{5EB11E6B-2186-4E81-A5A0-B93D6C05C109}" type="presOf" srcId="{EA654DAB-9C71-46E1-8A39-8F15307AAFBB}" destId="{ADD4D054-F6EE-4136-8934-7A5EC0AFD402}" srcOrd="0" destOrd="0" presId="urn:microsoft.com/office/officeart/2005/8/layout/vProcess5"/>
    <dgm:cxn modelId="{7E4C67A9-C41A-4117-BEAB-D74AE1EF9C23}" type="presOf" srcId="{1FC9730A-CEFD-43D5-B907-4D0A88E43D27}" destId="{E211EBDF-5DAB-49E5-BF2B-9CED81BCE8EF}" srcOrd="0" destOrd="0" presId="urn:microsoft.com/office/officeart/2005/8/layout/vProcess5"/>
    <dgm:cxn modelId="{ECE57FB3-2799-462A-B539-0F5EEDB4F77D}" type="presOf" srcId="{EA654DAB-9C71-46E1-8A39-8F15307AAFBB}" destId="{5671FEEE-C69A-4EBC-8427-9BAAE979AC8E}" srcOrd="1" destOrd="0" presId="urn:microsoft.com/office/officeart/2005/8/layout/vProcess5"/>
    <dgm:cxn modelId="{79F7D9CC-FB80-4B7F-BEA2-B83796AD8F56}" type="presOf" srcId="{A47F2362-60A6-49A5-91BC-25B7ECF88A0C}" destId="{AA128C2E-FB4F-402F-A39F-91E3037B1211}" srcOrd="0" destOrd="0" presId="urn:microsoft.com/office/officeart/2005/8/layout/vProcess5"/>
    <dgm:cxn modelId="{10750CCE-C482-479C-8DEF-7204947CC616}" type="presOf" srcId="{5F9EA538-37EA-449F-B954-FBF9B8F42632}" destId="{D2A0EF1F-CAE9-482C-8C4F-073FA675DA28}" srcOrd="0" destOrd="0" presId="urn:microsoft.com/office/officeart/2005/8/layout/vProcess5"/>
    <dgm:cxn modelId="{085B09DE-3A25-460B-BF55-39F58754C5A4}" srcId="{A47F2362-60A6-49A5-91BC-25B7ECF88A0C}" destId="{1FC9730A-CEFD-43D5-B907-4D0A88E43D27}" srcOrd="1" destOrd="0" parTransId="{10D555A7-FBCB-4D3F-B50E-DC7D945DC06C}" sibTransId="{22FD9117-FF05-4A0D-83D2-0E5D03A6010E}"/>
    <dgm:cxn modelId="{908221E5-E18C-40F4-81AA-0E7AF74EB434}" type="presOf" srcId="{7B04F5B1-59DC-4F32-973A-9E0AF16077F6}" destId="{FE8A2829-15D1-40ED-B58D-28C3BDFD30C8}" srcOrd="1" destOrd="0" presId="urn:microsoft.com/office/officeart/2005/8/layout/vProcess5"/>
    <dgm:cxn modelId="{698CB58B-728E-4C75-A34A-1C4A62F6CBFC}" type="presParOf" srcId="{AA128C2E-FB4F-402F-A39F-91E3037B1211}" destId="{328610FC-E103-4B77-AC0F-FF54B21D4054}" srcOrd="0" destOrd="0" presId="urn:microsoft.com/office/officeart/2005/8/layout/vProcess5"/>
    <dgm:cxn modelId="{C6710F06-77DC-47BB-9834-872FE7CE66B5}" type="presParOf" srcId="{AA128C2E-FB4F-402F-A39F-91E3037B1211}" destId="{ADD4D054-F6EE-4136-8934-7A5EC0AFD402}" srcOrd="1" destOrd="0" presId="urn:microsoft.com/office/officeart/2005/8/layout/vProcess5"/>
    <dgm:cxn modelId="{F7662243-F474-4A85-95C5-B912AF7A2F86}" type="presParOf" srcId="{AA128C2E-FB4F-402F-A39F-91E3037B1211}" destId="{E211EBDF-5DAB-49E5-BF2B-9CED81BCE8EF}" srcOrd="2" destOrd="0" presId="urn:microsoft.com/office/officeart/2005/8/layout/vProcess5"/>
    <dgm:cxn modelId="{9688CB12-E37F-445B-864A-FE3440DEE1AA}" type="presParOf" srcId="{AA128C2E-FB4F-402F-A39F-91E3037B1211}" destId="{62E9CDD5-20B2-43BA-A7F4-73A7A567C269}" srcOrd="3" destOrd="0" presId="urn:microsoft.com/office/officeart/2005/8/layout/vProcess5"/>
    <dgm:cxn modelId="{E2FDAEF5-992A-4F08-8599-F5FF5CA36B5C}" type="presParOf" srcId="{AA128C2E-FB4F-402F-A39F-91E3037B1211}" destId="{D2A0EF1F-CAE9-482C-8C4F-073FA675DA28}" srcOrd="4" destOrd="0" presId="urn:microsoft.com/office/officeart/2005/8/layout/vProcess5"/>
    <dgm:cxn modelId="{A06F2CBD-2C5C-4576-8AC8-E1443ABB726E}" type="presParOf" srcId="{AA128C2E-FB4F-402F-A39F-91E3037B1211}" destId="{24DDF879-D240-4177-A659-A24DF4CCF259}" srcOrd="5" destOrd="0" presId="urn:microsoft.com/office/officeart/2005/8/layout/vProcess5"/>
    <dgm:cxn modelId="{7C408493-22FD-43FF-9307-81469C60F2AA}" type="presParOf" srcId="{AA128C2E-FB4F-402F-A39F-91E3037B1211}" destId="{5671FEEE-C69A-4EBC-8427-9BAAE979AC8E}" srcOrd="6" destOrd="0" presId="urn:microsoft.com/office/officeart/2005/8/layout/vProcess5"/>
    <dgm:cxn modelId="{7E602A27-0322-40EC-A40C-5EE0DADE0DA0}" type="presParOf" srcId="{AA128C2E-FB4F-402F-A39F-91E3037B1211}" destId="{F7C96F06-A6AB-459B-9263-E1084DFEF009}" srcOrd="7" destOrd="0" presId="urn:microsoft.com/office/officeart/2005/8/layout/vProcess5"/>
    <dgm:cxn modelId="{E892865E-FF2B-4F06-8EB7-B8B26FE5D7D9}" type="presParOf" srcId="{AA128C2E-FB4F-402F-A39F-91E3037B1211}" destId="{FE8A2829-15D1-40ED-B58D-28C3BDFD30C8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D4D054-F6EE-4136-8934-7A5EC0AFD402}">
      <dsp:nvSpPr>
        <dsp:cNvPr id="0" name=""/>
        <dsp:cNvSpPr/>
      </dsp:nvSpPr>
      <dsp:spPr>
        <a:xfrm>
          <a:off x="0" y="9524"/>
          <a:ext cx="5732145" cy="1402795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1) Determining whether physiochemical properties can generate insight into understanding consumer wine preferences </a:t>
          </a:r>
        </a:p>
      </dsp:txBody>
      <dsp:txXfrm>
        <a:off x="41086" y="50610"/>
        <a:ext cx="4218419" cy="1320623"/>
      </dsp:txXfrm>
    </dsp:sp>
    <dsp:sp modelId="{E211EBDF-5DAB-49E5-BF2B-9CED81BCE8EF}">
      <dsp:nvSpPr>
        <dsp:cNvPr id="0" name=""/>
        <dsp:cNvSpPr/>
      </dsp:nvSpPr>
      <dsp:spPr>
        <a:xfrm>
          <a:off x="505777" y="1636595"/>
          <a:ext cx="5732145" cy="1402795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2) Indicate which chemical properties are more important in classifying wine quality </a:t>
          </a:r>
        </a:p>
      </dsp:txBody>
      <dsp:txXfrm>
        <a:off x="546863" y="1677681"/>
        <a:ext cx="4232378" cy="1320623"/>
      </dsp:txXfrm>
    </dsp:sp>
    <dsp:sp modelId="{62E9CDD5-20B2-43BA-A7F4-73A7A567C269}">
      <dsp:nvSpPr>
        <dsp:cNvPr id="0" name=""/>
        <dsp:cNvSpPr/>
      </dsp:nvSpPr>
      <dsp:spPr>
        <a:xfrm>
          <a:off x="1011554" y="3273190"/>
          <a:ext cx="5732145" cy="1402795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3) D</a:t>
          </a:r>
          <a:r>
            <a:rPr lang="en-US" sz="2100" kern="1200" dirty="0">
              <a:latin typeface="Arial" panose="020B0604020202020204" pitchFamily="34" charset="0"/>
              <a:cs typeface="Arial" panose="020B0604020202020204" pitchFamily="34" charset="0"/>
            </a:rPr>
            <a:t>etermine whether higher or lower levels of physiochemical properties will produce exceptional wine quality. </a:t>
          </a:r>
        </a:p>
      </dsp:txBody>
      <dsp:txXfrm>
        <a:off x="1052640" y="3314276"/>
        <a:ext cx="4232378" cy="1320623"/>
      </dsp:txXfrm>
    </dsp:sp>
    <dsp:sp modelId="{D2A0EF1F-CAE9-482C-8C4F-073FA675DA28}">
      <dsp:nvSpPr>
        <dsp:cNvPr id="0" name=""/>
        <dsp:cNvSpPr/>
      </dsp:nvSpPr>
      <dsp:spPr>
        <a:xfrm>
          <a:off x="4820327" y="1063786"/>
          <a:ext cx="911817" cy="91181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025486" y="1063786"/>
        <a:ext cx="501499" cy="686142"/>
      </dsp:txXfrm>
    </dsp:sp>
    <dsp:sp modelId="{24DDF879-D240-4177-A659-A24DF4CCF259}">
      <dsp:nvSpPr>
        <dsp:cNvPr id="0" name=""/>
        <dsp:cNvSpPr/>
      </dsp:nvSpPr>
      <dsp:spPr>
        <a:xfrm>
          <a:off x="5326105" y="2691029"/>
          <a:ext cx="911817" cy="91181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531264" y="2691029"/>
        <a:ext cx="501499" cy="686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73843-1125-5947-B40A-000F4CDD727F}" type="datetimeFigureOut">
              <a:rPr lang="en-US" smtClean="0"/>
              <a:t>5/11/21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60A45-8185-CE47-893D-1E3B1894F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97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we cleaned the data by replacing the space with _</a:t>
            </a:r>
          </a:p>
          <a:p>
            <a:endParaRPr lang="en-US" dirty="0"/>
          </a:p>
          <a:p>
            <a:r>
              <a:rPr lang="en-US" dirty="0"/>
              <a:t>Then, we use scatter plot to visualize some columns. We found some outliers and we replaced those with mean values.</a:t>
            </a:r>
          </a:p>
          <a:p>
            <a:endParaRPr lang="en-US" dirty="0"/>
          </a:p>
          <a:p>
            <a:r>
              <a:rPr lang="en-US" dirty="0"/>
              <a:t>Third, we scaled the data except random forest.</a:t>
            </a:r>
          </a:p>
          <a:p>
            <a:endParaRPr lang="en-US" dirty="0"/>
          </a:p>
          <a:p>
            <a:r>
              <a:rPr lang="en-US" dirty="0"/>
              <a:t>Lastly, we look at the correlation heatmap and remove columns to prevent multicollinearity issue. </a:t>
            </a:r>
          </a:p>
          <a:p>
            <a:endParaRPr lang="en-US" dirty="0"/>
          </a:p>
          <a:p>
            <a:r>
              <a:rPr lang="en-US" dirty="0"/>
              <a:t>For </a:t>
            </a:r>
          </a:p>
          <a:p>
            <a:r>
              <a:rPr lang="en-US" dirty="0"/>
              <a:t>Red: dropped Citric Acid and Fee sulfur Dioxide</a:t>
            </a:r>
          </a:p>
          <a:p>
            <a:r>
              <a:rPr lang="en-US" dirty="0"/>
              <a:t>White: dropped Residual Sugar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60A45-8185-CE47-893D-1E3B1894FF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23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60A45-8185-CE47-893D-1E3B1894FF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55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conclude.... switch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60A45-8185-CE47-893D-1E3B1894FF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36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overall.....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60A45-8185-CE47-893D-1E3B1894FF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05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overall.....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60A45-8185-CE47-893D-1E3B1894FF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51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60A45-8185-CE47-893D-1E3B1894FF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29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60A45-8185-CE47-893D-1E3B1894FF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64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E1ED3-FAF9-476A-A402-5EC7F46D6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3CC90-85F4-4001-899B-8A4BD1B6A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BB512-7390-4267-A379-B7EF62617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F3A0-1E58-4961-900E-8E6CA725300D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76182-71D3-4F50-A42C-0EE13615A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39832-78DF-445A-BB2C-1FCD5044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77FB-83F6-4EEF-BC63-CB3244ABF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50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51585-568C-4343-8035-3D87EDAFA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B9DC5-559E-4B04-B6D9-42E6F3014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1C3C2-5D9E-454B-A51D-C3BED771D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F3A0-1E58-4961-900E-8E6CA725300D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813BB-482E-4DA6-BC5B-46F43EB29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3C21E-CB71-4A77-9462-FFE03E49C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77FB-83F6-4EEF-BC63-CB3244ABF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4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19ADC3-0287-462F-9B71-365CD7F06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E06443-4F05-4974-9C13-7AFEDAD3F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237CD-FD98-46CE-8D97-62373B999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F3A0-1E58-4961-900E-8E6CA725300D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637E3-851F-4EA3-9619-434BBB911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4059B-D1C8-42A5-9FBF-F6303033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77FB-83F6-4EEF-BC63-CB3244ABF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92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4A774-1C61-49F2-90A3-AEEACEE8F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CEC51-ED62-4A51-AA04-5CE2EA83E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1F1BA-E6E4-4ACF-8944-92822CDEB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F3A0-1E58-4961-900E-8E6CA725300D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245C7-3A22-4E29-AC47-218B0D155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CF5B4-7313-4E17-939E-78833987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77FB-83F6-4EEF-BC63-CB3244ABF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38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FF36C-9474-4EC1-ACB5-51B619FE7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C61A1-61AA-46EE-9BDA-B5D3A8AE8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6CE35-B408-4971-8829-E28A6A718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F3A0-1E58-4961-900E-8E6CA725300D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5F2DA-8F46-4E64-B4AE-820629441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B9FF6-E788-4BAC-BC5B-8AB4BD426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77FB-83F6-4EEF-BC63-CB3244ABF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00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FFD3C-E29A-4D41-8FD1-072478F0D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D5740-8C01-428C-B5D2-0AFB3B38E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CAF78-FFA7-4718-B97E-BA056A339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F22B3-9B4B-417D-A6D5-B43093C37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F3A0-1E58-4961-900E-8E6CA725300D}" type="datetimeFigureOut">
              <a:rPr lang="en-US" smtClean="0"/>
              <a:t>5/11/21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372FF-10FA-465B-89CE-CD036077A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8B511-29AF-42EF-A620-4EC59263B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77FB-83F6-4EEF-BC63-CB3244ABF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35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887B5-499B-4865-9A0E-626A8C78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AF190-C39A-439B-8FB6-89639E3B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514083-5367-44E6-BDC8-7EE172355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BA8A26-C3B0-44FE-A1C6-048771E551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F5A2D1-5095-4B38-B5BA-140A7A243D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EFF4D2-D9B8-4CD9-A277-E159ADEEC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F3A0-1E58-4961-900E-8E6CA725300D}" type="datetimeFigureOut">
              <a:rPr lang="en-US" smtClean="0"/>
              <a:t>5/11/21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600D00-74FC-4641-A5FE-DAA1CB3C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AC4260-D626-4896-9AD3-6090AA7C4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77FB-83F6-4EEF-BC63-CB3244ABF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9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B6B82-5C52-4B82-A27B-86EA010C8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1AA858-759E-419C-B433-99A0B54E3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F3A0-1E58-4961-900E-8E6CA725300D}" type="datetimeFigureOut">
              <a:rPr lang="en-US" smtClean="0"/>
              <a:t>5/11/21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C4681-7FAC-455A-9414-F5BD1BFF7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72EF8F-CCE0-4A07-96A2-96EA02F58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77FB-83F6-4EEF-BC63-CB3244ABF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8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0AF1F1-DCE5-49B8-BC8E-5FA8B3A27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F3A0-1E58-4961-900E-8E6CA725300D}" type="datetimeFigureOut">
              <a:rPr lang="en-US" smtClean="0"/>
              <a:t>5/11/21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EC714A-4FE8-46A4-8177-601DB622B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0932D-8F9C-47B8-A093-2CF0B2D47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77FB-83F6-4EEF-BC63-CB3244ABF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84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FBD42-6ADA-44D3-97F8-F2EC0BF7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F7333-DFCE-47A9-9D22-DFF537C3D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A06B2-297C-4763-87B8-698E3806B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F596A-780E-423F-9859-4912A8A3B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F3A0-1E58-4961-900E-8E6CA725300D}" type="datetimeFigureOut">
              <a:rPr lang="en-US" smtClean="0"/>
              <a:t>5/11/21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9A0C8-8BF0-43F1-9580-6DB5141DD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6A556-9B9A-4CB4-9240-36AAB3DD4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77FB-83F6-4EEF-BC63-CB3244ABF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71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E39F-E4A3-4DAA-A82A-83B902B36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F59CE3-BEEC-49E4-9B3E-70A37D41B3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1662C5-536E-4904-9E21-1628DBE08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005DD-84E7-4768-9A11-04D63F454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F3A0-1E58-4961-900E-8E6CA725300D}" type="datetimeFigureOut">
              <a:rPr lang="en-US" smtClean="0"/>
              <a:t>5/11/21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D38DF-3B6F-4A84-97A3-4A66BC2BC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FB813-BABF-41C4-B131-37A0BB37C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77FB-83F6-4EEF-BC63-CB3244ABF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8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ADB0B-D457-458E-BC35-C196DFEF1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4BE9C-5FA7-41B1-8BE6-98CA784BE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9B545-98DC-4BA0-B031-704F263ECE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4F3A0-1E58-4961-900E-8E6CA725300D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A0071-1F32-4B5E-A5EC-C404BAFCC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65F17-4D96-4238-952D-5FA9A8EB3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777FB-83F6-4EEF-BC63-CB3244ABF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0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es after being harvested">
            <a:extLst>
              <a:ext uri="{FF2B5EF4-FFF2-40B4-BE49-F238E27FC236}">
                <a16:creationId xmlns:a16="http://schemas.microsoft.com/office/drawing/2014/main" id="{8F491D21-139D-4F7C-A569-511BBD8EE6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15413"/>
          <a:stretch/>
        </p:blipFill>
        <p:spPr>
          <a:xfrm>
            <a:off x="14534" y="101608"/>
            <a:ext cx="12191980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E2EF8D-A286-436A-9E2A-17D48858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1695576"/>
            <a:ext cx="8652938" cy="2857191"/>
          </a:xfrm>
        </p:spPr>
        <p:txBody>
          <a:bodyPr anchor="ctr">
            <a:normAutofit/>
          </a:bodyPr>
          <a:lstStyle/>
          <a:p>
            <a:r>
              <a:rPr lang="en-US" sz="8000" b="1" dirty="0"/>
              <a:t>Wine Quality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9874F-D4BD-4BDA-99D7-B84E067A9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Autofit/>
          </a:bodyPr>
          <a:lstStyle/>
          <a:p>
            <a:r>
              <a:rPr lang="en-US" sz="1800" dirty="0"/>
              <a:t>By:</a:t>
            </a:r>
          </a:p>
          <a:p>
            <a:r>
              <a:rPr lang="en-US" sz="1800" dirty="0"/>
              <a:t>Tim Chen and Graeme Fraser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33261600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1F9FFE-C9BD-4986-9CFF-14F9849A2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309" y="352932"/>
            <a:ext cx="4397064" cy="1834332"/>
          </a:xfrm>
          <a:prstGeom prst="ellipse">
            <a:avLst/>
          </a:prstGeo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Forest Feature Importance 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4B5A3B74-0B17-44A2-ACD1-F86C58A19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Random Forest red wine algorithm determines that Alcohol, Volatile Acidity, Total Sulfur Dioxide, and Sulphates are of greatest importance. </a:t>
            </a:r>
          </a:p>
          <a:p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Alcohol is of greatest importance and Volatile Acidity, and Density follow closely behind for the white wine algorithm.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F5621011-440C-41D6-B3F3-EBAEC1BFFE6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2448" y="2523915"/>
            <a:ext cx="4881200" cy="3749040"/>
          </a:xfrm>
          <a:prstGeom prst="rect">
            <a:avLst/>
          </a:prstGeom>
          <a:noFill/>
        </p:spPr>
      </p:pic>
      <p:pic>
        <p:nvPicPr>
          <p:cNvPr id="4" name="Content Placeholder 3" descr="Chart, bar chart&#10;&#10;Description automatically generated">
            <a:extLst>
              <a:ext uri="{FF2B5EF4-FFF2-40B4-BE49-F238E27FC236}">
                <a16:creationId xmlns:a16="http://schemas.microsoft.com/office/drawing/2014/main" id="{3A5DB785-79EF-4D1D-8C40-5001BACC477E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8353" y="2527997"/>
            <a:ext cx="4893720" cy="37490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48941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A1C154E-3E6E-4385-818E-AC5B4B864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261" y="4709435"/>
            <a:ext cx="3947420" cy="177782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Feature Comparison</a:t>
            </a: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7" name="Content Placeholder 3" descr="No description available.">
            <a:extLst>
              <a:ext uri="{FF2B5EF4-FFF2-40B4-BE49-F238E27FC236}">
                <a16:creationId xmlns:a16="http://schemas.microsoft.com/office/drawing/2014/main" id="{52F02171-61E1-4AE9-BDD5-2FBA17A21486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72566" y="174482"/>
            <a:ext cx="9380287" cy="3941663"/>
          </a:xfrm>
          <a:prstGeom prst="rect">
            <a:avLst/>
          </a:prstGeom>
          <a:noFill/>
        </p:spPr>
      </p:pic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2C0555AC-80BF-4030-8A24-A8CB830C1F03}"/>
              </a:ext>
            </a:extLst>
          </p:cNvPr>
          <p:cNvSpPr txBox="1">
            <a:spLocks/>
          </p:cNvSpPr>
          <p:nvPr/>
        </p:nvSpPr>
        <p:spPr>
          <a:xfrm>
            <a:off x="5065486" y="5466430"/>
            <a:ext cx="6304851" cy="17822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conclude that higher quality red wine should have lower Total Sulfur Dioxide and Free Sulfur Dioxide, and higher Alcohol content.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the white wine dataset, lower levels of Free Sulfur Dioxide and Total Sulfur Dioxide produce higher quality wine. 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27838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C2C1B-B605-456D-8318-ACCA254A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770"/>
            <a:ext cx="10515600" cy="127115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0D9A3-4E24-4049-9A51-EC508D15B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3845"/>
            <a:ext cx="10710164" cy="426765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Produced an algorithm that classifies wine quality with 70% accuracy derived from physiochemical properties. </a:t>
            </a:r>
          </a:p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conclude that  Alcohol, 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Volatile Acidity, Total Sulfur Dioxide, and Sulphates are important classifying features for the red wine dataset.</a:t>
            </a:r>
          </a:p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Additionally, 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Alcohol, Volatile Acidity, and Density are significant chemicals when predicting white wine quality.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determined that higher quality red wine should have lower Total Sulfur and Free Sulfur Dioxide, and a higher Alcohol content. </a:t>
            </a:r>
          </a:p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Lastly, lower levels of Free Sulfur and Total Sulfur Dioxide produce higher white wine quality. </a:t>
            </a:r>
          </a:p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believe the NN model with specific hidden layer functions and a unique output function would produce higher accuracy. 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086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F9D09-6240-4642-BE5D-71D9728F5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92172-C1CA-4418-8231-282B2A20C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9" y="1956816"/>
            <a:ext cx="7860863" cy="4024884"/>
          </a:xfrm>
        </p:spPr>
        <p:txBody>
          <a:bodyPr anchor="t">
            <a:normAutofit/>
          </a:bodyPr>
          <a:lstStyle/>
          <a:p>
            <a:r>
              <a:rPr lang="en-US" sz="1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Cortez, P., Cerdeira, A., Almeida, F., Matos, T., &amp; Reis, J. (2009, June 9). Modeling</a:t>
            </a:r>
            <a:r>
              <a:rPr lang="en-US" sz="17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wine preferences by data mining from physicochemical properties</a:t>
            </a:r>
            <a:r>
              <a:rPr lang="en-US" sz="1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Decision Support Systems. https://www.sciencedirect.com/science/article/abs/pii/S0167923609001377?via%3Dihub. </a:t>
            </a:r>
          </a:p>
          <a:p>
            <a:r>
              <a:rPr lang="en-US" sz="17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Cortez, P., Cerdeira, A., Almeida, F., Matos, T., &amp; Reis, J. (2009, May 22). Modeling wine preferences by data mining from physicochemical properties. http://www3.dsi.uminho.pt/pcortez/wine5.pdf. </a:t>
            </a:r>
          </a:p>
          <a:p>
            <a:r>
              <a:rPr lang="en-US" sz="17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Chen, T., &amp; Fraser, G. (2021). Modeling Wine Preferences by Machine Learning . https://colab.research.google.com/drive/1ddy3xpRIF0k-p1LzQaxemakOB76f4Gfb?usp=sharing&amp;fbclid=IwAR1-pEvkyK25IC4ZSv7ANdpzgclJOn2yAP51P64FMPWHID9DZHQPE-4Nw44. </a:t>
            </a:r>
          </a:p>
          <a:p>
            <a:r>
              <a:rPr lang="en-US" sz="17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Chen, T., &amp; Fraser, G. (n.d.). </a:t>
            </a:r>
            <a:r>
              <a:rPr lang="en-US" sz="17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Wine Prediction with Neural Networks</a:t>
            </a:r>
            <a:r>
              <a:rPr lang="en-US" sz="17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Google Collaboratory. https://colab.research.google.com/drive/1vnyHsJv-CRr49FfSNN8u9YPz7TiBtevJ?usp=sharing. </a:t>
            </a:r>
          </a:p>
          <a:p>
            <a:pPr marL="0" indent="0">
              <a:buNone/>
            </a:pPr>
            <a:endParaRPr lang="en-US" sz="17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161170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ctangle 112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0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7AEBF8-227F-4B8E-955C-5D51D942B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Introduction </a:t>
            </a:r>
          </a:p>
        </p:txBody>
      </p:sp>
      <p:pic>
        <p:nvPicPr>
          <p:cNvPr id="40" name="Graphic 6" descr="Wine">
            <a:extLst>
              <a:ext uri="{FF2B5EF4-FFF2-40B4-BE49-F238E27FC236}">
                <a16:creationId xmlns:a16="http://schemas.microsoft.com/office/drawing/2014/main" id="{0BD87E72-37FA-4691-8D08-28E7ED561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060" y="1715781"/>
            <a:ext cx="3425957" cy="3425957"/>
          </a:xfrm>
          <a:prstGeom prst="rect">
            <a:avLst/>
          </a:prstGeom>
        </p:spPr>
      </p:pic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6CB7A470-09D2-4C08-BEA2-6D236F627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1890" y="2055813"/>
            <a:ext cx="7161017" cy="4154361"/>
          </a:xfrm>
        </p:spPr>
        <p:txBody>
          <a:bodyPr>
            <a:no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Family owns and operates wine bars throughout the SoCal region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High restaurant profits are synonymous with high alcohol sales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Analyzed physiochemical properties to determine wine quality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used several wine classification ML algorithms such as K-NN, Naïve Bayes, Decision Tree, Random Forest, and Neural Networks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models were evaluated on several different metrics to determine the optimal model for deployment.</a:t>
            </a:r>
          </a:p>
        </p:txBody>
      </p:sp>
    </p:spTree>
    <p:extLst>
      <p:ext uri="{BB962C8B-B14F-4D97-AF65-F5344CB8AC3E}">
        <p14:creationId xmlns:p14="http://schemas.microsoft.com/office/powerpoint/2010/main" val="3203756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D4AD-F2EA-4AD6-BB64-1FC1292B2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" y="-2008"/>
            <a:ext cx="5712691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Research Questions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2EAD4D-CFCB-40D3-B527-C68B112A1A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817" r="2" b="2"/>
          <a:stretch/>
        </p:blipFill>
        <p:spPr>
          <a:xfrm>
            <a:off x="6750141" y="14988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CC4C77-75CF-449B-8D56-C0ED98AA3C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5260575"/>
              </p:ext>
            </p:extLst>
          </p:nvPr>
        </p:nvGraphicFramePr>
        <p:xfrm>
          <a:off x="152401" y="1447800"/>
          <a:ext cx="6743700" cy="4675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57626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A1C154E-3E6E-4385-818E-AC5B4B864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33" y="4734143"/>
            <a:ext cx="3947420" cy="1777829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Description </a:t>
            </a: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197199-8FF1-4F2F-9A7A-2ABD52613DC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662653"/>
            <a:ext cx="10914060" cy="3301503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6EF2B-B2AB-4E71-85DB-DADDBFDD7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8464" y="5478341"/>
            <a:ext cx="6281873" cy="1770300"/>
          </a:xfrm>
        </p:spPr>
        <p:txBody>
          <a:bodyPr anchor="ctr"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Created by University of Minho and Vinho Verde winery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red and white wine datasets consist of 1600 and 5900 rows, respectively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Dataset donated to UCI ML repository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11 different input features and 1 output feature, Quality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04979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E38C6-D9CC-48A4-A962-89F7D10A0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Description Continued </a:t>
            </a:r>
            <a:endParaRPr lang="en-US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66FB88DE-F973-4171-BA00-9780CA157E8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53" y="2697030"/>
            <a:ext cx="5284032" cy="3710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F717412-C2A0-4D13-AC1A-F484A6E7EB3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080" y="2790691"/>
            <a:ext cx="5581756" cy="361693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458BECF-BF62-4106-9A3D-1E3CA1F31BBF}"/>
              </a:ext>
            </a:extLst>
          </p:cNvPr>
          <p:cNvSpPr txBox="1">
            <a:spLocks/>
          </p:cNvSpPr>
          <p:nvPr/>
        </p:nvSpPr>
        <p:spPr>
          <a:xfrm>
            <a:off x="375153" y="1269942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6A9E49CA-842B-4D03-AC51-6BC093D0B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802" y="1585892"/>
            <a:ext cx="11695220" cy="56457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scores 5 and 6 constitute 82% of the red wine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and 72% of the white wine dataset.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56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E38C6-D9CC-48A4-A962-89F7D10A0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Prediction Results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4F3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11405866-A125-4F9B-BC93-496D2A3E3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78" y="2423159"/>
            <a:ext cx="4778500" cy="3930315"/>
          </a:xfrm>
          <a:prstGeom prst="rect">
            <a:avLst/>
          </a:prstGeom>
        </p:spPr>
      </p:pic>
      <p:sp>
        <p:nvSpPr>
          <p:cNvPr id="24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014C5348-F118-4736-B4B7-B0993D0C8A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707" y="2423160"/>
            <a:ext cx="4809854" cy="39440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75A451-D6B1-4E68-95AF-6320929EABDD}"/>
              </a:ext>
            </a:extLst>
          </p:cNvPr>
          <p:cNvSpPr txBox="1"/>
          <p:nvPr/>
        </p:nvSpPr>
        <p:spPr>
          <a:xfrm>
            <a:off x="0" y="619987"/>
            <a:ext cx="12192000" cy="1169551"/>
          </a:xfrm>
          <a:prstGeom prst="rect">
            <a:avLst/>
          </a:prstGeom>
          <a:solidFill>
            <a:srgbClr val="4F3A41"/>
          </a:solidFill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Determined X and Y values by eliminating colinear features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Outliers within each feature were replaced with the mean value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Scaled the dataset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all algorithms except Random Forest due to performance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3343CA-112B-451E-A5FC-B1688068111D}"/>
              </a:ext>
            </a:extLst>
          </p:cNvPr>
          <p:cNvSpPr/>
          <p:nvPr/>
        </p:nvSpPr>
        <p:spPr>
          <a:xfrm>
            <a:off x="0" y="436323"/>
            <a:ext cx="12192000" cy="84918"/>
          </a:xfrm>
          <a:prstGeom prst="rect">
            <a:avLst/>
          </a:prstGeom>
          <a:solidFill>
            <a:srgbClr val="4F3A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3D0A56-B798-4D50-9044-7A403195E116}"/>
              </a:ext>
            </a:extLst>
          </p:cNvPr>
          <p:cNvSpPr/>
          <p:nvPr/>
        </p:nvSpPr>
        <p:spPr>
          <a:xfrm>
            <a:off x="0" y="1870211"/>
            <a:ext cx="12192000" cy="84918"/>
          </a:xfrm>
          <a:prstGeom prst="rect">
            <a:avLst/>
          </a:prstGeom>
          <a:solidFill>
            <a:srgbClr val="4F3A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02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212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B1B71B-D183-4D62-AA07-ACCFC4367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16804"/>
            <a:ext cx="6594189" cy="162521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Development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D9C65-A4C5-4BD1-A90B-561C9AB69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80% Training – 20% Testing for each algorithm</a:t>
            </a:r>
          </a:p>
          <a:p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Created functions to facilitate the coding process</a:t>
            </a:r>
          </a:p>
          <a:p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Experimented with logistic and multi regression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7E796CB4-02F0-4F4E-81CB-518C1D55B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387855"/>
              </p:ext>
            </p:extLst>
          </p:nvPr>
        </p:nvGraphicFramePr>
        <p:xfrm>
          <a:off x="407386" y="2658844"/>
          <a:ext cx="6863426" cy="2857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860">
                  <a:extLst>
                    <a:ext uri="{9D8B030D-6E8A-4147-A177-3AD203B41FA5}">
                      <a16:colId xmlns:a16="http://schemas.microsoft.com/office/drawing/2014/main" val="495602571"/>
                    </a:ext>
                  </a:extLst>
                </a:gridCol>
                <a:gridCol w="4972566">
                  <a:extLst>
                    <a:ext uri="{9D8B030D-6E8A-4147-A177-3AD203B41FA5}">
                      <a16:colId xmlns:a16="http://schemas.microsoft.com/office/drawing/2014/main" val="2325918681"/>
                    </a:ext>
                  </a:extLst>
                </a:gridCol>
              </a:tblGrid>
              <a:tr h="362058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Models 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Specific Algorithmic Information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163798"/>
                  </a:ext>
                </a:extLst>
              </a:tr>
              <a:tr h="362058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K-NN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Scaled data, n_neighbors = 1 for red and white algorithms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81376"/>
                  </a:ext>
                </a:extLst>
              </a:tr>
              <a:tr h="36205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Naiive Bayes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Scaled data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072159"/>
                  </a:ext>
                </a:extLst>
              </a:tr>
              <a:tr h="36205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Decision Tree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Scaled Data, max_depth 39 for red and 69 for white, feature importance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880226"/>
                  </a:ext>
                </a:extLst>
              </a:tr>
              <a:tr h="36205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 Forest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n_estimators = 400, max_features = log2, </a:t>
                      </a:r>
                      <a:r>
                        <a:rPr lang="en-US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 importance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643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Neural Network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Target feature categorical, scaled data, test and training set, 3 hidden layers, drop out and early stopping function, red ran for 39 epochs and white for 70 epochs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144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053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12E8E6-040D-4292-89F3-56AEC2C5F95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6141" y="1670180"/>
            <a:ext cx="10904538" cy="2109951"/>
          </a:xfrm>
          <a:prstGeom prst="rect">
            <a:avLst/>
          </a:prstGeom>
        </p:spPr>
      </p:pic>
      <p:pic>
        <p:nvPicPr>
          <p:cNvPr id="1026" name="Picture 2" descr="No description available.">
            <a:extLst>
              <a:ext uri="{FF2B5EF4-FFF2-40B4-BE49-F238E27FC236}">
                <a16:creationId xmlns:a16="http://schemas.microsoft.com/office/drawing/2014/main" id="{75369A8D-D979-4D21-8083-F25B38D4F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4105444"/>
            <a:ext cx="10990944" cy="2381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CE38C6-D9CC-48A4-A962-89F7D10A0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Comparing Model Results </a:t>
            </a:r>
          </a:p>
        </p:txBody>
      </p:sp>
    </p:spTree>
    <p:extLst>
      <p:ext uri="{BB962C8B-B14F-4D97-AF65-F5344CB8AC3E}">
        <p14:creationId xmlns:p14="http://schemas.microsoft.com/office/powerpoint/2010/main" val="3896655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528701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6" y="1676146"/>
            <a:ext cx="0" cy="27432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1">
            <a:extLst>
              <a:ext uri="{FF2B5EF4-FFF2-40B4-BE49-F238E27FC236}">
                <a16:creationId xmlns:a16="http://schemas.microsoft.com/office/drawing/2014/main" id="{C136801C-18D7-4BD5-8F8D-F7CABE745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5689600"/>
            <a:ext cx="11548869" cy="8483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13">
            <a:extLst>
              <a:ext uri="{FF2B5EF4-FFF2-40B4-BE49-F238E27FC236}">
                <a16:creationId xmlns:a16="http://schemas.microsoft.com/office/drawing/2014/main" id="{5FE963BE-FD23-4981-A5B0-2E414B30D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5030" y="5192202"/>
            <a:ext cx="10261932" cy="101776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Content Placeholder 3" descr="No description available.">
            <a:extLst>
              <a:ext uri="{FF2B5EF4-FFF2-40B4-BE49-F238E27FC236}">
                <a16:creationId xmlns:a16="http://schemas.microsoft.com/office/drawing/2014/main" id="{4889E876-F7FA-4529-9231-CA18C8C6DCC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71772" y="1556247"/>
            <a:ext cx="7188199" cy="3018041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7D824C-D890-47C4-8868-E559ED7FA1B4}"/>
              </a:ext>
            </a:extLst>
          </p:cNvPr>
          <p:cNvSpPr txBox="1"/>
          <p:nvPr/>
        </p:nvSpPr>
        <p:spPr>
          <a:xfrm>
            <a:off x="628679" y="1893584"/>
            <a:ext cx="321942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Forest Results 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CD92E4B2-097A-49FE-B5A7-22A45DC6E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564" y="5431112"/>
            <a:ext cx="11753850" cy="134599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above graph indicates precision and recall for the red and white Random Forest algorithms for each class.</a:t>
            </a:r>
          </a:p>
        </p:txBody>
      </p:sp>
    </p:spTree>
    <p:extLst>
      <p:ext uri="{BB962C8B-B14F-4D97-AF65-F5344CB8AC3E}">
        <p14:creationId xmlns:p14="http://schemas.microsoft.com/office/powerpoint/2010/main" val="2444254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4393</TotalTime>
  <Words>866</Words>
  <Application>Microsoft Macintosh PowerPoint</Application>
  <PresentationFormat>Widescreen</PresentationFormat>
  <Paragraphs>93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Office Theme</vt:lpstr>
      <vt:lpstr>Wine Quality Prediction</vt:lpstr>
      <vt:lpstr>Introduction </vt:lpstr>
      <vt:lpstr>Research Questions </vt:lpstr>
      <vt:lpstr>Data Description </vt:lpstr>
      <vt:lpstr>Data Description Continued </vt:lpstr>
      <vt:lpstr>Prediction Results </vt:lpstr>
      <vt:lpstr>Model Development </vt:lpstr>
      <vt:lpstr>Comparing Model Results </vt:lpstr>
      <vt:lpstr>PowerPoint Presentation</vt:lpstr>
      <vt:lpstr>Random Forest Feature Importance </vt:lpstr>
      <vt:lpstr>Feature Comparison</vt:lpstr>
      <vt:lpstr>Conclusion 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Quality Prediction</dc:title>
  <dc:creator>Graeme Fraser</dc:creator>
  <cp:lastModifiedBy>Chih Ting Chen</cp:lastModifiedBy>
  <cp:revision>58</cp:revision>
  <dcterms:created xsi:type="dcterms:W3CDTF">2021-05-05T17:53:50Z</dcterms:created>
  <dcterms:modified xsi:type="dcterms:W3CDTF">2021-05-11T23:41:02Z</dcterms:modified>
</cp:coreProperties>
</file>