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74" r:id="rId6"/>
    <p:sldId id="271" r:id="rId7"/>
    <p:sldId id="273" r:id="rId8"/>
    <p:sldId id="262" r:id="rId9"/>
    <p:sldId id="281" r:id="rId10"/>
    <p:sldId id="263" r:id="rId11"/>
    <p:sldId id="277" r:id="rId12"/>
    <p:sldId id="275" r:id="rId13"/>
    <p:sldId id="278" r:id="rId14"/>
    <p:sldId id="276" r:id="rId15"/>
    <p:sldId id="280" r:id="rId16"/>
    <p:sldId id="279" r:id="rId17"/>
    <p:sldId id="282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8167-6CAA-B220-9E2D-644832BDF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0181B-CE69-7BB5-7F16-D61CD052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483E-D280-F7EC-850C-6C337C52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D976-24FD-6BC8-DBA2-52E2A65F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C72B-0D8A-537F-7D37-ADE21961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7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9B64-4FA6-97A0-E666-B8034B39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97B1C-9FA0-1114-95B3-29D6AFA7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1892-B8CC-236B-BBB0-97FBA2F1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8B20-610A-5DF8-E5E2-4091995D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03D0-F4B5-86B6-9E7A-BE34A5E7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04DE4-DD76-E883-8C23-DBAB7E598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E3537-0E06-82AF-CAD1-E244AFC2D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A58A-5123-FA8C-2181-9941A331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868C-F86F-B13C-431A-2D3CD36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0417-EA25-7BFB-3600-9E6EA9E8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83BB-1D04-1B08-5C6C-756C64D3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5C82-18C4-D90F-5187-0202677E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2734-70DD-C117-798A-12ED65AC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EF1D-0A73-0A2D-704E-49E6686C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4D1C-6965-D758-07B3-1AA17577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1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256D-8C49-721E-DF6C-4CFA95AB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3BAE-1DB1-931F-AD78-198AB696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8C26-1976-754F-89C7-DAF0530C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1B4E-D493-6687-3A0F-304F3B5E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6AF2-1B2E-9015-42D4-ED88C4AD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0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DF65-81F4-AD70-F3E2-B3BDFED5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5646-51E5-02C1-01BB-9C3112C74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700D6-0F10-90A6-11A0-933F230D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96E1E-1710-5771-0A1E-16D02E95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458B-BCBB-5CCD-D97D-6230C6EB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84093-A186-8F0C-6B77-A2DDD196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7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9151-8021-D3AA-B2C7-E677D2FF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33A3-3742-2606-869E-CC799408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E816B-DC60-CE97-9541-4E7647EC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ABAF-B6C1-6212-7724-224B89320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113BB-815F-4DEC-61F9-E64B0409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210E3-FB6A-2C80-6932-145F6065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AFA0D-824D-F850-6222-F723DBC3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7254A-5A58-2FC7-8DD1-D2BCE370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9A4A-2F64-AF21-58C1-004C0A5D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1A7E3-183C-FB25-DF69-775945C6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C7873-8E05-4D0A-23F9-EBEEF4C9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E9928-9C83-7FEA-BC44-50960DBC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1BC07-15E5-094B-11F3-F92F405D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6217-8C73-D125-0978-94DAD889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FF8FA-1F2D-6675-A49A-801D072B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DC4B-EFB0-FD47-399E-E45E255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B624-1375-383E-B6C0-7A50218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932B1-42E9-9269-CD8D-A6D6DDB3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F3DE2-32E4-70A7-C6DD-54793E23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AA82-7247-6847-BFC8-9C9EF073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DFC31-82E1-EB82-ACC1-F7DFABC2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4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8B06-D86A-F8CE-1265-00C8019B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F47B1-18BF-C4D7-C43C-DF648B8C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40420-00D0-2509-F9C8-17AB5BAA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5F8D-BE84-0F14-72CB-35AA614D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B55D-EDF5-F4DC-9DDF-68F817B8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938C-749D-5E43-D305-5B245247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ED23B-9E45-3D23-1189-E4A5A27A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5986-E75D-0852-797B-0BE7D764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6343-9FDE-45D6-F9BA-7C9E4CDF8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C9F9-046B-48BB-A313-398E536335BB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4674-0AFE-D78B-7F2F-205B2284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37FC-5174-BFE6-328E-A87169237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FFBB-3E86-4A64-9C98-036190AF80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a.coffee/heritage-coffee-standards" TargetMode="External"/><Relationship Id="rId2" Type="http://schemas.openxmlformats.org/officeDocument/2006/relationships/hyperlink" Target="https://www.coffeeinstitut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ldbc/coffee-quality-database/tree/master/data" TargetMode="External"/><Relationship Id="rId4" Type="http://schemas.openxmlformats.org/officeDocument/2006/relationships/hyperlink" Target="https://sca.coffee/research/protocols-best-practic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dbc/coffee-quality-database/tree/master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wivelcoffee/status/1222718033912688640?lang=zh-Ha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F1EB-18AF-E3C8-325A-4A21A8A35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14" y="1122363"/>
            <a:ext cx="9688286" cy="230663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Brew-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ston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, We Have a Problem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sz="53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I’m a Coffee Snob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98109-08C1-740F-DA85-4D02B328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606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by Tim Calhoun</a:t>
            </a:r>
          </a:p>
        </p:txBody>
      </p:sp>
    </p:spTree>
    <p:extLst>
      <p:ext uri="{BB962C8B-B14F-4D97-AF65-F5344CB8AC3E}">
        <p14:creationId xmlns:p14="http://schemas.microsoft.com/office/powerpoint/2010/main" val="412273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C665-9704-BD61-982C-86336E51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Countries Avg Total Cup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1E34F-8F71-1171-DC91-CF724B40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1" y="1690689"/>
            <a:ext cx="6745331" cy="4546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BC9C78-10CD-0948-7F30-F483653F9EBD}"/>
              </a:ext>
            </a:extLst>
          </p:cNvPr>
          <p:cNvSpPr txBox="1"/>
          <p:nvPr/>
        </p:nvSpPr>
        <p:spPr>
          <a:xfrm>
            <a:off x="7875036" y="2127380"/>
            <a:ext cx="31055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68%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Mexico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Guatemala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Colombia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Brazil 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Taiwan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5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C665-9704-BD61-982C-86336E51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Processing Method Avg Total Cup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66EA1-3CD1-0B54-14C7-1645CA9C3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5385"/>
            <a:ext cx="4391608" cy="4316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28E5D-1B09-DC8B-EEC1-32BD53EC96B6}"/>
              </a:ext>
            </a:extLst>
          </p:cNvPr>
          <p:cNvSpPr txBox="1"/>
          <p:nvPr/>
        </p:nvSpPr>
        <p:spPr>
          <a:xfrm>
            <a:off x="1704392" y="3076674"/>
            <a:ext cx="3105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73%</a:t>
            </a:r>
          </a:p>
          <a:p>
            <a:pPr algn="ctr"/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Washed/Wet</a:t>
            </a:r>
          </a:p>
        </p:txBody>
      </p:sp>
    </p:spTree>
    <p:extLst>
      <p:ext uri="{BB962C8B-B14F-4D97-AF65-F5344CB8AC3E}">
        <p14:creationId xmlns:p14="http://schemas.microsoft.com/office/powerpoint/2010/main" val="160821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C665-9704-BD61-982C-86336E51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Countries and Processing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4685A8-CEA0-F07D-FA88-2E5C7401D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1060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B3B3B-64BC-68A2-9CD4-AA338769E733}"/>
              </a:ext>
            </a:extLst>
          </p:cNvPr>
          <p:cNvSpPr txBox="1"/>
          <p:nvPr/>
        </p:nvSpPr>
        <p:spPr>
          <a:xfrm>
            <a:off x="8658807" y="1690688"/>
            <a:ext cx="3088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82.98% Avg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- 11 highest count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82.74% Avg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Washed/Wet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 of Processing Method has greater affect on individual countries then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9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C665-9704-BD61-982C-86336E51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Regions and Processing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B3B3B-64BC-68A2-9CD4-AA338769E733}"/>
              </a:ext>
            </a:extLst>
          </p:cNvPr>
          <p:cNvSpPr txBox="1"/>
          <p:nvPr/>
        </p:nvSpPr>
        <p:spPr>
          <a:xfrm>
            <a:off x="744894" y="4937741"/>
            <a:ext cx="3088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82.69% Avg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82.24% Avg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Washed/Wet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22F979-ACE0-B46E-73EC-3887E6DD6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4" y="1690688"/>
            <a:ext cx="7768844" cy="31513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9ED6B-C41F-E37F-ED56-9F8D802ED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16" y="1078999"/>
            <a:ext cx="2406835" cy="542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2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C665-9704-BD61-982C-86336E51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Processing Method on Acidity &amp; Aftertaste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070F-89AF-08D2-CDA0-7D8E8A311FB4}"/>
              </a:ext>
            </a:extLst>
          </p:cNvPr>
          <p:cNvSpPr txBox="1"/>
          <p:nvPr/>
        </p:nvSpPr>
        <p:spPr>
          <a:xfrm>
            <a:off x="6270170" y="2155370"/>
            <a:ext cx="4555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 of processing cherry had little to no effect on graders scoring acidity or aftertaste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Brightness &amp; Emanating Flavor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A568CD4-EB26-09C0-5D79-F853BDCD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07684" cy="4351338"/>
          </a:xfrm>
        </p:spPr>
      </p:pic>
    </p:spTree>
    <p:extLst>
      <p:ext uri="{BB962C8B-B14F-4D97-AF65-F5344CB8AC3E}">
        <p14:creationId xmlns:p14="http://schemas.microsoft.com/office/powerpoint/2010/main" val="29954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024D-8BE3-73DA-C1EA-9DBCD202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A57B3-C478-2D44-C6BD-AD8490EBD7A1}"/>
              </a:ext>
            </a:extLst>
          </p:cNvPr>
          <p:cNvSpPr txBox="1"/>
          <p:nvPr/>
        </p:nvSpPr>
        <p:spPr>
          <a:xfrm>
            <a:off x="8976048" y="1810139"/>
            <a:ext cx="2519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Altitude overall impact on Total Cup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Explains 3% of factors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to 3</a:t>
            </a:r>
            <a:r>
              <a:rPr lang="en-US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quartile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11oo – 1600 meters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07E405-CF63-5801-2EDA-26109280E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052041" cy="4056969"/>
          </a:xfrm>
        </p:spPr>
      </p:pic>
    </p:spTree>
    <p:extLst>
      <p:ext uri="{BB962C8B-B14F-4D97-AF65-F5344CB8AC3E}">
        <p14:creationId xmlns:p14="http://schemas.microsoft.com/office/powerpoint/2010/main" val="362689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43B5-D167-5E3B-EEB7-879D9579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Machine Learning – Cupper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1553-A27A-76B8-0898-D52FE1B8EE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Best Fit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Flavor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Aftertaste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Balance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Acidity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Body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Clean Cup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8A4BF-D98A-E6C3-E222-3268EE02B2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Cupper Points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Overall aspect perceived by grader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42346-8482-D4F7-43F0-6731C81D4B67}"/>
              </a:ext>
            </a:extLst>
          </p:cNvPr>
          <p:cNvSpPr txBox="1"/>
          <p:nvPr/>
        </p:nvSpPr>
        <p:spPr>
          <a:xfrm>
            <a:off x="6365032" y="3429000"/>
            <a:ext cx="2397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70%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71904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726-0E88-956A-05F4-7567ECF9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Recap - To Bean or Not to Bean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7CCC-2984-248F-632A-AA1AA57A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you think Tanzanian coffee is better than Colombian?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Will you only drink your coffee if the beans are grown at the optimal altitude?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you prefer coffees from Central America over coffees from Africa?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Will you only drink naturally processed beans versus washed?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you answered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any of these, like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me…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Coffee snob you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6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0F78-144D-E88B-E519-1D79DA82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241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D76B-F270-1B9E-4398-6292B90E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74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 the majority of variables analyzed were inconclusive in determining total cup points, altitude plays a role with the majority of coffee growers between 1,100 &amp; 1,600 meters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With 9 different scoring factors, excluding Cupper Points, going into Total Cup Points.  Machine Learning could potentially calculate a true Cupper Point score to help validate scoring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CQI helps promote fine and specialty coffee beans that are void of defects, which provides the ultimate cup of coffee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Ultimately, if you are looking for specialty coffee or growers, Coffee Quality Institute is a great place to start</a:t>
            </a:r>
          </a:p>
        </p:txBody>
      </p:sp>
    </p:spTree>
    <p:extLst>
      <p:ext uri="{BB962C8B-B14F-4D97-AF65-F5344CB8AC3E}">
        <p14:creationId xmlns:p14="http://schemas.microsoft.com/office/powerpoint/2010/main" val="160363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11B4-A29B-558F-5DBA-D7A0F470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" y="279918"/>
            <a:ext cx="11588621" cy="634481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¿Questions?</a:t>
            </a:r>
          </a:p>
        </p:txBody>
      </p:sp>
    </p:spTree>
    <p:extLst>
      <p:ext uri="{BB962C8B-B14F-4D97-AF65-F5344CB8AC3E}">
        <p14:creationId xmlns:p14="http://schemas.microsoft.com/office/powerpoint/2010/main" val="319869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7DE6-C7F3-6B3E-5BDA-D35AEE0A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5E4B-7088-DB3C-2F21-D2A2FADE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Bethel College – Data Science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Oregon State University - Bachelor of Science in Agriculture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Fiserv – Client Success Partner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Married – 2 kids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Love Golf,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Coffee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, Breve Lattes &amp; Tacos</a:t>
            </a:r>
          </a:p>
        </p:txBody>
      </p:sp>
    </p:spTree>
    <p:extLst>
      <p:ext uri="{BB962C8B-B14F-4D97-AF65-F5344CB8AC3E}">
        <p14:creationId xmlns:p14="http://schemas.microsoft.com/office/powerpoint/2010/main" val="83649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8D1E-DA99-EAB6-4700-30CAE5AF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80CC-931B-CF17-D77B-304F7BDF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Coffee Quality Institute -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https://www.coffeeinstitute.org/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Specialty Coffee Association -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https://sca.coffee/heritage-coffee-standards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https://sca.coffee/research/protocols-best-practices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Dataset -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https://github.com/jldbc/coffee-quality-database/tree/master/data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57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EFA9-F68C-6577-7229-D6BC52E3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2BF8-B2D1-A8CC-097C-2EA8F7F8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Coffee Quality Institute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Non-profit – improve quality of coffee and lives who produce it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 Grader Certification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Specialty Coffee Association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Specialty Green Coffee &amp; Cupping Standards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8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BEED-7028-4B7A-EAEB-6D445431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QCI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8CBC-B9CE-05B7-0217-3F9CF61D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937243"/>
            <a:ext cx="5181600" cy="45897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Green Beans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Defects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Roasting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Within 24 hours of cupping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Grinding Beans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Right before cupping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Pouring &amp; water temp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 Certified = 80.0+ &amp; defect free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DE9A8A-F2EE-3F8E-CEEF-92F6D23CAEE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0798823"/>
              </p:ext>
            </p:extLst>
          </p:nvPr>
        </p:nvGraphicFramePr>
        <p:xfrm>
          <a:off x="838200" y="1694637"/>
          <a:ext cx="518160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516597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08992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757171"/>
                          </a:solidFill>
                          <a:effectLst/>
                          <a:latin typeface="Arial" panose="020B0604020202020204" pitchFamily="34" charset="0"/>
                        </a:rPr>
                        <a:t>Scoring Metrics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75717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Aroma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Includes Fragrance of dry ground coffee &amp; smell of coffee infused with hot water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0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Flavor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First impression given by first aroma &amp; acidity to final aftertaste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Aftertaste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Length of positive flavor (taste &amp; aroma) emanating after coffee is swallowed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2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Acidity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"Brightness" when favorable &amp; "sour" when unfavorable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18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Tactile feel of the liquid in the mouth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18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Balance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How Flavor, Aftertaste, Acidity &amp; Body work together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Uniformity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Consistency of flavor of the 5 cups sampled, 2 pts cup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8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Clean Cup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Lack of interfering negative impressions from first ingestion to final aftertaste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93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Sweetness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Fullness of flavor that is pleasing, perception is result of certain carbohydrates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9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Cupper Points / Overall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Overall scoring aspect perceived by the individual grader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40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 Cup Points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 of all 10 scoring metrics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2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7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2090-D6DA-2EC5-73D8-240E7A73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Coffee Bean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53D7D-ACDE-435A-FA5E-CB8A71BE7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accent2">
                    <a:lumMod val="75000"/>
                  </a:schemeClr>
                </a:solidFill>
              </a:rPr>
              <a:t>Arabica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4809B-6A47-CE14-C608-80FA88ACCB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oval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shape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 to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75%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 coffee consumed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Most common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single origins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Higher quality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bean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Tastes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sweeter, smoother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AB19C-616E-5257-610E-B69177816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Robusta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2DD13-FA7B-7137-EF0D-7CADB0659F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round in shape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Primarily used in espresso, instant coffees &amp; pods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Typically found in blends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Twice as much caffeine</a:t>
            </a:r>
          </a:p>
          <a:p>
            <a:endParaRPr lang="en-US" dirty="0"/>
          </a:p>
        </p:txBody>
      </p:sp>
      <p:pic>
        <p:nvPicPr>
          <p:cNvPr id="3074" name="Picture 2" descr="Arabica Beans vs Robusta Beans. What's the Difference? - Perk Coffee  Singapore">
            <a:extLst>
              <a:ext uri="{FF2B5EF4-FFF2-40B4-BE49-F238E27FC236}">
                <a16:creationId xmlns:a16="http://schemas.microsoft.com/office/drawing/2014/main" id="{7C01CA0C-D5C3-2E74-A83F-A89C64AB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05" y="4758904"/>
            <a:ext cx="2841140" cy="201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8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D4A4-1767-AE20-A7E5-3E9F1466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Coffee Cherry Processing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D965-FA3C-228F-B9DB-4DF6B89A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Natural/Dry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Simplest – Labor intensive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Honey/Pulped Natural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Cherries de-pulped – dry w/o washing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Semi-washed/pulped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 outer skin is removed during washing, then sun-dried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Washed/Wet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Placed in vats of water to remove skin &amp; pulp then fermented remove mucilage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696B0D-DCDA-54CF-E7F5-4343DCE7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C6E76-F92F-0F18-9F0C-BEF1B39D3573}"/>
              </a:ext>
            </a:extLst>
          </p:cNvPr>
          <p:cNvSpPr txBox="1"/>
          <p:nvPr/>
        </p:nvSpPr>
        <p:spPr>
          <a:xfrm>
            <a:off x="6096000" y="6176856"/>
            <a:ext cx="5801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hlinkClick r:id="rId3"/>
              </a:rPr>
              <a:t>https://t.co/nTOrBYvT14" / Twitter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7307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68B-49A5-0872-55FB-0D618533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 We Bean 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343-3894-5E43-BB23-AFAC8738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Does country or country region and processing method affect total cup points?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Does processing method affect acidity (brightness) and aftertaste(length positive flavor) scoring?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does Altitude affect total cup points?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scoring categories play the biggest role in determining Cupper Points (overall scoring aspect from grader)?</a:t>
            </a:r>
          </a:p>
        </p:txBody>
      </p:sp>
    </p:spTree>
    <p:extLst>
      <p:ext uri="{BB962C8B-B14F-4D97-AF65-F5344CB8AC3E}">
        <p14:creationId xmlns:p14="http://schemas.microsoft.com/office/powerpoint/2010/main" val="134778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726-0E88-956A-05F4-7567ECF9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Data Was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7CCC-2984-248F-632A-AA1AA57A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Wrangling &amp; Machine Learning in Python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Statistical Analysis in R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Dataset started with 1311 rows &amp; 35 countries – ended 998 rows, 25 countries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Created Country Region – breaking countries into 5 regions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Recoded Country and Region</a:t>
            </a:r>
          </a:p>
        </p:txBody>
      </p:sp>
    </p:spTree>
    <p:extLst>
      <p:ext uri="{BB962C8B-B14F-4D97-AF65-F5344CB8AC3E}">
        <p14:creationId xmlns:p14="http://schemas.microsoft.com/office/powerpoint/2010/main" val="421849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726-0E88-956A-05F4-7567ECF9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Bean or Not to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7CCC-2984-248F-632A-AA1AA57A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you think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Tanzanian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coffee is better than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Colombian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Will you only drink your coffee if the beans are grown at the optimal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altitude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you prefer coffees 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Central America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 coffees 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Africa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Will you only drink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naturally processed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beans versus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washed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you answered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any of these…stay tuned.</a:t>
            </a:r>
          </a:p>
        </p:txBody>
      </p:sp>
    </p:spTree>
    <p:extLst>
      <p:ext uri="{BB962C8B-B14F-4D97-AF65-F5344CB8AC3E}">
        <p14:creationId xmlns:p14="http://schemas.microsoft.com/office/powerpoint/2010/main" val="30332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896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Office Theme</vt:lpstr>
      <vt:lpstr>Brew-ston, We Have a Problem I’m a Coffee Snob</vt:lpstr>
      <vt:lpstr>About Me</vt:lpstr>
      <vt:lpstr>Project Background</vt:lpstr>
      <vt:lpstr>QCI Scoring</vt:lpstr>
      <vt:lpstr>Coffee Bean Types</vt:lpstr>
      <vt:lpstr>Coffee Cherry Processing Methods</vt:lpstr>
      <vt:lpstr>What We Bean Asking</vt:lpstr>
      <vt:lpstr>How Data Was Used</vt:lpstr>
      <vt:lpstr>To Bean or Not to Bean</vt:lpstr>
      <vt:lpstr>Countries Avg Total Cup Score</vt:lpstr>
      <vt:lpstr>Processing Method Avg Total Cup Score</vt:lpstr>
      <vt:lpstr>Countries and Processing Method</vt:lpstr>
      <vt:lpstr>Regions and Processing Method</vt:lpstr>
      <vt:lpstr>Processing Method on Acidity &amp; Aftertaste</vt:lpstr>
      <vt:lpstr>Altitude</vt:lpstr>
      <vt:lpstr>Machine Learning – Cupper Points</vt:lpstr>
      <vt:lpstr>Recap - To Bean or Not to Bean </vt:lpstr>
      <vt:lpstr>Conclusion</vt:lpstr>
      <vt:lpstr>¿Questions?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Snobs Really Exist</dc:title>
  <dc:creator>Tim Calhoun</dc:creator>
  <cp:lastModifiedBy>Tim Calhoun</cp:lastModifiedBy>
  <cp:revision>42</cp:revision>
  <dcterms:created xsi:type="dcterms:W3CDTF">2022-11-07T23:12:17Z</dcterms:created>
  <dcterms:modified xsi:type="dcterms:W3CDTF">2022-11-15T01:58:26Z</dcterms:modified>
</cp:coreProperties>
</file>