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\Desktop\benchm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Geolocation Implementations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C++Execution</c:v>
          </c:tx>
          <c:spPr>
            <a:ln w="22225" cap="rnd">
              <a:solidFill>
                <a:srgbClr val="00B0F0"/>
              </a:solidFill>
            </a:ln>
            <a:effectLst>
              <a:glow rad="114300">
                <a:srgbClr val="00B0F0">
                  <a:alpha val="15000"/>
                </a:srgbClr>
              </a:glow>
            </a:effectLst>
          </c:spPr>
          <c:marker>
            <c:symbol val="none"/>
          </c:marker>
          <c:cat>
            <c:numRef>
              <c:f>benchmark2!$I$2:$I$14</c:f>
              <c:numCache>
                <c:formatCode>General</c:formatCode>
                <c:ptCount val="13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48</c:v>
                </c:pt>
                <c:pt idx="5">
                  <c:v>96</c:v>
                </c:pt>
                <c:pt idx="6">
                  <c:v>192</c:v>
                </c:pt>
                <c:pt idx="7">
                  <c:v>384</c:v>
                </c:pt>
                <c:pt idx="8">
                  <c:v>768</c:v>
                </c:pt>
                <c:pt idx="9">
                  <c:v>1536</c:v>
                </c:pt>
                <c:pt idx="10">
                  <c:v>3072</c:v>
                </c:pt>
                <c:pt idx="11">
                  <c:v>6144</c:v>
                </c:pt>
                <c:pt idx="12">
                  <c:v>12288</c:v>
                </c:pt>
              </c:numCache>
            </c:numRef>
          </c:cat>
          <c:val>
            <c:numRef>
              <c:f>benchmark2!$B$16:$B$28</c:f>
              <c:numCache>
                <c:formatCode>General</c:formatCode>
                <c:ptCount val="13"/>
                <c:pt idx="0">
                  <c:v>0.13600000000000001</c:v>
                </c:pt>
                <c:pt idx="1">
                  <c:v>5.0999999999999997E-2</c:v>
                </c:pt>
                <c:pt idx="2">
                  <c:v>0.04</c:v>
                </c:pt>
                <c:pt idx="3">
                  <c:v>4.1000000000000002E-2</c:v>
                </c:pt>
                <c:pt idx="4">
                  <c:v>5.8000000000000003E-2</c:v>
                </c:pt>
                <c:pt idx="5">
                  <c:v>0.111</c:v>
                </c:pt>
                <c:pt idx="6">
                  <c:v>0.23599999999999999</c:v>
                </c:pt>
                <c:pt idx="7">
                  <c:v>0.64700000000000002</c:v>
                </c:pt>
                <c:pt idx="8">
                  <c:v>2.2050000000000001</c:v>
                </c:pt>
                <c:pt idx="9">
                  <c:v>9.3379999999999992</c:v>
                </c:pt>
                <c:pt idx="10">
                  <c:v>36.22</c:v>
                </c:pt>
                <c:pt idx="11">
                  <c:v>157.863</c:v>
                </c:pt>
                <c:pt idx="12">
                  <c:v>762.04600000000005</c:v>
                </c:pt>
              </c:numCache>
            </c:numRef>
          </c:val>
          <c:smooth val="0"/>
        </c:ser>
        <c:ser>
          <c:idx val="2"/>
          <c:order val="1"/>
          <c:tx>
            <c:v>CudaExecution</c:v>
          </c:tx>
          <c:spPr>
            <a:ln w="22225" cap="rnd">
              <a:solidFill>
                <a:schemeClr val="accent2"/>
              </a:solidFill>
            </a:ln>
            <a:effectLst>
              <a:glow rad="114300">
                <a:schemeClr val="accent2">
                  <a:alpha val="15000"/>
                </a:schemeClr>
              </a:glow>
            </a:effectLst>
          </c:spPr>
          <c:marker>
            <c:symbol val="none"/>
          </c:marker>
          <c:val>
            <c:numRef>
              <c:f>benchmark2!$F$16:$F$28</c:f>
              <c:numCache>
                <c:formatCode>General</c:formatCode>
                <c:ptCount val="13"/>
                <c:pt idx="0">
                  <c:v>33.637999999999998</c:v>
                </c:pt>
                <c:pt idx="1">
                  <c:v>34.18</c:v>
                </c:pt>
                <c:pt idx="2">
                  <c:v>34.07</c:v>
                </c:pt>
                <c:pt idx="3">
                  <c:v>33.954999999999998</c:v>
                </c:pt>
                <c:pt idx="4">
                  <c:v>33.866</c:v>
                </c:pt>
                <c:pt idx="5">
                  <c:v>33.99</c:v>
                </c:pt>
                <c:pt idx="6">
                  <c:v>33.741999999999997</c:v>
                </c:pt>
                <c:pt idx="7">
                  <c:v>34.000999999999998</c:v>
                </c:pt>
                <c:pt idx="8">
                  <c:v>35.738</c:v>
                </c:pt>
                <c:pt idx="9">
                  <c:v>42.207000000000001</c:v>
                </c:pt>
                <c:pt idx="10">
                  <c:v>62.018000000000001</c:v>
                </c:pt>
                <c:pt idx="11">
                  <c:v>142.40700000000001</c:v>
                </c:pt>
                <c:pt idx="12">
                  <c:v>597.10199999999998</c:v>
                </c:pt>
              </c:numCache>
            </c:numRef>
          </c:val>
          <c:smooth val="0"/>
        </c:ser>
        <c:ser>
          <c:idx val="1"/>
          <c:order val="2"/>
          <c:tx>
            <c:v>CudaMemcpy</c:v>
          </c:tx>
          <c:spPr>
            <a:ln w="22225" cap="rnd">
              <a:solidFill>
                <a:srgbClr val="92D050"/>
              </a:solidFill>
            </a:ln>
            <a:effectLst>
              <a:glow rad="114300">
                <a:srgbClr val="92D050">
                  <a:alpha val="15000"/>
                </a:srgbClr>
              </a:glow>
            </a:effectLst>
          </c:spPr>
          <c:marker>
            <c:symbol val="none"/>
          </c:marker>
          <c:val>
            <c:numRef>
              <c:f>benchmark2!$D$16:$D$28</c:f>
              <c:numCache>
                <c:formatCode>General</c:formatCode>
                <c:ptCount val="13"/>
                <c:pt idx="0">
                  <c:v>168.42699999999999</c:v>
                </c:pt>
                <c:pt idx="1">
                  <c:v>129.36500000000001</c:v>
                </c:pt>
                <c:pt idx="2">
                  <c:v>130.23699999999999</c:v>
                </c:pt>
                <c:pt idx="3">
                  <c:v>131.46700000000001</c:v>
                </c:pt>
                <c:pt idx="4">
                  <c:v>130.24199999999999</c:v>
                </c:pt>
                <c:pt idx="5">
                  <c:v>132.578</c:v>
                </c:pt>
                <c:pt idx="6">
                  <c:v>128.15</c:v>
                </c:pt>
                <c:pt idx="7">
                  <c:v>127.489</c:v>
                </c:pt>
                <c:pt idx="8">
                  <c:v>128.06100000000001</c:v>
                </c:pt>
                <c:pt idx="9">
                  <c:v>129.13499999999999</c:v>
                </c:pt>
                <c:pt idx="10">
                  <c:v>130.41</c:v>
                </c:pt>
                <c:pt idx="11">
                  <c:v>126.83799999999999</c:v>
                </c:pt>
                <c:pt idx="12">
                  <c:v>139.05799999999999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046448"/>
        <c:axId val="260051544"/>
      </c:lineChart>
      <c:catAx>
        <c:axId val="2600464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Measurements (1 float</a:t>
                </a:r>
                <a:r>
                  <a:rPr lang="en-US" baseline="0"/>
                  <a:t> = 4 bytes</a:t>
                </a:r>
                <a:r>
                  <a:rPr lang="en-US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051544"/>
        <c:crosses val="autoZero"/>
        <c:auto val="1"/>
        <c:lblAlgn val="ctr"/>
        <c:lblOffset val="100"/>
        <c:noMultiLvlLbl val="0"/>
      </c:catAx>
      <c:valAx>
        <c:axId val="2600515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Process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04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754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52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2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05231A-0D0E-49AD-B72C-4C4CC0FC009B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B7B2-E072-4731-A1F7-E7DB9D4FB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7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cuGeo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CUDA Geolocation Implementation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4955" y="5638800"/>
            <a:ext cx="2097049" cy="573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 </a:t>
            </a:r>
            <a:r>
              <a:rPr lang="en-US" sz="1400" i="1" dirty="0" err="1" smtClean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Cardenuto</a:t>
            </a:r>
            <a:r>
              <a:rPr lang="en-US" sz="1400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sz="1400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timcardenuto@gmail.com</a:t>
            </a:r>
            <a:endParaRPr lang="en-US" sz="1400" i="1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3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Fix scalability/memory problem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Fix algorithm boundary problems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Add CUDA streams for simultaneous/asynchronous operations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Ingest/generate full simulated scenarios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Add visual component, live data plots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Modify algorithm to use more realistic scenarios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5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 of Arrival (DOA)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libri" panose="020F0502020204030204" pitchFamily="34" charset="0"/>
                </a:endParaRPr>
              </a:p>
              <a:p>
                <a:endParaRPr lang="en-US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>
                  <a:latin typeface="Calibri" panose="020F0502020204030204" pitchFamily="34" charset="0"/>
                </a:endParaRPr>
              </a:p>
              <a:p>
                <a:endParaRPr lang="en-US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1800" dirty="0" smtClean="0">
                    <a:latin typeface="Calibri" panose="020F0502020204030204" pitchFamily="34" charset="0"/>
                  </a:rPr>
                  <a:t>= sensor measurement standard deviation</a:t>
                </a:r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 rotWithShape="1">
          <a:blip r:embed="rId3"/>
          <a:srcRect l="34788" t="38550" r="35221" b="30028"/>
          <a:stretch/>
        </p:blipFill>
        <p:spPr bwMode="auto">
          <a:xfrm>
            <a:off x="6739856" y="2210575"/>
            <a:ext cx="5105302" cy="3268791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69726" y="6568293"/>
            <a:ext cx="9222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from Michael </a:t>
            </a:r>
            <a:r>
              <a:rPr lang="en-US" sz="1200" dirty="0" err="1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Grabbe’s</a:t>
            </a:r>
            <a:r>
              <a:rPr lang="en-US" sz="12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notes for Johns Hopkins University EN 525.744 Passive Emitter Geo-Location</a:t>
            </a:r>
            <a:endParaRPr lang="en-US" sz="12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0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t="23752" r="20754" b="7571"/>
          <a:stretch/>
        </p:blipFill>
        <p:spPr bwMode="auto">
          <a:xfrm>
            <a:off x="6184232" y="1547313"/>
            <a:ext cx="5752484" cy="3890962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Iterated Least Squares (ILS)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1781" y="1715473"/>
                <a:ext cx="6705875" cy="551564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1600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 (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𝑟𝑒𝑝𝑒𝑎𝑡</m:t>
                    </m:r>
                  </m:oMath>
                </a14:m>
                <a:endParaRPr lang="en-US" sz="1600" dirty="0" smtClean="0">
                  <a:latin typeface="Calibri" panose="020F0502020204030204" pitchFamily="34" charset="0"/>
                </a:endParaRPr>
              </a:p>
              <a:p>
                <a:endParaRPr lang="en-US" sz="1600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i="1" dirty="0">
                    <a:latin typeface="Calibri" panose="020F0502020204030204" pitchFamily="34" charset="0"/>
                  </a:rPr>
                  <a:t>Where 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</a:rPr>
                  <a:t> is the number of measurements</a:t>
                </a: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</a:rPr>
                  <a:t> vector of the actual measurements</a:t>
                </a:r>
                <a:endParaRPr lang="en-US" sz="1400" i="1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400" i="1" dirty="0">
                    <a:latin typeface="Calibri" panose="020F050202020403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</a:rPr>
                  <a:t>and</a:t>
                </a:r>
                <a:r>
                  <a:rPr lang="en-US" sz="1400" i="1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400" i="1" dirty="0">
                    <a:latin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</a:rPr>
                  <a:t>are</a:t>
                </a:r>
                <a:r>
                  <a:rPr lang="en-US" sz="1400" i="1" dirty="0" smtClean="0">
                    <a:latin typeface="Calibri" panose="020F0502020204030204" pitchFamily="34" charset="0"/>
                  </a:rPr>
                  <a:t> </a:t>
                </a:r>
                <a:r>
                  <a:rPr lang="en-US" sz="1400" dirty="0" smtClean="0">
                    <a:latin typeface="Calibri" panose="020F0502020204030204" pitchFamily="34" charset="0"/>
                  </a:rPr>
                  <a:t>models </a:t>
                </a:r>
                <a:r>
                  <a:rPr lang="en-US" sz="1400" dirty="0">
                    <a:latin typeface="Calibri" panose="020F0502020204030204" pitchFamily="34" charset="0"/>
                  </a:rPr>
                  <a:t>defined </a:t>
                </a:r>
                <a:r>
                  <a:rPr lang="en-US" sz="1400" dirty="0" smtClean="0">
                    <a:latin typeface="Calibri" panose="020F0502020204030204" pitchFamily="34" charset="0"/>
                  </a:rPr>
                  <a:t>previously, in matrix form </a:t>
                </a:r>
                <a:endParaRPr lang="en-US" sz="14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an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identity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matrix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each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measurement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variance</m:t>
                    </m:r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 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400">
                        <a:latin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</a:rPr>
                  <a:t> is a convergence value that determines when the estimator is </a:t>
                </a:r>
                <a:r>
                  <a:rPr lang="en-US" sz="1400" dirty="0" smtClean="0">
                    <a:latin typeface="Calibri" panose="020F0502020204030204" pitchFamily="34" charset="0"/>
                  </a:rPr>
                  <a:t>done</a:t>
                </a:r>
                <a:endParaRPr lang="en-US" sz="14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1781" y="1715473"/>
                <a:ext cx="6705875" cy="5515648"/>
              </a:xfrm>
              <a:blipFill rotWithShape="0"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969726" y="6568293"/>
            <a:ext cx="9222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from Michael </a:t>
            </a:r>
            <a:r>
              <a:rPr lang="en-US" sz="1200" dirty="0" err="1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Grabbe’s</a:t>
            </a:r>
            <a:r>
              <a:rPr lang="en-US" sz="12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notes for Johns Hopkins University EN 525.744 Passive Emitter Geo-Location</a:t>
            </a:r>
            <a:endParaRPr lang="en-US" sz="12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Ellipse Probability (EEP)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3" y="1552460"/>
                <a:ext cx="5612798" cy="4695940"/>
              </a:xfrm>
            </p:spPr>
            <p:txBody>
              <a:bodyPr>
                <a:normAutofit/>
              </a:bodyPr>
              <a:lstStyle/>
              <a:p>
                <a:endParaRPr lang="en-US" sz="1050" i="1" dirty="0" smtClean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=5.9915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</a:rPr>
                  <a:t> for 95% containment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𝑠𝑒𝑚𝑖𝑚𝑖𝑛𝑜𝑟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rad>
                  </m:oMath>
                </a14:m>
                <a:endParaRPr lang="en-US" sz="18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𝑠𝑒𝑚𝑖𝑚𝑎𝑗𝑜𝑟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rad>
                  </m:oMath>
                </a14:m>
                <a:endParaRPr lang="en-US" sz="1800" dirty="0" smtClean="0">
                  <a:latin typeface="Calibri" panose="020F0502020204030204" pitchFamily="34" charset="0"/>
                </a:endParaRPr>
              </a:p>
              <a:p>
                <a:endParaRPr lang="en-US" sz="1800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latin typeface="Calibri" panose="020F0502020204030204" pitchFamily="34" charset="0"/>
                  </a:rPr>
                  <a:t>Where </a:t>
                </a:r>
                <a:endParaRPr lang="en-US" sz="1800" dirty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</a:rPr>
                  <a:t> are the minimum and maximum eigenvalues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i="1" dirty="0" smtClean="0"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</a:rPr>
                  <a:t> is the critical value from a chi-squared distribution for a given containment </a:t>
                </a:r>
                <a:r>
                  <a:rPr lang="en-US" sz="1800" dirty="0" smtClean="0">
                    <a:latin typeface="Calibri" panose="020F0502020204030204" pitchFamily="34" charset="0"/>
                  </a:rPr>
                  <a:t>probability</a:t>
                </a:r>
              </a:p>
              <a:p>
                <a:r>
                  <a:rPr lang="en-US" sz="1800" dirty="0" smtClean="0">
                    <a:latin typeface="Calibri" panose="020F0502020204030204" pitchFamily="34" charset="0"/>
                  </a:rPr>
                  <a:t>Orientation </a:t>
                </a:r>
                <a:r>
                  <a:rPr lang="en-US" sz="1800" dirty="0">
                    <a:latin typeface="Calibri" panose="020F0502020204030204" pitchFamily="34" charset="0"/>
                  </a:rPr>
                  <a:t>of the ellipse is based on the eigenvectors</a:t>
                </a:r>
              </a:p>
              <a:p>
                <a:endParaRPr lang="en-US" sz="18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3" y="1552460"/>
                <a:ext cx="5612798" cy="4695940"/>
              </a:xfrm>
              <a:blipFill rotWithShape="0">
                <a:blip r:embed="rId2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 rotWithShape="1">
          <a:blip r:embed="rId3"/>
          <a:srcRect l="32595" t="43329" r="32852" b="13559"/>
          <a:stretch/>
        </p:blipFill>
        <p:spPr bwMode="auto">
          <a:xfrm>
            <a:off x="6824395" y="1781056"/>
            <a:ext cx="4975136" cy="3871312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69726" y="6568293"/>
            <a:ext cx="9222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from Michael </a:t>
            </a:r>
            <a:r>
              <a:rPr lang="en-US" sz="1200" dirty="0" err="1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Grabbe’s</a:t>
            </a:r>
            <a:r>
              <a:rPr lang="en-US" sz="1200" dirty="0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notes for Johns Hopkins University EN 525.744 Passive Emitter Geo-Location</a:t>
            </a:r>
            <a:endParaRPr lang="en-US" sz="12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9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9465533" y="4472956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(z-h)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4445" y="230364"/>
            <a:ext cx="2724374" cy="8296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</a:rPr>
              <a:t>checkCmdArgs</a:t>
            </a:r>
            <a:r>
              <a:rPr lang="en-US" sz="1400" b="1" dirty="0" smtClean="0">
                <a:latin typeface="Calibri" panose="020F0502020204030204" pitchFamily="34" charset="0"/>
              </a:rPr>
              <a:t>()</a:t>
            </a:r>
          </a:p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program options read using </a:t>
            </a:r>
            <a:r>
              <a:rPr lang="en-US" sz="1400" dirty="0" err="1" smtClean="0">
                <a:latin typeface="Calibri" panose="020F0502020204030204" pitchFamily="34" charset="0"/>
              </a:rPr>
              <a:t>getopt_long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4445" y="1195290"/>
            <a:ext cx="2724374" cy="7325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</a:rPr>
              <a:t>checkDeviceProperties</a:t>
            </a:r>
            <a:r>
              <a:rPr lang="en-US" sz="1400" b="1" dirty="0" smtClean="0">
                <a:latin typeface="Calibri" panose="020F0502020204030204" pitchFamily="34" charset="0"/>
              </a:rPr>
              <a:t>()</a:t>
            </a:r>
          </a:p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Query CUDA device properties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4445" y="4264254"/>
            <a:ext cx="2718816" cy="5381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</a:rPr>
              <a:t>generateScenario</a:t>
            </a:r>
            <a:r>
              <a:rPr lang="en-US" sz="1400" b="1" dirty="0" smtClean="0">
                <a:latin typeface="Calibri" panose="020F0502020204030204" pitchFamily="34" charset="0"/>
              </a:rPr>
              <a:t>()</a:t>
            </a:r>
          </a:p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Same as before.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4445" y="2063056"/>
            <a:ext cx="2718816" cy="1096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</a:rPr>
              <a:t>generateScenario</a:t>
            </a:r>
            <a:r>
              <a:rPr lang="en-US" sz="1400" b="1" dirty="0" smtClean="0">
                <a:latin typeface="Calibri" panose="020F0502020204030204" pitchFamily="34" charset="0"/>
              </a:rPr>
              <a:t>()</a:t>
            </a:r>
          </a:p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Read ‘file’ argument for scenario data, generate random data (not implemented), or use default data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4445" y="3294516"/>
            <a:ext cx="2718816" cy="808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</a:rPr>
              <a:t>cpuGeolocation</a:t>
            </a:r>
            <a:r>
              <a:rPr lang="en-US" sz="1400" b="1" dirty="0" smtClean="0">
                <a:latin typeface="Calibri" panose="020F0502020204030204" pitchFamily="34" charset="0"/>
              </a:rPr>
              <a:t>()</a:t>
            </a:r>
          </a:p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Compute C++ geolocation location estimate and error ellipse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65533" y="256622"/>
            <a:ext cx="1789624" cy="428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h(x)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65533" y="738194"/>
            <a:ext cx="1789624" cy="4280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65533" y="1241091"/>
            <a:ext cx="1789624" cy="4877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Calibri" panose="020F0502020204030204" pitchFamily="34" charset="0"/>
              </a:rPr>
              <a:t>i</a:t>
            </a:r>
            <a:r>
              <a:rPr lang="en-US" sz="1200" b="1" dirty="0" err="1" smtClean="0">
                <a:latin typeface="Calibri" panose="020F0502020204030204" pitchFamily="34" charset="0"/>
              </a:rPr>
              <a:t>nv</a:t>
            </a:r>
            <a:r>
              <a:rPr lang="en-US" sz="1200" b="1" dirty="0" smtClean="0">
                <a:latin typeface="Calibri" panose="020F0502020204030204" pitchFamily="34" charset="0"/>
              </a:rPr>
              <a:t>(R)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65533" y="1817639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H’ *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65533" y="2373960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H’ *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(R) * H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65533" y="2895260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P =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(H’ *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(R) * H)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465533" y="3414935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P * H’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465533" y="3945001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P * H’ * </a:t>
            </a:r>
            <a:r>
              <a:rPr lang="en-US" sz="1200" b="1" dirty="0" err="1">
                <a:latin typeface="Calibri" panose="020F0502020204030204" pitchFamily="34" charset="0"/>
              </a:rPr>
              <a:t>i</a:t>
            </a:r>
            <a:r>
              <a:rPr lang="en-US" sz="1200" b="1" dirty="0" err="1" smtClean="0">
                <a:latin typeface="Calibri" panose="020F0502020204030204" pitchFamily="34" charset="0"/>
              </a:rPr>
              <a:t>nv</a:t>
            </a:r>
            <a:r>
              <a:rPr lang="en-US" sz="1200" b="1" dirty="0" smtClean="0">
                <a:latin typeface="Calibri" panose="020F0502020204030204" pitchFamily="34" charset="0"/>
              </a:rPr>
              <a:t>(R)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465533" y="5002924"/>
            <a:ext cx="2547293" cy="4534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Calibri" panose="020F0502020204030204" pitchFamily="34" charset="0"/>
              </a:rPr>
              <a:t>x</a:t>
            </a:r>
            <a:r>
              <a:rPr lang="en-US" sz="1200" b="1" dirty="0" err="1" smtClean="0">
                <a:latin typeface="Calibri" panose="020F0502020204030204" pitchFamily="34" charset="0"/>
              </a:rPr>
              <a:t>hat</a:t>
            </a:r>
            <a:r>
              <a:rPr lang="en-US" sz="1200" b="1" dirty="0" smtClean="0">
                <a:latin typeface="Calibri" panose="020F0502020204030204" pitchFamily="34" charset="0"/>
              </a:rPr>
              <a:t> = </a:t>
            </a:r>
            <a:r>
              <a:rPr lang="en-US" sz="1200" b="1" dirty="0" err="1" smtClean="0">
                <a:latin typeface="Calibri" panose="020F0502020204030204" pitchFamily="34" charset="0"/>
              </a:rPr>
              <a:t>xhat</a:t>
            </a:r>
            <a:r>
              <a:rPr lang="en-US" sz="1200" b="1" dirty="0" smtClean="0">
                <a:latin typeface="Calibri" panose="020F0502020204030204" pitchFamily="34" charset="0"/>
              </a:rPr>
              <a:t> + P * H’ * </a:t>
            </a:r>
            <a:r>
              <a:rPr lang="en-US" sz="1200" b="1" dirty="0" err="1">
                <a:latin typeface="Calibri" panose="020F0502020204030204" pitchFamily="34" charset="0"/>
              </a:rPr>
              <a:t>i</a:t>
            </a:r>
            <a:r>
              <a:rPr lang="en-US" sz="1200" b="1" dirty="0" err="1" smtClean="0">
                <a:latin typeface="Calibri" panose="020F0502020204030204" pitchFamily="34" charset="0"/>
              </a:rPr>
              <a:t>nv</a:t>
            </a:r>
            <a:r>
              <a:rPr lang="en-US" sz="1200" b="1" dirty="0" smtClean="0">
                <a:latin typeface="Calibri" panose="020F0502020204030204" pitchFamily="34" charset="0"/>
              </a:rPr>
              <a:t>(R) * (z-h)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9465533" y="5547183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</a:rPr>
              <a:t>eig</a:t>
            </a:r>
            <a:r>
              <a:rPr lang="en-US" sz="1200" b="1" dirty="0" smtClean="0">
                <a:latin typeface="Calibri" panose="020F0502020204030204" pitchFamily="34" charset="0"/>
              </a:rPr>
              <a:t>(P)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465533" y="6078171"/>
            <a:ext cx="1789624" cy="4510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</a:rPr>
              <a:t>semimajor</a:t>
            </a:r>
            <a:r>
              <a:rPr lang="en-US" sz="1200" b="1" dirty="0" smtClean="0">
                <a:latin typeface="Calibri" panose="020F0502020204030204" pitchFamily="34" charset="0"/>
              </a:rPr>
              <a:t>, </a:t>
            </a:r>
            <a:r>
              <a:rPr lang="en-US" sz="1200" b="1" dirty="0" err="1" smtClean="0">
                <a:latin typeface="Calibri" panose="020F0502020204030204" pitchFamily="34" charset="0"/>
              </a:rPr>
              <a:t>semiminor</a:t>
            </a:r>
            <a:endParaRPr lang="en-US" sz="1200" b="1" dirty="0" smtClean="0">
              <a:latin typeface="Calibri" panose="020F050202020403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24445" y="4963196"/>
            <a:ext cx="2718816" cy="8089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latin typeface="Calibri" panose="020F0502020204030204" pitchFamily="34" charset="0"/>
              </a:rPr>
              <a:t>cudaGeolocation</a:t>
            </a:r>
            <a:r>
              <a:rPr lang="en-US" sz="1400" b="1" dirty="0" smtClean="0">
                <a:latin typeface="Calibri" panose="020F0502020204030204" pitchFamily="34" charset="0"/>
              </a:rPr>
              <a:t>()</a:t>
            </a:r>
          </a:p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Compute CUDA geolocation location estimate and error ellipse</a:t>
            </a:r>
          </a:p>
        </p:txBody>
      </p:sp>
      <p:cxnSp>
        <p:nvCxnSpPr>
          <p:cNvPr id="132" name="Elbow Connector 131"/>
          <p:cNvCxnSpPr>
            <a:stCxn id="130" idx="1"/>
            <a:endCxn id="9" idx="1"/>
          </p:cNvCxnSpPr>
          <p:nvPr/>
        </p:nvCxnSpPr>
        <p:spPr>
          <a:xfrm rot="10800000">
            <a:off x="5024445" y="2611168"/>
            <a:ext cx="12700" cy="2756482"/>
          </a:xfrm>
          <a:prstGeom prst="bentConnector3">
            <a:avLst>
              <a:gd name="adj1" fmla="val 4085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32417" y="2678324"/>
            <a:ext cx="186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Increasing # of measurements</a:t>
            </a:r>
            <a:endParaRPr lang="en-US" sz="1400" dirty="0"/>
          </a:p>
        </p:txBody>
      </p:sp>
      <p:cxnSp>
        <p:nvCxnSpPr>
          <p:cNvPr id="140" name="Elbow Connector 139"/>
          <p:cNvCxnSpPr>
            <a:stCxn id="130" idx="2"/>
            <a:endCxn id="130" idx="1"/>
          </p:cNvCxnSpPr>
          <p:nvPr/>
        </p:nvCxnSpPr>
        <p:spPr>
          <a:xfrm rot="5400000" flipH="1">
            <a:off x="5501922" y="4890173"/>
            <a:ext cx="404453" cy="1359408"/>
          </a:xfrm>
          <a:prstGeom prst="bentConnector4">
            <a:avLst>
              <a:gd name="adj1" fmla="val -56521"/>
              <a:gd name="adj2" fmla="val 137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54397" y="5402771"/>
            <a:ext cx="1845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memory type</a:t>
            </a:r>
          </a:p>
          <a:p>
            <a:r>
              <a:rPr lang="en-US" sz="1400" dirty="0" smtClean="0"/>
              <a:t>Test block/thread distribution</a:t>
            </a:r>
            <a:endParaRPr lang="en-US" sz="1400" dirty="0"/>
          </a:p>
        </p:txBody>
      </p:sp>
      <p:cxnSp>
        <p:nvCxnSpPr>
          <p:cNvPr id="158" name="Straight Arrow Connector 157"/>
          <p:cNvCxnSpPr>
            <a:stCxn id="130" idx="2"/>
          </p:cNvCxnSpPr>
          <p:nvPr/>
        </p:nvCxnSpPr>
        <p:spPr>
          <a:xfrm>
            <a:off x="6383853" y="5772103"/>
            <a:ext cx="0" cy="969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383852" y="6111664"/>
            <a:ext cx="2823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report, benchmark files</a:t>
            </a:r>
          </a:p>
          <a:p>
            <a:r>
              <a:rPr lang="en-US" sz="1400" dirty="0" smtClean="0"/>
              <a:t>Plot data in Python</a:t>
            </a:r>
          </a:p>
        </p:txBody>
      </p:sp>
      <p:cxnSp>
        <p:nvCxnSpPr>
          <p:cNvPr id="163" name="Elbow Connector 162"/>
          <p:cNvCxnSpPr>
            <a:stCxn id="130" idx="3"/>
            <a:endCxn id="11" idx="1"/>
          </p:cNvCxnSpPr>
          <p:nvPr/>
        </p:nvCxnSpPr>
        <p:spPr>
          <a:xfrm flipV="1">
            <a:off x="7743261" y="470656"/>
            <a:ext cx="1722272" cy="48969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0" idx="3"/>
            <a:endCxn id="11" idx="1"/>
          </p:cNvCxnSpPr>
          <p:nvPr/>
        </p:nvCxnSpPr>
        <p:spPr>
          <a:xfrm flipV="1">
            <a:off x="7743261" y="470656"/>
            <a:ext cx="1722272" cy="32283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4" idx="2"/>
            <a:endCxn id="5" idx="0"/>
          </p:cNvCxnSpPr>
          <p:nvPr/>
        </p:nvCxnSpPr>
        <p:spPr>
          <a:xfrm>
            <a:off x="6386632" y="1060053"/>
            <a:ext cx="0" cy="135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5" idx="2"/>
            <a:endCxn id="9" idx="0"/>
          </p:cNvCxnSpPr>
          <p:nvPr/>
        </p:nvCxnSpPr>
        <p:spPr>
          <a:xfrm flipH="1">
            <a:off x="6383853" y="1927819"/>
            <a:ext cx="2779" cy="135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9" idx="2"/>
            <a:endCxn id="10" idx="0"/>
          </p:cNvCxnSpPr>
          <p:nvPr/>
        </p:nvCxnSpPr>
        <p:spPr>
          <a:xfrm>
            <a:off x="6383853" y="3159279"/>
            <a:ext cx="0" cy="135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" idx="2"/>
            <a:endCxn id="8" idx="0"/>
          </p:cNvCxnSpPr>
          <p:nvPr/>
        </p:nvCxnSpPr>
        <p:spPr>
          <a:xfrm>
            <a:off x="6383853" y="4103423"/>
            <a:ext cx="0" cy="16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8" idx="2"/>
            <a:endCxn id="130" idx="0"/>
          </p:cNvCxnSpPr>
          <p:nvPr/>
        </p:nvCxnSpPr>
        <p:spPr>
          <a:xfrm>
            <a:off x="6383853" y="4802365"/>
            <a:ext cx="0" cy="16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646111" y="452718"/>
            <a:ext cx="9404723" cy="7135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err="1" smtClean="0"/>
              <a:t>cuGeo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9489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cuGeo</a:t>
            </a:r>
            <a:r>
              <a:rPr lang="en-US" dirty="0" smtClean="0"/>
              <a:t> CUDA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4 custom kernels</a:t>
            </a:r>
          </a:p>
          <a:p>
            <a:pPr lvl="1"/>
            <a:r>
              <a:rPr lang="en-US" sz="1600" dirty="0" err="1" smtClean="0">
                <a:latin typeface="Calibri" panose="020F0502020204030204" pitchFamily="34" charset="0"/>
              </a:rPr>
              <a:t>parameterPrediction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err="1" smtClean="0">
                <a:latin typeface="Calibri" panose="020F0502020204030204" pitchFamily="34" charset="0"/>
              </a:rPr>
              <a:t>covariancePrediction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smtClean="0">
                <a:latin typeface="Calibri" panose="020F0502020204030204" pitchFamily="34" charset="0"/>
              </a:rPr>
              <a:t>subtract</a:t>
            </a:r>
          </a:p>
          <a:p>
            <a:pPr lvl="1"/>
            <a:r>
              <a:rPr lang="en-US" sz="1600" dirty="0" err="1" smtClean="0">
                <a:latin typeface="Calibri" panose="020F0502020204030204" pitchFamily="34" charset="0"/>
              </a:rPr>
              <a:t>semiMajMin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</a:endParaRPr>
          </a:p>
          <a:p>
            <a:r>
              <a:rPr lang="en-US" sz="1600" dirty="0" err="1" smtClean="0">
                <a:latin typeface="Calibri" panose="020F0502020204030204" pitchFamily="34" charset="0"/>
              </a:rPr>
              <a:t>cuBLAS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err="1">
                <a:latin typeface="Calibri" panose="020F0502020204030204" pitchFamily="34" charset="0"/>
              </a:rPr>
              <a:t>cublasSgemm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err="1">
                <a:latin typeface="Calibri" panose="020F0502020204030204" pitchFamily="34" charset="0"/>
              </a:rPr>
              <a:t>cublasSgetrfBatched</a:t>
            </a:r>
            <a:r>
              <a:rPr lang="en-US" sz="1600" dirty="0">
                <a:latin typeface="Calibri" panose="020F0502020204030204" pitchFamily="34" charset="0"/>
              </a:rPr>
              <a:t> &amp; </a:t>
            </a:r>
            <a:r>
              <a:rPr lang="en-US" sz="1600" dirty="0" err="1">
                <a:latin typeface="Calibri" panose="020F0502020204030204" pitchFamily="34" charset="0"/>
              </a:rPr>
              <a:t>cublasSgetriBatched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endParaRPr lang="en-US" sz="1600" dirty="0" smtClean="0">
              <a:latin typeface="Calibri" panose="020F0502020204030204" pitchFamily="34" charset="0"/>
            </a:endParaRPr>
          </a:p>
          <a:p>
            <a:r>
              <a:rPr lang="en-US" sz="1600" dirty="0" err="1" smtClean="0">
                <a:latin typeface="Calibri" panose="020F0502020204030204" pitchFamily="34" charset="0"/>
              </a:rPr>
              <a:t>cuSolver</a:t>
            </a:r>
            <a:endParaRPr lang="en-US" sz="1600" dirty="0" smtClean="0">
              <a:latin typeface="Calibri" panose="020F0502020204030204" pitchFamily="34" charset="0"/>
            </a:endParaRPr>
          </a:p>
          <a:p>
            <a:pPr lvl="1"/>
            <a:r>
              <a:rPr lang="en-US" sz="1600" dirty="0" err="1">
                <a:latin typeface="Calibri" panose="020F0502020204030204" pitchFamily="34" charset="0"/>
              </a:rPr>
              <a:t>cusolverDnSgesvd_bufferSize</a:t>
            </a:r>
            <a:r>
              <a:rPr lang="en-US" sz="1600" dirty="0">
                <a:latin typeface="Calibri" panose="020F0502020204030204" pitchFamily="34" charset="0"/>
              </a:rPr>
              <a:t> &amp; </a:t>
            </a:r>
            <a:r>
              <a:rPr lang="en-US" sz="1600" dirty="0" err="1">
                <a:latin typeface="Calibri" panose="020F0502020204030204" pitchFamily="34" charset="0"/>
              </a:rPr>
              <a:t>cusolverDnSgesvd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1411" y="2343806"/>
            <a:ext cx="1008993" cy="3063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1410" y="2712438"/>
            <a:ext cx="1008993" cy="279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1410" y="4450435"/>
            <a:ext cx="956371" cy="29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H’ *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(R)</a:t>
            </a:r>
          </a:p>
        </p:txBody>
      </p:sp>
      <p:sp>
        <p:nvSpPr>
          <p:cNvPr id="9" name="Rectangle 8"/>
          <p:cNvSpPr/>
          <p:nvPr/>
        </p:nvSpPr>
        <p:spPr>
          <a:xfrm>
            <a:off x="7321884" y="4450434"/>
            <a:ext cx="1202467" cy="29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H’ *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(R) * 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10" y="4849914"/>
            <a:ext cx="1633391" cy="29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P =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(H’ * </a:t>
            </a:r>
            <a:r>
              <a:rPr lang="en-US" sz="1200" b="1" dirty="0" err="1" smtClean="0">
                <a:latin typeface="Calibri" panose="020F0502020204030204" pitchFamily="34" charset="0"/>
              </a:rPr>
              <a:t>inv</a:t>
            </a:r>
            <a:r>
              <a:rPr lang="en-US" sz="1200" b="1" dirty="0" smtClean="0">
                <a:latin typeface="Calibri" panose="020F0502020204030204" pitchFamily="34" charset="0"/>
              </a:rPr>
              <a:t>(R) * 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98454" y="4450434"/>
            <a:ext cx="661621" cy="298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P * H’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28751" y="4450433"/>
            <a:ext cx="1092545" cy="29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P * H’ * </a:t>
            </a:r>
            <a:r>
              <a:rPr lang="en-US" sz="1200" b="1" dirty="0" err="1">
                <a:latin typeface="Calibri" panose="020F0502020204030204" pitchFamily="34" charset="0"/>
              </a:rPr>
              <a:t>i</a:t>
            </a:r>
            <a:r>
              <a:rPr lang="en-US" sz="1200" b="1" dirty="0" err="1" smtClean="0">
                <a:latin typeface="Calibri" panose="020F0502020204030204" pitchFamily="34" charset="0"/>
              </a:rPr>
              <a:t>nv</a:t>
            </a:r>
            <a:r>
              <a:rPr lang="en-US" sz="1200" b="1" dirty="0" smtClean="0">
                <a:latin typeface="Calibri" panose="020F0502020204030204" pitchFamily="34" charset="0"/>
              </a:rPr>
              <a:t>(R)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1410" y="3054176"/>
            <a:ext cx="1008993" cy="298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(z-h)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91410" y="5846695"/>
            <a:ext cx="1008993" cy="29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</a:rPr>
              <a:t>eig</a:t>
            </a:r>
            <a:r>
              <a:rPr lang="en-US" sz="1200" b="1" dirty="0" smtClean="0">
                <a:latin typeface="Calibri" panose="020F0502020204030204" pitchFamily="34" charset="0"/>
              </a:rPr>
              <a:t>(P)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91410" y="3415141"/>
            <a:ext cx="1789624" cy="29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Calibri" panose="020F0502020204030204" pitchFamily="34" charset="0"/>
              </a:rPr>
              <a:t>semimajor</a:t>
            </a:r>
            <a:r>
              <a:rPr lang="en-US" sz="1200" b="1" dirty="0" smtClean="0">
                <a:latin typeface="Calibri" panose="020F0502020204030204" pitchFamily="34" charset="0"/>
              </a:rPr>
              <a:t>, </a:t>
            </a:r>
            <a:r>
              <a:rPr lang="en-US" sz="1200" b="1" dirty="0" err="1" smtClean="0">
                <a:latin typeface="Calibri" panose="020F0502020204030204" pitchFamily="34" charset="0"/>
              </a:rPr>
              <a:t>semiminor</a:t>
            </a:r>
            <a:endParaRPr lang="en-US" sz="1200" b="1" dirty="0" smtClean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89972" y="4450433"/>
            <a:ext cx="1554885" cy="29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Calibri" panose="020F0502020204030204" pitchFamily="34" charset="0"/>
              </a:rPr>
              <a:t>P * H’ * </a:t>
            </a:r>
            <a:r>
              <a:rPr lang="en-US" sz="1200" b="1" dirty="0" err="1">
                <a:latin typeface="Calibri" panose="020F0502020204030204" pitchFamily="34" charset="0"/>
              </a:rPr>
              <a:t>i</a:t>
            </a:r>
            <a:r>
              <a:rPr lang="en-US" sz="1200" b="1" dirty="0" err="1" smtClean="0">
                <a:latin typeface="Calibri" panose="020F0502020204030204" pitchFamily="34" charset="0"/>
              </a:rPr>
              <a:t>nv</a:t>
            </a:r>
            <a:r>
              <a:rPr lang="en-US" sz="1200" b="1" dirty="0" smtClean="0">
                <a:latin typeface="Calibri" panose="020F0502020204030204" pitchFamily="34" charset="0"/>
              </a:rPr>
              <a:t>(R) * (z-h)</a:t>
            </a:r>
          </a:p>
        </p:txBody>
      </p:sp>
    </p:spTree>
    <p:extLst>
      <p:ext uri="{BB962C8B-B14F-4D97-AF65-F5344CB8AC3E}">
        <p14:creationId xmlns:p14="http://schemas.microsoft.com/office/powerpoint/2010/main" val="30784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First iteration output in meters: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err="1" smtClean="0">
                <a:latin typeface="Calibri" panose="020F0502020204030204" pitchFamily="34" charset="0"/>
              </a:rPr>
              <a:t>xhatnew</a:t>
            </a:r>
            <a:r>
              <a:rPr lang="en-US" sz="1800" dirty="0" smtClean="0">
                <a:latin typeface="Calibri" panose="020F0502020204030204" pitchFamily="34" charset="0"/>
              </a:rPr>
              <a:t>    =  1242.92 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			    1000.70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</a:rPr>
              <a:t>semimajor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=  1953.59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err="1">
                <a:latin typeface="Calibri" panose="020F0502020204030204" pitchFamily="34" charset="0"/>
              </a:rPr>
              <a:t>semiminor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</a:rPr>
              <a:t>=  465.13</a:t>
            </a: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8493" t="11688" r="6410" b="2508"/>
          <a:stretch/>
        </p:blipFill>
        <p:spPr bwMode="auto">
          <a:xfrm>
            <a:off x="4456386" y="1933903"/>
            <a:ext cx="7469242" cy="4679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684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02" y="1853248"/>
            <a:ext cx="4058235" cy="38296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C++ is </a:t>
            </a:r>
            <a:r>
              <a:rPr lang="en-US" sz="1800" i="1" dirty="0" smtClean="0">
                <a:latin typeface="Calibri" panose="020F0502020204030204" pitchFamily="34" charset="0"/>
              </a:rPr>
              <a:t>fast </a:t>
            </a:r>
            <a:r>
              <a:rPr lang="en-US" sz="1800" dirty="0" smtClean="0">
                <a:latin typeface="Calibri" panose="020F0502020204030204" pitchFamily="34" charset="0"/>
              </a:rPr>
              <a:t>for low numbers of measurements, &lt; 1ms for &lt;= 1,000 DOA’s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Benefit when &gt;6,000 measurements?</a:t>
            </a: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Crashes around ~25,000 measurements, memory or scalability problem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803281"/>
              </p:ext>
            </p:extLst>
          </p:nvPr>
        </p:nvGraphicFramePr>
        <p:xfrm>
          <a:off x="4547937" y="1985211"/>
          <a:ext cx="7382126" cy="4656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489702" y="1483916"/>
            <a:ext cx="569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cuGEO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–-measurements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15000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--benchmark</a:t>
            </a:r>
          </a:p>
        </p:txBody>
      </p:sp>
    </p:spTree>
    <p:extLst>
      <p:ext uri="{BB962C8B-B14F-4D97-AF65-F5344CB8AC3E}">
        <p14:creationId xmlns:p14="http://schemas.microsoft.com/office/powerpoint/2010/main" val="15793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Realistic Geolocation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3805573" cy="4195481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targets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 targets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Multiple sensors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Flight patterns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measurement errors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Outlier measurements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Non-flat world model (WGS84)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808" t="12543" r="33494" b="2793"/>
          <a:stretch/>
        </p:blipFill>
        <p:spPr bwMode="auto">
          <a:xfrm>
            <a:off x="4908885" y="1455821"/>
            <a:ext cx="6728610" cy="5004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30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423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Ion</vt:lpstr>
      <vt:lpstr>cuGeo</vt:lpstr>
      <vt:lpstr>Direction of Arrival (DOA)</vt:lpstr>
      <vt:lpstr>Iterated Least Squares (ILS)</vt:lpstr>
      <vt:lpstr>Error Ellipse Probability (EEP)</vt:lpstr>
      <vt:lpstr>PowerPoint Presentation</vt:lpstr>
      <vt:lpstr>cuGeo CUDA Kernels</vt:lpstr>
      <vt:lpstr>Validated Results</vt:lpstr>
      <vt:lpstr>Benchmarks</vt:lpstr>
      <vt:lpstr>Realistic Geolocation Scenarios</vt:lpstr>
      <vt:lpstr>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24</cp:revision>
  <dcterms:created xsi:type="dcterms:W3CDTF">2016-12-07T06:40:20Z</dcterms:created>
  <dcterms:modified xsi:type="dcterms:W3CDTF">2016-12-08T02:19:07Z</dcterms:modified>
</cp:coreProperties>
</file>