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30"/>
  </p:notesMasterIdLst>
  <p:handoutMasterIdLst>
    <p:handoutMasterId r:id="rId31"/>
  </p:handoutMasterIdLst>
  <p:sldIdLst>
    <p:sldId id="302" r:id="rId2"/>
    <p:sldId id="347" r:id="rId3"/>
    <p:sldId id="336" r:id="rId4"/>
    <p:sldId id="348" r:id="rId5"/>
    <p:sldId id="353" r:id="rId6"/>
    <p:sldId id="350" r:id="rId7"/>
    <p:sldId id="351" r:id="rId8"/>
    <p:sldId id="352" r:id="rId9"/>
    <p:sldId id="349" r:id="rId10"/>
    <p:sldId id="354" r:id="rId11"/>
    <p:sldId id="440" r:id="rId12"/>
    <p:sldId id="441" r:id="rId13"/>
    <p:sldId id="442" r:id="rId14"/>
    <p:sldId id="313" r:id="rId15"/>
    <p:sldId id="355" r:id="rId16"/>
    <p:sldId id="356" r:id="rId17"/>
    <p:sldId id="357" r:id="rId18"/>
    <p:sldId id="358" r:id="rId19"/>
    <p:sldId id="330" r:id="rId20"/>
    <p:sldId id="443" r:id="rId21"/>
    <p:sldId id="344" r:id="rId22"/>
    <p:sldId id="360" r:id="rId23"/>
    <p:sldId id="343" r:id="rId24"/>
    <p:sldId id="331" r:id="rId25"/>
    <p:sldId id="341" r:id="rId26"/>
    <p:sldId id="444" r:id="rId27"/>
    <p:sldId id="445" r:id="rId28"/>
    <p:sldId id="318" r:id="rId29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95"/>
    <p:restoredTop sz="87953"/>
  </p:normalViewPr>
  <p:slideViewPr>
    <p:cSldViewPr>
      <p:cViewPr varScale="1">
        <p:scale>
          <a:sx n="95" d="100"/>
          <a:sy n="95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13" Type="http://schemas.openxmlformats.org/officeDocument/2006/relationships/slide" Target="slides/slide26.xml"/><Relationship Id="rId3" Type="http://schemas.openxmlformats.org/officeDocument/2006/relationships/slide" Target="slides/slide16.xml"/><Relationship Id="rId7" Type="http://schemas.openxmlformats.org/officeDocument/2006/relationships/slide" Target="slides/slide20.xml"/><Relationship Id="rId12" Type="http://schemas.openxmlformats.org/officeDocument/2006/relationships/slide" Target="slides/slide25.xml"/><Relationship Id="rId2" Type="http://schemas.openxmlformats.org/officeDocument/2006/relationships/slide" Target="slides/slide15.xml"/><Relationship Id="rId1" Type="http://schemas.openxmlformats.org/officeDocument/2006/relationships/slide" Target="slides/slide14.xml"/><Relationship Id="rId6" Type="http://schemas.openxmlformats.org/officeDocument/2006/relationships/slide" Target="slides/slide19.xml"/><Relationship Id="rId11" Type="http://schemas.openxmlformats.org/officeDocument/2006/relationships/slide" Target="slides/slide24.xml"/><Relationship Id="rId5" Type="http://schemas.openxmlformats.org/officeDocument/2006/relationships/slide" Target="slides/slide18.xml"/><Relationship Id="rId15" Type="http://schemas.openxmlformats.org/officeDocument/2006/relationships/slide" Target="slides/slide28.xml"/><Relationship Id="rId10" Type="http://schemas.openxmlformats.org/officeDocument/2006/relationships/slide" Target="slides/slide23.xml"/><Relationship Id="rId4" Type="http://schemas.openxmlformats.org/officeDocument/2006/relationships/slide" Target="slides/slide17.xml"/><Relationship Id="rId9" Type="http://schemas.openxmlformats.org/officeDocument/2006/relationships/slide" Target="slides/slide22.xml"/><Relationship Id="rId14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41DA9-CC5C-9D4E-9CB0-6A1854A802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FE70AD-019F-7A46-9B2F-9D3AD35EB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3031815-AB3E-A248-93E2-F549764179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9B1A3E2-1263-374E-AD30-80D00EC98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fld id="{A33B28A3-010E-924D-957F-0FCFF84E3C2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762724-A96B-634C-9D8C-C33A7493C8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DC107E-AA5E-DD40-8F75-F608CB3D8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F4CA9E2-8359-CB49-A9C6-AC9530C0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4C89FB-859F-CF4E-9F64-90D6161E8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45BCCF-4AE7-6D4E-B573-49A18D247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E5B57B-B017-D743-879D-1CE707BC0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2211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D3E2-1D2F-EA4B-BA8A-0BFD84B09D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7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D3E2-1D2F-EA4B-BA8A-0BFD84B09D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2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D3E2-1D2F-EA4B-BA8A-0BFD84B09D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9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5415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7171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45146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1306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18836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1123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7929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4646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0936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5314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3200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4405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257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9667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9448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57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9317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D3E2-1D2F-EA4B-BA8A-0BFD84B09D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D3E2-1D2F-EA4B-BA8A-0BFD84B09D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D3E2-1D2F-EA4B-BA8A-0BFD84B09D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10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D3E2-1D2F-EA4B-BA8A-0BFD84B09D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11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D3E2-1D2F-EA4B-BA8A-0BFD84B09D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4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4D3E2-1D2F-EA4B-BA8A-0BFD84B09D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B739-A59D-1B4E-9A4B-EA4DE707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41BE0-FBBA-3949-A47D-D749EC59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CC997-7705-3B46-84F6-1FED153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1A409-2A38-B945-A103-BA4E73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4746-58D5-C04D-A4A7-C99A5AC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9CFB-B87E-4045-A90E-C72A034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13343-DBE2-CB46-B9D8-256AEF13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304E3-9853-B241-AB05-D4BA4EB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30D22-3BE6-C44B-8D0D-6699B5B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98BC7-8018-DE4A-A43E-FBCD75D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A23176-3A80-6D48-97AF-5DAE4B1A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488935-DC3C-1547-85DA-B5C0DBF0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2C7F8-B1BC-FB4F-B150-17F98D1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3001-7F3D-BC47-9DE6-5D3AD4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1FD6C-18B2-5A42-8CE4-DFD11D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F207-0E0D-6A40-9D0E-672DC23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673E0-89CB-AC44-BE16-4173C3F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1DECA-D702-2B42-8F09-F08721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6CA9-DD91-E548-B5B8-11D19BF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E279-8973-FF42-A473-22D4610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6A0F-E428-9D4E-ABFE-4968E172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882611-B1E3-7F46-AB80-0DF07DE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7D973-18EA-C947-AF12-F648FC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8D515-3275-E94F-BD1F-59E77AA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A7CA9-2889-2046-B620-E702599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1BF7D-AFD8-DF45-8337-08D0EDE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98B5-DD6F-1D4D-B838-E508667A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C38D-EDDC-1D48-BA67-C60EA97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3B798-D87C-2B41-A219-D66B802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3197D-EE1B-5747-AF94-429092B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C328B-1573-CB4F-8431-D1E596F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054F7-C420-4A4A-844F-E3DD8C7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ECDFE-E13C-224C-A83E-F0D911CB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19BF4-308D-0240-893C-AA60BD15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49376-79E5-1B4B-BC6A-9B0F811A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CB30-F892-F747-BBD0-97EAF536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0EDB7D-6316-1F4B-A98B-E8ECFB8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B7F6B-2CD1-0E45-8717-9FAFA61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049E1-8635-1B4F-AFA7-564993C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6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BC62-3AF7-4C48-9C85-5F871E0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DD7C6-8D2A-C546-8931-73EABA5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34E04F-8A62-E94B-9C27-6F4ED92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49DD3F-5583-F244-89C8-A40FC79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5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5EAD06-45D4-914A-BA75-FF451CB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140EEE-5CE2-EA48-A67B-324A05C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95D83-E2C9-D044-A01C-443EFA2B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71F0-8AA8-3A49-9A54-8330CF0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ADE0A-E957-1F47-B2E8-FEE0BC2A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AB13D-4D5E-7447-A787-3F6F7FFF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91DD4-01F0-6444-B900-940D1E1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FB5D4-450A-F04E-9A37-7E06FBE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518F84-D266-ED4F-B228-A799F11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099D-0F64-2443-B0AA-6E4B3B0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FA42E-086C-B447-926B-FDB6B4E28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0DE35-B318-134A-9FD9-2890FA1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0A2F7-218D-B64E-9A36-2B2AA7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AF250-152B-EE4E-A434-13FFE96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FAD4E-38E2-2A48-9100-42FC2BE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F55AA-125B-BC4F-BE60-6FE2B24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321E6-498C-2341-9705-7797C0D0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6571-BC2B-D249-8F2B-255C8469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568D-66A6-4B4E-A1A5-7AF71046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5A3AD-C4E8-8745-B53F-0E3EFAE9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4.png"/><Relationship Id="rId18" Type="http://schemas.openxmlformats.org/officeDocument/2006/relationships/image" Target="../media/image5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5" Type="http://schemas.openxmlformats.org/officeDocument/2006/relationships/image" Target="../media/image46.png"/><Relationship Id="rId10" Type="http://schemas.openxmlformats.org/officeDocument/2006/relationships/image" Target="../media/image27.png"/><Relationship Id="rId19" Type="http://schemas.openxmlformats.org/officeDocument/2006/relationships/image" Target="../media/image51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Relationship Id="rId1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10" Type="http://schemas.openxmlformats.org/officeDocument/2006/relationships/image" Target="../media/image31.png"/><Relationship Id="rId4" Type="http://schemas.openxmlformats.org/officeDocument/2006/relationships/image" Target="../media/image13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.tiff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>
            <a:extLst>
              <a:ext uri="{FF2B5EF4-FFF2-40B4-BE49-F238E27FC236}">
                <a16:creationId xmlns:a16="http://schemas.microsoft.com/office/drawing/2014/main" id="{A53BF956-57D3-8742-B692-082A79BB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Object-Oriented Programming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Programming Project #2</a:t>
            </a:r>
          </a:p>
        </p:txBody>
      </p:sp>
      <p:sp>
        <p:nvSpPr>
          <p:cNvPr id="3077" name="Rectangle 1030">
            <a:extLst>
              <a:ext uri="{FF2B5EF4-FFF2-40B4-BE49-F238E27FC236}">
                <a16:creationId xmlns:a16="http://schemas.microsoft.com/office/drawing/2014/main" id="{368BA454-48C4-0D49-AB4B-5F973E3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4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郭建志</a:t>
            </a: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Online Bipartite Matching Problem (BMP)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B5AE-2A34-4F47-9AAB-D3E6C91DC318}" type="slidenum">
              <a:rPr lang="en-US" smtClean="0"/>
              <a:t>10</a:t>
            </a:fld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08C5EEF-FE95-7B4E-8D09-16207585D8EE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Compared with the offline optimal solution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629CE7E-39A2-CB4D-8EA4-90F1386CBB43}"/>
              </a:ext>
            </a:extLst>
          </p:cNvPr>
          <p:cNvSpPr/>
          <p:nvPr/>
        </p:nvSpPr>
        <p:spPr>
          <a:xfrm>
            <a:off x="539553" y="6249077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20A6DD3A-D9F1-C74E-B801-7C59B730CADA}"/>
              </a:ext>
            </a:extLst>
          </p:cNvPr>
          <p:cNvSpPr/>
          <p:nvPr/>
        </p:nvSpPr>
        <p:spPr>
          <a:xfrm>
            <a:off x="3923929" y="6249077"/>
            <a:ext cx="504056" cy="5040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6853C5-8AF6-8B47-A8E0-F038AC9EDAE0}"/>
              </a:ext>
            </a:extLst>
          </p:cNvPr>
          <p:cNvSpPr txBox="1"/>
          <p:nvPr/>
        </p:nvSpPr>
        <p:spPr>
          <a:xfrm>
            <a:off x="1187625" y="6229913"/>
            <a:ext cx="2592288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Candara" panose="020E0502030303020204" pitchFamily="34" charset="0"/>
              </a:rPr>
              <a:t>requests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D6CB7DD-F305-774B-9C18-98B839A1A303}"/>
              </a:ext>
            </a:extLst>
          </p:cNvPr>
          <p:cNvSpPr txBox="1"/>
          <p:nvPr/>
        </p:nvSpPr>
        <p:spPr>
          <a:xfrm>
            <a:off x="4572000" y="6229913"/>
            <a:ext cx="3456385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latin typeface="Candara" panose="020E0502030303020204" pitchFamily="34" charset="0"/>
              </a:rPr>
              <a:t>resources</a:t>
            </a:r>
            <a:endParaRPr lang="en-US" altLang="zh-TW" sz="28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8993F11-F3A3-AC48-BCFD-F0991DE7EA12}"/>
              </a:ext>
            </a:extLst>
          </p:cNvPr>
          <p:cNvGrpSpPr/>
          <p:nvPr/>
        </p:nvGrpSpPr>
        <p:grpSpPr>
          <a:xfrm>
            <a:off x="179512" y="2636912"/>
            <a:ext cx="4104456" cy="3361732"/>
            <a:chOff x="1835697" y="2259015"/>
            <a:chExt cx="4104456" cy="336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BDED2890-7815-6141-BE01-4979BD5D06E7}"/>
                    </a:ext>
                  </a:extLst>
                </p:cNvPr>
                <p:cNvSpPr/>
                <p:nvPr/>
              </p:nvSpPr>
              <p:spPr>
                <a:xfrm>
                  <a:off x="1835697" y="2269473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BDED2890-7815-6141-BE01-4979BD5D0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697" y="2269473"/>
                  <a:ext cx="504056" cy="50405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64CD9F6A-9F7D-1743-9BC2-020BEFF0A2E3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2339753" y="2511043"/>
              <a:ext cx="3096344" cy="1045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66CD41E6-06BC-3646-A8B3-068F7032724C}"/>
                    </a:ext>
                  </a:extLst>
                </p:cNvPr>
                <p:cNvSpPr/>
                <p:nvPr/>
              </p:nvSpPr>
              <p:spPr>
                <a:xfrm>
                  <a:off x="5436097" y="2259015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66CD41E6-06BC-3646-A8B3-068F703272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7" y="2259015"/>
                  <a:ext cx="504056" cy="50405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82ED85DF-7FA6-6843-8521-77FFAF26FCC9}"/>
                    </a:ext>
                  </a:extLst>
                </p:cNvPr>
                <p:cNvSpPr/>
                <p:nvPr/>
              </p:nvSpPr>
              <p:spPr>
                <a:xfrm>
                  <a:off x="5436097" y="5116691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82ED85DF-7FA6-6843-8521-77FFAF26F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7" y="5116691"/>
                  <a:ext cx="504056" cy="5040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C7AFF7D5-7E44-284C-B965-9B8ACE4E6C5D}"/>
                    </a:ext>
                  </a:extLst>
                </p:cNvPr>
                <p:cNvSpPr/>
                <p:nvPr/>
              </p:nvSpPr>
              <p:spPr>
                <a:xfrm>
                  <a:off x="5436097" y="3214283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C7AFF7D5-7E44-284C-B965-9B8ACE4E6C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7" y="3214283"/>
                  <a:ext cx="504056" cy="5040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753FEB1B-87F4-5848-A46D-25BC4AA4966C}"/>
                    </a:ext>
                  </a:extLst>
                </p:cNvPr>
                <p:cNvSpPr/>
                <p:nvPr/>
              </p:nvSpPr>
              <p:spPr>
                <a:xfrm>
                  <a:off x="5436097" y="4180587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753FEB1B-87F4-5848-A46D-25BC4AA49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7" y="4180587"/>
                  <a:ext cx="504056" cy="50405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8CDB1DC1-2C8A-454D-B113-E1FC3EFB0E9B}"/>
                    </a:ext>
                  </a:extLst>
                </p:cNvPr>
                <p:cNvSpPr/>
                <p:nvPr/>
              </p:nvSpPr>
              <p:spPr>
                <a:xfrm>
                  <a:off x="1835697" y="3205577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8CDB1DC1-2C8A-454D-B113-E1FC3EFB0E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697" y="3205577"/>
                  <a:ext cx="504056" cy="50405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16BEB186-D20E-9046-84BC-143AAFD92AC6}"/>
                    </a:ext>
                  </a:extLst>
                </p:cNvPr>
                <p:cNvSpPr/>
                <p:nvPr/>
              </p:nvSpPr>
              <p:spPr>
                <a:xfrm>
                  <a:off x="1835697" y="4141681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16BEB186-D20E-9046-84BC-143AAFD92A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697" y="4141681"/>
                  <a:ext cx="504056" cy="50405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91A58A2E-DB1C-6547-8066-D2F49183D99C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2339753" y="2521501"/>
              <a:ext cx="3096344" cy="94481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56765125-3B1C-1345-A42E-2DCA36D843B5}"/>
                </a:ext>
              </a:extLst>
            </p:cNvPr>
            <p:cNvCxnSpPr>
              <a:stCxn id="17" idx="6"/>
              <a:endCxn id="26" idx="2"/>
            </p:cNvCxnSpPr>
            <p:nvPr/>
          </p:nvCxnSpPr>
          <p:spPr>
            <a:xfrm>
              <a:off x="2339753" y="2521501"/>
              <a:ext cx="3096344" cy="191111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E17A902F-2B22-B64F-B5A9-F026EFD2F94E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2339753" y="2521501"/>
              <a:ext cx="3096344" cy="284721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AC1B8B7-7150-C84D-B6FF-1782EFEB5E2D}"/>
                </a:ext>
              </a:extLst>
            </p:cNvPr>
            <p:cNvCxnSpPr>
              <a:cxnSpLocks/>
              <a:stCxn id="53" idx="6"/>
              <a:endCxn id="26" idx="2"/>
            </p:cNvCxnSpPr>
            <p:nvPr/>
          </p:nvCxnSpPr>
          <p:spPr>
            <a:xfrm flipV="1">
              <a:off x="2339753" y="4432615"/>
              <a:ext cx="3096344" cy="89719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5C80A8A-E488-0749-868A-2A6049393E82}"/>
                </a:ext>
              </a:extLst>
            </p:cNvPr>
            <p:cNvCxnSpPr>
              <a:cxnSpLocks/>
              <a:stCxn id="53" idx="6"/>
              <a:endCxn id="24" idx="2"/>
            </p:cNvCxnSpPr>
            <p:nvPr/>
          </p:nvCxnSpPr>
          <p:spPr>
            <a:xfrm>
              <a:off x="2339753" y="5329813"/>
              <a:ext cx="3096344" cy="3890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476663E-F033-B842-81C7-1B694ED759E3}"/>
                </a:ext>
              </a:extLst>
            </p:cNvPr>
            <p:cNvCxnSpPr>
              <a:stCxn id="28" idx="6"/>
              <a:endCxn id="25" idx="2"/>
            </p:cNvCxnSpPr>
            <p:nvPr/>
          </p:nvCxnSpPr>
          <p:spPr>
            <a:xfrm flipV="1">
              <a:off x="2339753" y="3466311"/>
              <a:ext cx="3096344" cy="92739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C4C7AB75-FF22-8545-9204-FF47952BD9ED}"/>
                </a:ext>
              </a:extLst>
            </p:cNvPr>
            <p:cNvCxnSpPr>
              <a:stCxn id="28" idx="6"/>
              <a:endCxn id="26" idx="2"/>
            </p:cNvCxnSpPr>
            <p:nvPr/>
          </p:nvCxnSpPr>
          <p:spPr>
            <a:xfrm>
              <a:off x="2339753" y="4393709"/>
              <a:ext cx="3096344" cy="3890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72E86471-BD98-8540-9779-0A05E23B9E79}"/>
                </a:ext>
              </a:extLst>
            </p:cNvPr>
            <p:cNvCxnSpPr>
              <a:cxnSpLocks/>
              <a:stCxn id="27" idx="6"/>
              <a:endCxn id="23" idx="2"/>
            </p:cNvCxnSpPr>
            <p:nvPr/>
          </p:nvCxnSpPr>
          <p:spPr>
            <a:xfrm flipV="1">
              <a:off x="2339753" y="2511043"/>
              <a:ext cx="3096344" cy="94656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2846D568-B797-1341-9326-1F982E0E8DAA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2339753" y="2511043"/>
              <a:ext cx="3096344" cy="10458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4D87088F-2C8E-604E-BE20-6C45D2965282}"/>
                </a:ext>
              </a:extLst>
            </p:cNvPr>
            <p:cNvCxnSpPr>
              <a:stCxn id="28" idx="6"/>
              <a:endCxn id="25" idx="2"/>
            </p:cNvCxnSpPr>
            <p:nvPr/>
          </p:nvCxnSpPr>
          <p:spPr>
            <a:xfrm flipV="1">
              <a:off x="2339753" y="3466311"/>
              <a:ext cx="3096344" cy="927398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4E748711-8AE4-8741-A3F0-0E8CD980E096}"/>
                </a:ext>
              </a:extLst>
            </p:cNvPr>
            <p:cNvCxnSpPr>
              <a:cxnSpLocks/>
              <a:stCxn id="53" idx="6"/>
              <a:endCxn id="26" idx="2"/>
            </p:cNvCxnSpPr>
            <p:nvPr/>
          </p:nvCxnSpPr>
          <p:spPr>
            <a:xfrm flipV="1">
              <a:off x="2339753" y="4432615"/>
              <a:ext cx="3096344" cy="897198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78BA8AB2-F65B-3045-BB82-98AC9CA10CCD}"/>
                    </a:ext>
                  </a:extLst>
                </p:cNvPr>
                <p:cNvSpPr/>
                <p:nvPr/>
              </p:nvSpPr>
              <p:spPr>
                <a:xfrm>
                  <a:off x="1835697" y="5077785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78BA8AB2-F65B-3045-BB82-98AC9CA10C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697" y="5077785"/>
                  <a:ext cx="504056" cy="50405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023E8C3E-4240-2243-9D5B-3F6003EB0BB8}"/>
                </a:ext>
              </a:extLst>
            </p:cNvPr>
            <p:cNvCxnSpPr>
              <a:cxnSpLocks/>
              <a:stCxn id="27" idx="6"/>
              <a:endCxn id="25" idx="2"/>
            </p:cNvCxnSpPr>
            <p:nvPr/>
          </p:nvCxnSpPr>
          <p:spPr>
            <a:xfrm>
              <a:off x="2339753" y="3457605"/>
              <a:ext cx="3096344" cy="870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EE2FDAAC-C60E-C647-95FB-277F26691D21}"/>
              </a:ext>
            </a:extLst>
          </p:cNvPr>
          <p:cNvGrpSpPr/>
          <p:nvPr/>
        </p:nvGrpSpPr>
        <p:grpSpPr>
          <a:xfrm>
            <a:off x="4662922" y="2678621"/>
            <a:ext cx="4104456" cy="3361732"/>
            <a:chOff x="4752020" y="2189577"/>
            <a:chExt cx="4104456" cy="3361732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CB4F9184-25B1-D643-8CE0-0A535F7CED01}"/>
                </a:ext>
              </a:extLst>
            </p:cNvPr>
            <p:cNvGrpSpPr/>
            <p:nvPr/>
          </p:nvGrpSpPr>
          <p:grpSpPr>
            <a:xfrm>
              <a:off x="4752020" y="2189577"/>
              <a:ext cx="4104456" cy="3361732"/>
              <a:chOff x="2411760" y="2194406"/>
              <a:chExt cx="4104456" cy="33617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橢圓 69">
                    <a:extLst>
                      <a:ext uri="{FF2B5EF4-FFF2-40B4-BE49-F238E27FC236}">
                        <a16:creationId xmlns:a16="http://schemas.microsoft.com/office/drawing/2014/main" id="{BE585888-6948-A34F-89EF-8B2D18055C5B}"/>
                      </a:ext>
                    </a:extLst>
                  </p:cNvPr>
                  <p:cNvSpPr/>
                  <p:nvPr/>
                </p:nvSpPr>
                <p:spPr>
                  <a:xfrm>
                    <a:off x="2411760" y="2204864"/>
                    <a:ext cx="504056" cy="50405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5" name="橢圓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760" y="2204864"/>
                    <a:ext cx="504056" cy="504056"/>
                  </a:xfrm>
                  <a:prstGeom prst="ellipse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0D96423D-8F9B-A246-87A8-33A7E474292A}"/>
                  </a:ext>
                </a:extLst>
              </p:cNvPr>
              <p:cNvCxnSpPr>
                <a:stCxn id="70" idx="6"/>
                <a:endCxn id="72" idx="2"/>
              </p:cNvCxnSpPr>
              <p:nvPr/>
            </p:nvCxnSpPr>
            <p:spPr>
              <a:xfrm flipV="1">
                <a:off x="2915816" y="2446434"/>
                <a:ext cx="3096344" cy="1045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橢圓 71">
                    <a:extLst>
                      <a:ext uri="{FF2B5EF4-FFF2-40B4-BE49-F238E27FC236}">
                        <a16:creationId xmlns:a16="http://schemas.microsoft.com/office/drawing/2014/main" id="{72618C2F-B551-DC47-8056-57E2547D2432}"/>
                      </a:ext>
                    </a:extLst>
                  </p:cNvPr>
                  <p:cNvSpPr/>
                  <p:nvPr/>
                </p:nvSpPr>
                <p:spPr>
                  <a:xfrm>
                    <a:off x="6012160" y="2194406"/>
                    <a:ext cx="504056" cy="50405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7" name="橢圓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2160" y="2194406"/>
                    <a:ext cx="504056" cy="504056"/>
                  </a:xfrm>
                  <a:prstGeom prst="ellipse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橢圓 72">
                    <a:extLst>
                      <a:ext uri="{FF2B5EF4-FFF2-40B4-BE49-F238E27FC236}">
                        <a16:creationId xmlns:a16="http://schemas.microsoft.com/office/drawing/2014/main" id="{8AF49C1C-FB82-E64D-8E82-7D7D202ADFB0}"/>
                      </a:ext>
                    </a:extLst>
                  </p:cNvPr>
                  <p:cNvSpPr/>
                  <p:nvPr/>
                </p:nvSpPr>
                <p:spPr>
                  <a:xfrm>
                    <a:off x="6012160" y="5052082"/>
                    <a:ext cx="504056" cy="50405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9" name="橢圓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2160" y="5052082"/>
                    <a:ext cx="504056" cy="504056"/>
                  </a:xfrm>
                  <a:prstGeom prst="ellipse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橢圓 73">
                    <a:extLst>
                      <a:ext uri="{FF2B5EF4-FFF2-40B4-BE49-F238E27FC236}">
                        <a16:creationId xmlns:a16="http://schemas.microsoft.com/office/drawing/2014/main" id="{09A3C377-E831-0146-9139-4C493C99055A}"/>
                      </a:ext>
                    </a:extLst>
                  </p:cNvPr>
                  <p:cNvSpPr/>
                  <p:nvPr/>
                </p:nvSpPr>
                <p:spPr>
                  <a:xfrm>
                    <a:off x="6012160" y="3149674"/>
                    <a:ext cx="504056" cy="50405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0" name="橢圓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2160" y="3149674"/>
                    <a:ext cx="504056" cy="504056"/>
                  </a:xfrm>
                  <a:prstGeom prst="ellipse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橢圓 74">
                    <a:extLst>
                      <a:ext uri="{FF2B5EF4-FFF2-40B4-BE49-F238E27FC236}">
                        <a16:creationId xmlns:a16="http://schemas.microsoft.com/office/drawing/2014/main" id="{AAA6F018-D4E7-1445-BA70-2CF172A892D5}"/>
                      </a:ext>
                    </a:extLst>
                  </p:cNvPr>
                  <p:cNvSpPr/>
                  <p:nvPr/>
                </p:nvSpPr>
                <p:spPr>
                  <a:xfrm>
                    <a:off x="6012160" y="4115978"/>
                    <a:ext cx="504056" cy="50405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/>
                            </a:rPr>
                            <m:t>𝑐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4" name="橢圓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2160" y="4115978"/>
                    <a:ext cx="504056" cy="504056"/>
                  </a:xfrm>
                  <a:prstGeom prst="ellipse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橢圓 75">
                    <a:extLst>
                      <a:ext uri="{FF2B5EF4-FFF2-40B4-BE49-F238E27FC236}">
                        <a16:creationId xmlns:a16="http://schemas.microsoft.com/office/drawing/2014/main" id="{5CCCA5E3-0887-4147-A80E-A991B9E17C44}"/>
                      </a:ext>
                    </a:extLst>
                  </p:cNvPr>
                  <p:cNvSpPr/>
                  <p:nvPr/>
                </p:nvSpPr>
                <p:spPr>
                  <a:xfrm>
                    <a:off x="2411760" y="3140968"/>
                    <a:ext cx="504056" cy="50405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5" name="橢圓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760" y="3140968"/>
                    <a:ext cx="504056" cy="504056"/>
                  </a:xfrm>
                  <a:prstGeom prst="ellipse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橢圓 76">
                    <a:extLst>
                      <a:ext uri="{FF2B5EF4-FFF2-40B4-BE49-F238E27FC236}">
                        <a16:creationId xmlns:a16="http://schemas.microsoft.com/office/drawing/2014/main" id="{BC7A8CC1-D2A4-274D-864A-392E1EB36F53}"/>
                      </a:ext>
                    </a:extLst>
                  </p:cNvPr>
                  <p:cNvSpPr/>
                  <p:nvPr/>
                </p:nvSpPr>
                <p:spPr>
                  <a:xfrm>
                    <a:off x="2411760" y="4077072"/>
                    <a:ext cx="504056" cy="50405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9" name="橢圓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760" y="4077072"/>
                    <a:ext cx="504056" cy="504056"/>
                  </a:xfrm>
                  <a:prstGeom prst="ellipse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直線接點 77">
                <a:extLst>
                  <a:ext uri="{FF2B5EF4-FFF2-40B4-BE49-F238E27FC236}">
                    <a16:creationId xmlns:a16="http://schemas.microsoft.com/office/drawing/2014/main" id="{E7D5D48B-E686-1D48-AFC5-C939100FA851}"/>
                  </a:ext>
                </a:extLst>
              </p:cNvPr>
              <p:cNvCxnSpPr>
                <a:stCxn id="70" idx="6"/>
                <a:endCxn id="74" idx="2"/>
              </p:cNvCxnSpPr>
              <p:nvPr/>
            </p:nvCxnSpPr>
            <p:spPr>
              <a:xfrm>
                <a:off x="2915816" y="2456892"/>
                <a:ext cx="3096344" cy="94481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BB42E431-8FB8-4E47-9966-52E29C8CDE2F}"/>
                  </a:ext>
                </a:extLst>
              </p:cNvPr>
              <p:cNvCxnSpPr>
                <a:stCxn id="70" idx="6"/>
                <a:endCxn id="75" idx="2"/>
              </p:cNvCxnSpPr>
              <p:nvPr/>
            </p:nvCxnSpPr>
            <p:spPr>
              <a:xfrm>
                <a:off x="2915816" y="2456892"/>
                <a:ext cx="3096344" cy="1911114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B0371E1B-AD4B-D149-8CFD-99E9B923683B}"/>
                  </a:ext>
                </a:extLst>
              </p:cNvPr>
              <p:cNvCxnSpPr>
                <a:stCxn id="70" idx="6"/>
                <a:endCxn id="73" idx="2"/>
              </p:cNvCxnSpPr>
              <p:nvPr/>
            </p:nvCxnSpPr>
            <p:spPr>
              <a:xfrm>
                <a:off x="2915816" y="2456892"/>
                <a:ext cx="3096344" cy="284721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D060D6DC-57E7-1D41-8DC7-2B78E2288293}"/>
                  </a:ext>
                </a:extLst>
              </p:cNvPr>
              <p:cNvCxnSpPr>
                <a:cxnSpLocks/>
                <a:stCxn id="86" idx="6"/>
                <a:endCxn id="75" idx="2"/>
              </p:cNvCxnSpPr>
              <p:nvPr/>
            </p:nvCxnSpPr>
            <p:spPr>
              <a:xfrm flipV="1">
                <a:off x="2915816" y="4368006"/>
                <a:ext cx="3096344" cy="89719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80B20196-3863-C448-A043-21D119061562}"/>
                  </a:ext>
                </a:extLst>
              </p:cNvPr>
              <p:cNvCxnSpPr>
                <a:cxnSpLocks/>
                <a:stCxn id="86" idx="6"/>
                <a:endCxn id="73" idx="2"/>
              </p:cNvCxnSpPr>
              <p:nvPr/>
            </p:nvCxnSpPr>
            <p:spPr>
              <a:xfrm>
                <a:off x="2915816" y="5265204"/>
                <a:ext cx="3096344" cy="3890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DA0B29FC-BE91-F544-8091-1F0316660467}"/>
                  </a:ext>
                </a:extLst>
              </p:cNvPr>
              <p:cNvCxnSpPr>
                <a:stCxn id="77" idx="6"/>
                <a:endCxn id="74" idx="2"/>
              </p:cNvCxnSpPr>
              <p:nvPr/>
            </p:nvCxnSpPr>
            <p:spPr>
              <a:xfrm flipV="1">
                <a:off x="2915816" y="3401702"/>
                <a:ext cx="3096344" cy="92739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DBEF5144-F7D5-8347-A561-016C88EB1748}"/>
                  </a:ext>
                </a:extLst>
              </p:cNvPr>
              <p:cNvCxnSpPr>
                <a:stCxn id="77" idx="6"/>
                <a:endCxn id="75" idx="2"/>
              </p:cNvCxnSpPr>
              <p:nvPr/>
            </p:nvCxnSpPr>
            <p:spPr>
              <a:xfrm>
                <a:off x="2915816" y="4329100"/>
                <a:ext cx="3096344" cy="3890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11ADB5D8-FC45-8A43-90C8-1D93E2313D3B}"/>
                  </a:ext>
                </a:extLst>
              </p:cNvPr>
              <p:cNvCxnSpPr>
                <a:cxnSpLocks/>
                <a:stCxn id="76" idx="6"/>
                <a:endCxn id="72" idx="2"/>
              </p:cNvCxnSpPr>
              <p:nvPr/>
            </p:nvCxnSpPr>
            <p:spPr>
              <a:xfrm flipV="1">
                <a:off x="2915816" y="2446434"/>
                <a:ext cx="3096344" cy="94656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橢圓 85">
                    <a:extLst>
                      <a:ext uri="{FF2B5EF4-FFF2-40B4-BE49-F238E27FC236}">
                        <a16:creationId xmlns:a16="http://schemas.microsoft.com/office/drawing/2014/main" id="{6D0D9669-4588-1A4D-9B1F-8EDEB4B21A77}"/>
                      </a:ext>
                    </a:extLst>
                  </p:cNvPr>
                  <p:cNvSpPr/>
                  <p:nvPr/>
                </p:nvSpPr>
                <p:spPr>
                  <a:xfrm>
                    <a:off x="2411760" y="5013176"/>
                    <a:ext cx="504056" cy="50405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9" name="橢圓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760" y="5013176"/>
                    <a:ext cx="504056" cy="504056"/>
                  </a:xfrm>
                  <a:prstGeom prst="ellipse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9F420A7E-A9C8-1247-99F5-C4EE9F4B7113}"/>
                  </a:ext>
                </a:extLst>
              </p:cNvPr>
              <p:cNvCxnSpPr>
                <a:cxnSpLocks/>
                <a:stCxn id="76" idx="6"/>
                <a:endCxn id="74" idx="2"/>
              </p:cNvCxnSpPr>
              <p:nvPr/>
            </p:nvCxnSpPr>
            <p:spPr>
              <a:xfrm>
                <a:off x="2915816" y="3392996"/>
                <a:ext cx="3096344" cy="870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8626CCFC-3BF6-7049-86BD-2CB9FEB0C8AE}"/>
                  </a:ext>
                </a:extLst>
              </p:cNvPr>
              <p:cNvCxnSpPr>
                <a:stCxn id="70" idx="6"/>
                <a:endCxn id="73" idx="2"/>
              </p:cNvCxnSpPr>
              <p:nvPr/>
            </p:nvCxnSpPr>
            <p:spPr>
              <a:xfrm>
                <a:off x="2915816" y="2456892"/>
                <a:ext cx="3096344" cy="2847218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62A2E8EA-CD01-324A-A724-4E7C79B9C63F}"/>
                  </a:ext>
                </a:extLst>
              </p:cNvPr>
              <p:cNvCxnSpPr>
                <a:stCxn id="77" idx="6"/>
                <a:endCxn id="74" idx="2"/>
              </p:cNvCxnSpPr>
              <p:nvPr/>
            </p:nvCxnSpPr>
            <p:spPr>
              <a:xfrm flipV="1">
                <a:off x="2915816" y="3401702"/>
                <a:ext cx="3096344" cy="927398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AB62E8D0-9A03-8F49-88AC-347B6816FB5C}"/>
                  </a:ext>
                </a:extLst>
              </p:cNvPr>
              <p:cNvCxnSpPr>
                <a:cxnSpLocks/>
                <a:stCxn id="76" idx="6"/>
                <a:endCxn id="72" idx="2"/>
              </p:cNvCxnSpPr>
              <p:nvPr/>
            </p:nvCxnSpPr>
            <p:spPr>
              <a:xfrm flipV="1">
                <a:off x="2915816" y="2446434"/>
                <a:ext cx="3096344" cy="946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210F2F70-E66A-D447-92EF-9E251AC9C519}"/>
                </a:ext>
              </a:extLst>
            </p:cNvPr>
            <p:cNvCxnSpPr>
              <a:cxnSpLocks/>
              <a:stCxn id="86" idx="6"/>
              <a:endCxn id="75" idx="2"/>
            </p:cNvCxnSpPr>
            <p:nvPr/>
          </p:nvCxnSpPr>
          <p:spPr>
            <a:xfrm flipV="1">
              <a:off x="5256076" y="4363177"/>
              <a:ext cx="3096344" cy="89719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128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Hardness of the Online BMP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B5AE-2A34-4F47-9AAB-D3E6C91DC318}" type="slidenum">
              <a:rPr lang="en-US" smtClean="0"/>
              <a:t>11</a:t>
            </a:fld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08C5EEF-FE95-7B4E-8D09-16207585D8EE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If your algorithm is deterministic 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629CE7E-39A2-CB4D-8EA4-90F1386CBB43}"/>
              </a:ext>
            </a:extLst>
          </p:cNvPr>
          <p:cNvSpPr/>
          <p:nvPr/>
        </p:nvSpPr>
        <p:spPr>
          <a:xfrm>
            <a:off x="539553" y="6249077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20A6DD3A-D9F1-C74E-B801-7C59B730CADA}"/>
              </a:ext>
            </a:extLst>
          </p:cNvPr>
          <p:cNvSpPr/>
          <p:nvPr/>
        </p:nvSpPr>
        <p:spPr>
          <a:xfrm>
            <a:off x="3923929" y="6249077"/>
            <a:ext cx="504056" cy="5040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6853C5-8AF6-8B47-A8E0-F038AC9EDAE0}"/>
              </a:ext>
            </a:extLst>
          </p:cNvPr>
          <p:cNvSpPr txBox="1"/>
          <p:nvPr/>
        </p:nvSpPr>
        <p:spPr>
          <a:xfrm>
            <a:off x="1187625" y="6229913"/>
            <a:ext cx="2592288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Candara" panose="020E0502030303020204" pitchFamily="34" charset="0"/>
              </a:rPr>
              <a:t>requests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D6CB7DD-F305-774B-9C18-98B839A1A303}"/>
              </a:ext>
            </a:extLst>
          </p:cNvPr>
          <p:cNvSpPr txBox="1"/>
          <p:nvPr/>
        </p:nvSpPr>
        <p:spPr>
          <a:xfrm>
            <a:off x="4572000" y="6229913"/>
            <a:ext cx="3456385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latin typeface="Candara" panose="020E0502030303020204" pitchFamily="34" charset="0"/>
              </a:rPr>
              <a:t>resources</a:t>
            </a:r>
            <a:endParaRPr lang="en-US" altLang="zh-TW" sz="28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BDED2890-7815-6141-BE01-4979BD5D06E7}"/>
                  </a:ext>
                </a:extLst>
              </p:cNvPr>
              <p:cNvSpPr/>
              <p:nvPr/>
            </p:nvSpPr>
            <p:spPr>
              <a:xfrm>
                <a:off x="2123728" y="2647370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BDED2890-7815-6141-BE01-4979BD5D0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647370"/>
                <a:ext cx="504056" cy="50405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4CD9F6A-9F7D-1743-9BC2-020BEFF0A2E3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2627784" y="2888940"/>
            <a:ext cx="3096344" cy="104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66CD41E6-06BC-3646-A8B3-068F7032724C}"/>
                  </a:ext>
                </a:extLst>
              </p:cNvPr>
              <p:cNvSpPr/>
              <p:nvPr/>
            </p:nvSpPr>
            <p:spPr>
              <a:xfrm>
                <a:off x="5724128" y="263691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66CD41E6-06BC-3646-A8B3-068F70327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636912"/>
                <a:ext cx="504056" cy="5040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CDB1DC1-2C8A-454D-B113-E1FC3EFB0E9B}"/>
                  </a:ext>
                </a:extLst>
              </p:cNvPr>
              <p:cNvSpPr/>
              <p:nvPr/>
            </p:nvSpPr>
            <p:spPr>
              <a:xfrm>
                <a:off x="2123728" y="358347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CDB1DC1-2C8A-454D-B113-E1FC3EFB0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583474"/>
                <a:ext cx="504056" cy="50405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2E86471-BD98-8540-9779-0A05E23B9E79}"/>
              </a:ext>
            </a:extLst>
          </p:cNvPr>
          <p:cNvCxnSpPr>
            <a:cxnSpLocks/>
            <a:stCxn id="27" idx="6"/>
            <a:endCxn id="23" idx="2"/>
          </p:cNvCxnSpPr>
          <p:nvPr/>
        </p:nvCxnSpPr>
        <p:spPr>
          <a:xfrm flipV="1">
            <a:off x="2627784" y="2888940"/>
            <a:ext cx="3096344" cy="9465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846D568-B797-1341-9326-1F982E0E8DAA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2627784" y="2888940"/>
            <a:ext cx="3096344" cy="1045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CF39C77-2A92-C74B-83EA-D60FF0FB95D7}"/>
              </a:ext>
            </a:extLst>
          </p:cNvPr>
          <p:cNvSpPr txBox="1"/>
          <p:nvPr/>
        </p:nvSpPr>
        <p:spPr>
          <a:xfrm>
            <a:off x="395536" y="2924944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 = 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Hardness of the Online BMP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B5AE-2A34-4F47-9AAB-D3E6C91DC318}" type="slidenum">
              <a:rPr lang="en-US" smtClean="0"/>
              <a:t>12</a:t>
            </a:fld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08C5EEF-FE95-7B4E-8D09-16207585D8EE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If your algorithm is deterministic 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629CE7E-39A2-CB4D-8EA4-90F1386CBB43}"/>
              </a:ext>
            </a:extLst>
          </p:cNvPr>
          <p:cNvSpPr/>
          <p:nvPr/>
        </p:nvSpPr>
        <p:spPr>
          <a:xfrm>
            <a:off x="539553" y="6249077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20A6DD3A-D9F1-C74E-B801-7C59B730CADA}"/>
              </a:ext>
            </a:extLst>
          </p:cNvPr>
          <p:cNvSpPr/>
          <p:nvPr/>
        </p:nvSpPr>
        <p:spPr>
          <a:xfrm>
            <a:off x="3923929" y="6249077"/>
            <a:ext cx="504056" cy="5040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6853C5-8AF6-8B47-A8E0-F038AC9EDAE0}"/>
              </a:ext>
            </a:extLst>
          </p:cNvPr>
          <p:cNvSpPr txBox="1"/>
          <p:nvPr/>
        </p:nvSpPr>
        <p:spPr>
          <a:xfrm>
            <a:off x="1187625" y="6229913"/>
            <a:ext cx="2592288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Candara" panose="020E0502030303020204" pitchFamily="34" charset="0"/>
              </a:rPr>
              <a:t>requests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D6CB7DD-F305-774B-9C18-98B839A1A303}"/>
              </a:ext>
            </a:extLst>
          </p:cNvPr>
          <p:cNvSpPr txBox="1"/>
          <p:nvPr/>
        </p:nvSpPr>
        <p:spPr>
          <a:xfrm>
            <a:off x="4572000" y="6229913"/>
            <a:ext cx="3456385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latin typeface="Candara" panose="020E0502030303020204" pitchFamily="34" charset="0"/>
              </a:rPr>
              <a:t>resources</a:t>
            </a:r>
            <a:endParaRPr lang="en-US" altLang="zh-TW" sz="28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BDED2890-7815-6141-BE01-4979BD5D06E7}"/>
                  </a:ext>
                </a:extLst>
              </p:cNvPr>
              <p:cNvSpPr/>
              <p:nvPr/>
            </p:nvSpPr>
            <p:spPr>
              <a:xfrm>
                <a:off x="2123728" y="2647370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BDED2890-7815-6141-BE01-4979BD5D0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647370"/>
                <a:ext cx="504056" cy="50405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4CD9F6A-9F7D-1743-9BC2-020BEFF0A2E3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2627784" y="2888940"/>
            <a:ext cx="3096344" cy="104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66CD41E6-06BC-3646-A8B3-068F7032724C}"/>
                  </a:ext>
                </a:extLst>
              </p:cNvPr>
              <p:cNvSpPr/>
              <p:nvPr/>
            </p:nvSpPr>
            <p:spPr>
              <a:xfrm>
                <a:off x="5724128" y="263691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66CD41E6-06BC-3646-A8B3-068F70327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636912"/>
                <a:ext cx="504056" cy="5040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C7AFF7D5-7E44-284C-B965-9B8ACE4E6C5D}"/>
                  </a:ext>
                </a:extLst>
              </p:cNvPr>
              <p:cNvSpPr/>
              <p:nvPr/>
            </p:nvSpPr>
            <p:spPr>
              <a:xfrm>
                <a:off x="5724128" y="3592180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C7AFF7D5-7E44-284C-B965-9B8ACE4E6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592180"/>
                <a:ext cx="504056" cy="50405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CDB1DC1-2C8A-454D-B113-E1FC3EFB0E9B}"/>
                  </a:ext>
                </a:extLst>
              </p:cNvPr>
              <p:cNvSpPr/>
              <p:nvPr/>
            </p:nvSpPr>
            <p:spPr>
              <a:xfrm>
                <a:off x="2123728" y="358347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CDB1DC1-2C8A-454D-B113-E1FC3EFB0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583474"/>
                <a:ext cx="504056" cy="50405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91A58A2E-DB1C-6547-8066-D2F49183D99C}"/>
              </a:ext>
            </a:extLst>
          </p:cNvPr>
          <p:cNvCxnSpPr>
            <a:stCxn id="17" idx="6"/>
            <a:endCxn id="25" idx="2"/>
          </p:cNvCxnSpPr>
          <p:nvPr/>
        </p:nvCxnSpPr>
        <p:spPr>
          <a:xfrm>
            <a:off x="2627784" y="2899398"/>
            <a:ext cx="3096344" cy="94481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2E86471-BD98-8540-9779-0A05E23B9E79}"/>
              </a:ext>
            </a:extLst>
          </p:cNvPr>
          <p:cNvCxnSpPr>
            <a:cxnSpLocks/>
            <a:stCxn id="27" idx="6"/>
            <a:endCxn id="23" idx="2"/>
          </p:cNvCxnSpPr>
          <p:nvPr/>
        </p:nvCxnSpPr>
        <p:spPr>
          <a:xfrm flipV="1">
            <a:off x="2627784" y="2888940"/>
            <a:ext cx="3096344" cy="9465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846D568-B797-1341-9326-1F982E0E8DAA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2627784" y="2888940"/>
            <a:ext cx="3096344" cy="1045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FF9D1B9-F9D5-EA49-901B-3F87A29D4D8B}"/>
              </a:ext>
            </a:extLst>
          </p:cNvPr>
          <p:cNvSpPr txBox="1"/>
          <p:nvPr/>
        </p:nvSpPr>
        <p:spPr>
          <a:xfrm>
            <a:off x="395536" y="2924944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 = 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7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Hardness of the Online BMP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B5AE-2A34-4F47-9AAB-D3E6C91DC318}" type="slidenum">
              <a:rPr lang="en-US" smtClean="0"/>
              <a:t>13</a:t>
            </a:fld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08C5EEF-FE95-7B4E-8D09-16207585D8EE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Compared with the offline optimal solution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No deterministic algorithm can bound the ratio larger than 1/2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629CE7E-39A2-CB4D-8EA4-90F1386CBB43}"/>
              </a:ext>
            </a:extLst>
          </p:cNvPr>
          <p:cNvSpPr/>
          <p:nvPr/>
        </p:nvSpPr>
        <p:spPr>
          <a:xfrm>
            <a:off x="539553" y="6249077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20A6DD3A-D9F1-C74E-B801-7C59B730CADA}"/>
              </a:ext>
            </a:extLst>
          </p:cNvPr>
          <p:cNvSpPr/>
          <p:nvPr/>
        </p:nvSpPr>
        <p:spPr>
          <a:xfrm>
            <a:off x="3923929" y="6249077"/>
            <a:ext cx="504056" cy="5040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6853C5-8AF6-8B47-A8E0-F038AC9EDAE0}"/>
              </a:ext>
            </a:extLst>
          </p:cNvPr>
          <p:cNvSpPr txBox="1"/>
          <p:nvPr/>
        </p:nvSpPr>
        <p:spPr>
          <a:xfrm>
            <a:off x="1187625" y="6229913"/>
            <a:ext cx="2592288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Candara" panose="020E0502030303020204" pitchFamily="34" charset="0"/>
              </a:rPr>
              <a:t>requests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D6CB7DD-F305-774B-9C18-98B839A1A303}"/>
              </a:ext>
            </a:extLst>
          </p:cNvPr>
          <p:cNvSpPr txBox="1"/>
          <p:nvPr/>
        </p:nvSpPr>
        <p:spPr>
          <a:xfrm>
            <a:off x="4572000" y="6229913"/>
            <a:ext cx="3456385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latin typeface="Candara" panose="020E0502030303020204" pitchFamily="34" charset="0"/>
              </a:rPr>
              <a:t>resources</a:t>
            </a:r>
            <a:endParaRPr lang="en-US" altLang="zh-TW" sz="28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BDED2890-7815-6141-BE01-4979BD5D06E7}"/>
                  </a:ext>
                </a:extLst>
              </p:cNvPr>
              <p:cNvSpPr/>
              <p:nvPr/>
            </p:nvSpPr>
            <p:spPr>
              <a:xfrm>
                <a:off x="179512" y="2647370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BDED2890-7815-6141-BE01-4979BD5D0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47370"/>
                <a:ext cx="504056" cy="50405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4CD9F6A-9F7D-1743-9BC2-020BEFF0A2E3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683568" y="2888940"/>
            <a:ext cx="3096344" cy="104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66CD41E6-06BC-3646-A8B3-068F7032724C}"/>
                  </a:ext>
                </a:extLst>
              </p:cNvPr>
              <p:cNvSpPr/>
              <p:nvPr/>
            </p:nvSpPr>
            <p:spPr>
              <a:xfrm>
                <a:off x="3779912" y="263691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66CD41E6-06BC-3646-A8B3-068F70327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636912"/>
                <a:ext cx="504056" cy="5040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C7AFF7D5-7E44-284C-B965-9B8ACE4E6C5D}"/>
                  </a:ext>
                </a:extLst>
              </p:cNvPr>
              <p:cNvSpPr/>
              <p:nvPr/>
            </p:nvSpPr>
            <p:spPr>
              <a:xfrm>
                <a:off x="3779912" y="3592180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C7AFF7D5-7E44-284C-B965-9B8ACE4E6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3592180"/>
                <a:ext cx="504056" cy="50405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CDB1DC1-2C8A-454D-B113-E1FC3EFB0E9B}"/>
                  </a:ext>
                </a:extLst>
              </p:cNvPr>
              <p:cNvSpPr/>
              <p:nvPr/>
            </p:nvSpPr>
            <p:spPr>
              <a:xfrm>
                <a:off x="179512" y="358347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CDB1DC1-2C8A-454D-B113-E1FC3EFB0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83474"/>
                <a:ext cx="504056" cy="50405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91A58A2E-DB1C-6547-8066-D2F49183D99C}"/>
              </a:ext>
            </a:extLst>
          </p:cNvPr>
          <p:cNvCxnSpPr>
            <a:stCxn id="17" idx="6"/>
            <a:endCxn id="25" idx="2"/>
          </p:cNvCxnSpPr>
          <p:nvPr/>
        </p:nvCxnSpPr>
        <p:spPr>
          <a:xfrm>
            <a:off x="683568" y="2899398"/>
            <a:ext cx="3096344" cy="94481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2E86471-BD98-8540-9779-0A05E23B9E79}"/>
              </a:ext>
            </a:extLst>
          </p:cNvPr>
          <p:cNvCxnSpPr>
            <a:cxnSpLocks/>
            <a:stCxn id="27" idx="6"/>
            <a:endCxn id="23" idx="2"/>
          </p:cNvCxnSpPr>
          <p:nvPr/>
        </p:nvCxnSpPr>
        <p:spPr>
          <a:xfrm flipV="1">
            <a:off x="683568" y="2888940"/>
            <a:ext cx="3096344" cy="9465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846D568-B797-1341-9326-1F982E0E8DAA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683568" y="2888940"/>
            <a:ext cx="3096344" cy="1045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橢圓 69">
                <a:extLst>
                  <a:ext uri="{FF2B5EF4-FFF2-40B4-BE49-F238E27FC236}">
                    <a16:creationId xmlns:a16="http://schemas.microsoft.com/office/drawing/2014/main" id="{BE585888-6948-A34F-89EF-8B2D18055C5B}"/>
                  </a:ext>
                </a:extLst>
              </p:cNvPr>
              <p:cNvSpPr/>
              <p:nvPr/>
            </p:nvSpPr>
            <p:spPr>
              <a:xfrm>
                <a:off x="4662922" y="2689079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橢圓 69">
                <a:extLst>
                  <a:ext uri="{FF2B5EF4-FFF2-40B4-BE49-F238E27FC236}">
                    <a16:creationId xmlns:a16="http://schemas.microsoft.com/office/drawing/2014/main" id="{BE585888-6948-A34F-89EF-8B2D18055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922" y="2689079"/>
                <a:ext cx="504056" cy="50405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0D96423D-8F9B-A246-87A8-33A7E474292A}"/>
              </a:ext>
            </a:extLst>
          </p:cNvPr>
          <p:cNvCxnSpPr>
            <a:stCxn id="70" idx="6"/>
            <a:endCxn id="72" idx="2"/>
          </p:cNvCxnSpPr>
          <p:nvPr/>
        </p:nvCxnSpPr>
        <p:spPr>
          <a:xfrm flipV="1">
            <a:off x="5166978" y="2930649"/>
            <a:ext cx="3096344" cy="104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橢圓 71">
                <a:extLst>
                  <a:ext uri="{FF2B5EF4-FFF2-40B4-BE49-F238E27FC236}">
                    <a16:creationId xmlns:a16="http://schemas.microsoft.com/office/drawing/2014/main" id="{72618C2F-B551-DC47-8056-57E2547D2432}"/>
                  </a:ext>
                </a:extLst>
              </p:cNvPr>
              <p:cNvSpPr/>
              <p:nvPr/>
            </p:nvSpPr>
            <p:spPr>
              <a:xfrm>
                <a:off x="8263322" y="2678621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橢圓 71">
                <a:extLst>
                  <a:ext uri="{FF2B5EF4-FFF2-40B4-BE49-F238E27FC236}">
                    <a16:creationId xmlns:a16="http://schemas.microsoft.com/office/drawing/2014/main" id="{72618C2F-B551-DC47-8056-57E2547D2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322" y="2678621"/>
                <a:ext cx="504056" cy="50405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>
                <a:extLst>
                  <a:ext uri="{FF2B5EF4-FFF2-40B4-BE49-F238E27FC236}">
                    <a16:creationId xmlns:a16="http://schemas.microsoft.com/office/drawing/2014/main" id="{09A3C377-E831-0146-9139-4C493C99055A}"/>
                  </a:ext>
                </a:extLst>
              </p:cNvPr>
              <p:cNvSpPr/>
              <p:nvPr/>
            </p:nvSpPr>
            <p:spPr>
              <a:xfrm>
                <a:off x="8263322" y="3633889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4" name="橢圓 73">
                <a:extLst>
                  <a:ext uri="{FF2B5EF4-FFF2-40B4-BE49-F238E27FC236}">
                    <a16:creationId xmlns:a16="http://schemas.microsoft.com/office/drawing/2014/main" id="{09A3C377-E831-0146-9139-4C493C990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322" y="3633889"/>
                <a:ext cx="504056" cy="50405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橢圓 75">
                <a:extLst>
                  <a:ext uri="{FF2B5EF4-FFF2-40B4-BE49-F238E27FC236}">
                    <a16:creationId xmlns:a16="http://schemas.microsoft.com/office/drawing/2014/main" id="{5CCCA5E3-0887-4147-A80E-A991B9E17C44}"/>
                  </a:ext>
                </a:extLst>
              </p:cNvPr>
              <p:cNvSpPr/>
              <p:nvPr/>
            </p:nvSpPr>
            <p:spPr>
              <a:xfrm>
                <a:off x="4662922" y="3625183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6" name="橢圓 75">
                <a:extLst>
                  <a:ext uri="{FF2B5EF4-FFF2-40B4-BE49-F238E27FC236}">
                    <a16:creationId xmlns:a16="http://schemas.microsoft.com/office/drawing/2014/main" id="{5CCCA5E3-0887-4147-A80E-A991B9E17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922" y="3625183"/>
                <a:ext cx="504056" cy="50405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E7D5D48B-E686-1D48-AFC5-C939100FA851}"/>
              </a:ext>
            </a:extLst>
          </p:cNvPr>
          <p:cNvCxnSpPr>
            <a:stCxn id="70" idx="6"/>
            <a:endCxn id="74" idx="2"/>
          </p:cNvCxnSpPr>
          <p:nvPr/>
        </p:nvCxnSpPr>
        <p:spPr>
          <a:xfrm>
            <a:off x="5166978" y="2941107"/>
            <a:ext cx="3096344" cy="94481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11ADB5D8-FC45-8A43-90C8-1D93E2313D3B}"/>
              </a:ext>
            </a:extLst>
          </p:cNvPr>
          <p:cNvCxnSpPr>
            <a:cxnSpLocks/>
            <a:stCxn id="76" idx="6"/>
            <a:endCxn id="72" idx="2"/>
          </p:cNvCxnSpPr>
          <p:nvPr/>
        </p:nvCxnSpPr>
        <p:spPr>
          <a:xfrm flipV="1">
            <a:off x="5166978" y="2930649"/>
            <a:ext cx="3096344" cy="9465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62A2E8EA-CD01-324A-A724-4E7C79B9C63F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>
            <a:off x="5166978" y="2941107"/>
            <a:ext cx="3096344" cy="94481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AB62E8D0-9A03-8F49-88AC-347B6816FB5C}"/>
              </a:ext>
            </a:extLst>
          </p:cNvPr>
          <p:cNvCxnSpPr>
            <a:cxnSpLocks/>
            <a:stCxn id="76" idx="6"/>
            <a:endCxn id="72" idx="2"/>
          </p:cNvCxnSpPr>
          <p:nvPr/>
        </p:nvCxnSpPr>
        <p:spPr>
          <a:xfrm flipV="1">
            <a:off x="5166978" y="2930649"/>
            <a:ext cx="3096344" cy="94656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0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#2: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Online resource allocation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8191822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# time slots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Time slot ID, # requests, # resources, request IDs, and resource IDs at the time slot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edges and edges between a request ID and a resource ID at the time slot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Assign the resource to a request at the time slot when the resource is released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# assigned pairs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time slot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The grade is proportional to </a:t>
            </a:r>
            <a:r>
              <a:rPr lang="en-US" altLang="zh-TW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 assigned pairs</a:t>
            </a:r>
          </a:p>
        </p:txBody>
      </p:sp>
    </p:spTree>
    <p:extLst>
      <p:ext uri="{BB962C8B-B14F-4D97-AF65-F5344CB8AC3E}">
        <p14:creationId xmlns:p14="http://schemas.microsoft.com/office/powerpoint/2010/main" val="1087993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#2: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Online resource allocation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8191822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# time slots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Time slot ID, # requests, # resources, request IDs, and resource IDs at the time slot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edges and edges between a request ID and a resource ID at the time slot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Assign the resource to a request at the time slot when the resource is released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# assigned pairs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time slot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The grade is proportional to </a:t>
            </a:r>
            <a:r>
              <a:rPr lang="en-US" altLang="zh-TW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 assigned pairs</a:t>
            </a:r>
          </a:p>
        </p:txBody>
      </p:sp>
      <p:sp>
        <p:nvSpPr>
          <p:cNvPr id="4" name="橢圓圖說文字 3">
            <a:extLst>
              <a:ext uri="{FF2B5EF4-FFF2-40B4-BE49-F238E27FC236}">
                <a16:creationId xmlns:a16="http://schemas.microsoft.com/office/drawing/2014/main" id="{D65BDF26-A5CD-0F4C-A14B-1AE1886D2982}"/>
              </a:ext>
            </a:extLst>
          </p:cNvPr>
          <p:cNvSpPr/>
          <p:nvPr/>
        </p:nvSpPr>
        <p:spPr>
          <a:xfrm>
            <a:off x="6867086" y="4653136"/>
            <a:ext cx="2016224" cy="1296144"/>
          </a:xfrm>
          <a:prstGeom prst="wedgeEllipseCallout">
            <a:avLst>
              <a:gd name="adj1" fmla="val -77702"/>
              <a:gd name="adj2" fmla="val 53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53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#2: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Online resource allocation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8191822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# time slots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Time slot ID, # requests, # resources, request IDs, and resource IDs at the time slot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edges and edges between a request ID and a resource ID at the time slot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Assign the resource to a request at the time slot when the resource is released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# assigned pairs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time slot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The grade is proportional to </a:t>
            </a:r>
            <a:r>
              <a:rPr lang="en-US" altLang="zh-TW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 assigned pairs</a:t>
            </a:r>
          </a:p>
        </p:txBody>
      </p:sp>
      <p:sp>
        <p:nvSpPr>
          <p:cNvPr id="4" name="橢圓圖說文字 3">
            <a:extLst>
              <a:ext uri="{FF2B5EF4-FFF2-40B4-BE49-F238E27FC236}">
                <a16:creationId xmlns:a16="http://schemas.microsoft.com/office/drawing/2014/main" id="{D65BDF26-A5CD-0F4C-A14B-1AE1886D2982}"/>
              </a:ext>
            </a:extLst>
          </p:cNvPr>
          <p:cNvSpPr/>
          <p:nvPr/>
        </p:nvSpPr>
        <p:spPr>
          <a:xfrm>
            <a:off x="6867086" y="4653136"/>
            <a:ext cx="2016224" cy="1296144"/>
          </a:xfrm>
          <a:prstGeom prst="wedgeEllipseCallout">
            <a:avLst>
              <a:gd name="adj1" fmla="val -77702"/>
              <a:gd name="adj2" fmla="val 53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老師又要騙我了嗎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48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#2: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Online resource allocation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8191822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# time slots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Time slot ID, # requests, # resources, request IDs, and resource IDs at the time slot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edges and edges between a request ID and a resource ID at the time slot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Assign the resource to a request at the time slot when the resource is released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# assigned pairs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time slot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The grade is proportional to </a:t>
            </a:r>
            <a:r>
              <a:rPr lang="en-US" altLang="zh-TW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 assigned pairs</a:t>
            </a:r>
          </a:p>
        </p:txBody>
      </p:sp>
      <p:sp>
        <p:nvSpPr>
          <p:cNvPr id="4" name="橢圓圖說文字 3">
            <a:extLst>
              <a:ext uri="{FF2B5EF4-FFF2-40B4-BE49-F238E27FC236}">
                <a16:creationId xmlns:a16="http://schemas.microsoft.com/office/drawing/2014/main" id="{D65BDF26-A5CD-0F4C-A14B-1AE1886D2982}"/>
              </a:ext>
            </a:extLst>
          </p:cNvPr>
          <p:cNvSpPr/>
          <p:nvPr/>
        </p:nvSpPr>
        <p:spPr>
          <a:xfrm>
            <a:off x="6867086" y="4653136"/>
            <a:ext cx="2016224" cy="1296144"/>
          </a:xfrm>
          <a:prstGeom prst="wedgeEllipseCallout">
            <a:avLst>
              <a:gd name="adj1" fmla="val -77702"/>
              <a:gd name="adj2" fmla="val 53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沒錯</a:t>
            </a:r>
            <a:r>
              <a:rPr kumimoji="1" lang="en-US" altLang="zh-CN" dirty="0"/>
              <a:t>!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845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#2: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Online resource allocation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8191822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# time slots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Time slot ID, # requests, # resources, request IDs, and resource IDs at the time slot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edges and edges between a request ID and a resource ID at the time slot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Assign the resource to a request at the time slot when the resource is released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# assigned pairs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time slot</a:t>
            </a:r>
          </a:p>
          <a:p>
            <a:r>
              <a:rPr lang="en-US" altLang="zh-TW" dirty="0">
                <a:solidFill>
                  <a:srgbClr val="0070C0"/>
                </a:solidFill>
                <a:ea typeface="Cambria Math" panose="02040503050406030204" pitchFamily="18" charset="0"/>
              </a:rPr>
              <a:t>Implement a designated </a:t>
            </a:r>
            <a:r>
              <a:rPr lang="en-US" altLang="zh-TW" b="1" dirty="0">
                <a:solidFill>
                  <a:srgbClr val="0070C0"/>
                </a:solidFill>
                <a:ea typeface="Cambria Math" panose="02040503050406030204" pitchFamily="18" charset="0"/>
              </a:rPr>
              <a:t>randomized</a:t>
            </a:r>
            <a:r>
              <a:rPr lang="en-US" altLang="zh-TW" dirty="0">
                <a:solidFill>
                  <a:srgbClr val="0070C0"/>
                </a:solidFill>
                <a:ea typeface="Cambria Math" panose="02040503050406030204" pitchFamily="18" charset="0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795632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#2: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Online resource allocation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537592"/>
            <a:ext cx="8784976" cy="53204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ea typeface="Cambria Math" panose="02040503050406030204" pitchFamily="18" charset="0"/>
              </a:rPr>
              <a:t>Designated Algorithm: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time slot: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Uniform-randomly assign </a:t>
            </a:r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value in [0, 1]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arrival requests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Assign the </a:t>
            </a:r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available resource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with </a:t>
            </a:r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smallest 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to the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unsatisfied  request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with the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maximum random value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Repeat step 3 until there is no available resource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Go to step 1 for the next time slot</a:t>
            </a:r>
          </a:p>
          <a:p>
            <a:pPr marL="171450" lvl="1">
              <a:spcBef>
                <a:spcPts val="750"/>
              </a:spcBef>
            </a:pPr>
            <a:r>
              <a:rPr lang="en-US" altLang="zh-TW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Note: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Use </a:t>
            </a:r>
            <a:r>
              <a:rPr lang="en-US" altLang="zh-TW" sz="24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default_random_engine</a:t>
            </a:r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zh-TW" sz="24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uniform_real_distribution</a:t>
            </a:r>
            <a:endParaRPr lang="en-US" altLang="zh-TW" sz="2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Let the </a:t>
            </a:r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random seed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be a parameter of main function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Define classes </a:t>
            </a:r>
            <a:r>
              <a:rPr lang="en-US" altLang="zh-TW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Resource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altLang="zh-TW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Request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use </a:t>
            </a:r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vector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to store the objects of class Resource and Request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Generate new resource and request by </a:t>
            </a:r>
            <a:r>
              <a:rPr lang="en-US" altLang="zh-TW" sz="24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push_back</a:t>
            </a:r>
            <a:endParaRPr lang="en-US" altLang="zh-TW" sz="2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Design </a:t>
            </a:r>
            <a:r>
              <a:rPr lang="en-US" altLang="zh-TW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static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member variables and </a:t>
            </a:r>
            <a:r>
              <a:rPr lang="en-US" altLang="zh-TW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static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member functions to count and get the number of satisfied requests</a:t>
            </a:r>
          </a:p>
          <a:p>
            <a:pPr marL="800100" lvl="1" indent="-457200">
              <a:buFont typeface="+mj-lt"/>
              <a:buAutoNum type="arabicPeriod"/>
            </a:pPr>
            <a:endParaRPr lang="en-US" altLang="zh-TW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47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2647206" cy="4771727"/>
          </a:xfrm>
          <a:noFill/>
        </p:spPr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Cloud services can be broadly divided into main three models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Infrastructure-as-a-Service (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IaaS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Platform-as-a-Service (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PaaS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Software-as-a-Service (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SaaS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CFC8ED8-0F2F-2F4F-82B3-F9CE6471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679438"/>
            <a:ext cx="5899711" cy="44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89984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#2: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Online resource allocation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537592"/>
            <a:ext cx="8784976" cy="5419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You need forward declaration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class Resource</a:t>
            </a: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{</a:t>
            </a:r>
            <a:b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id;</a:t>
            </a:r>
            <a:b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bool matched;</a:t>
            </a:r>
            <a:b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requestId</a:t>
            </a: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public:</a:t>
            </a:r>
            <a:b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// constructors…</a:t>
            </a:r>
            <a:b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bool operator-&gt;* (Request &amp;b){…}</a:t>
            </a:r>
            <a:br>
              <a:rPr lang="en-US" altLang="zh-TW" sz="2400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// -&gt;* check whether both of them are un-matched.</a:t>
            </a:r>
            <a:br>
              <a:rPr lang="en-US" altLang="zh-TW" sz="2400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// If they are, then match them and return true;</a:t>
            </a:r>
            <a:br>
              <a:rPr lang="en-US" altLang="zh-TW" sz="2400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// otherwise, return false</a:t>
            </a:r>
            <a:br>
              <a:rPr lang="en-US" altLang="zh-TW" sz="2400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// accessor</a:t>
            </a:r>
            <a:b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};</a:t>
            </a:r>
            <a:b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class Request{</a:t>
            </a:r>
            <a:b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id;</a:t>
            </a:r>
            <a:b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bool matched;</a:t>
            </a:r>
            <a:b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resourceId</a:t>
            </a: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;</a:t>
            </a:r>
            <a:b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double weight; // a random value, indicates the priority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public:</a:t>
            </a:r>
            <a:b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// constructors…</a:t>
            </a:r>
            <a:b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friend class Resource;</a:t>
            </a:r>
            <a:b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// accessor</a:t>
            </a:r>
            <a:b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4286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7886700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Why does the randomized algorithm work?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br>
              <a:rPr lang="en-US" altLang="zh-TW" dirty="0">
                <a:ea typeface="Cambria Math" panose="02040503050406030204" pitchFamily="18" charset="0"/>
              </a:rPr>
            </a:br>
            <a:br>
              <a:rPr lang="en-US" altLang="zh-TW" dirty="0">
                <a:ea typeface="Cambria Math" panose="02040503050406030204" pitchFamily="18" charset="0"/>
              </a:rPr>
            </a:br>
            <a:endParaRPr lang="en-US" altLang="zh-TW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What can be added to improve the performance?</a:t>
            </a:r>
          </a:p>
          <a:p>
            <a:endParaRPr lang="en-US" altLang="zh-TW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endParaRPr lang="en-US" altLang="zh-TW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ea typeface="Cambria Math" panose="02040503050406030204" pitchFamily="18" charset="0"/>
              </a:rPr>
              <a:t>Discussion &amp; bonus</a:t>
            </a:r>
          </a:p>
          <a:p>
            <a:endParaRPr lang="en-US" altLang="zh-TW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840691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7886700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Why does the randomized algorithm work?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It can avoid </a:t>
            </a:r>
            <a:r>
              <a:rPr lang="en-US" altLang="zh-TW" dirty="0">
                <a:solidFill>
                  <a:srgbClr val="C00000"/>
                </a:solidFill>
                <a:ea typeface="Cambria Math" panose="02040503050406030204" pitchFamily="18" charset="0"/>
              </a:rPr>
              <a:t>being stuck in the trap of adversary 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Adversary: deliberately choose difficult data to maximize the gap between the generated solution and the offline optimum</a:t>
            </a:r>
            <a:endParaRPr lang="en-US" altLang="zh-TW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What can be added to improve the performance?</a:t>
            </a:r>
          </a:p>
          <a:p>
            <a:r>
              <a:rPr lang="en-US" altLang="zh-TW" dirty="0"/>
              <a:t>Distribution of the input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Discussion &amp; bonus</a:t>
            </a:r>
          </a:p>
          <a:p>
            <a:endParaRPr lang="en-US" altLang="zh-TW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13949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7886700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Randomized primal-dual analysis of RANKING for online bipartite matching, in SODA</a:t>
            </a:r>
            <a:r>
              <a:rPr lang="zh-CN" altLang="en-US" dirty="0"/>
              <a:t> </a:t>
            </a:r>
            <a:r>
              <a:rPr lang="en-US" altLang="zh-CN" dirty="0"/>
              <a:t>2013</a:t>
            </a:r>
          </a:p>
          <a:p>
            <a:r>
              <a:rPr lang="en-US" altLang="zh-TW" dirty="0"/>
              <a:t>Online stochastic matching beating 1-1/e, in FOCS 2009</a:t>
            </a:r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zh-CN" altLang="en-US" dirty="0"/>
              <a:t>演算法頂尖研討會</a:t>
            </a:r>
            <a:r>
              <a:rPr lang="en-US" altLang="zh-CN" dirty="0"/>
              <a:t>: STOC, FOCS, SODA…</a:t>
            </a:r>
          </a:p>
          <a:p>
            <a:r>
              <a:rPr lang="zh-CN" altLang="en-US" dirty="0"/>
              <a:t>一個字，</a:t>
            </a:r>
            <a:r>
              <a:rPr lang="zh-CN" altLang="en-US" dirty="0">
                <a:solidFill>
                  <a:srgbClr val="C00000"/>
                </a:solidFill>
              </a:rPr>
              <a:t>神</a:t>
            </a:r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190209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 </a:t>
            </a:r>
            <a:r>
              <a:rPr lang="en-US" altLang="zh-TW" dirty="0" err="1">
                <a:ea typeface="新細明體" panose="02020500000000000000" pitchFamily="18" charset="-120"/>
              </a:rPr>
              <a:t>request.txt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2"/>
            <a:ext cx="8496944" cy="50961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#</a:t>
            </a:r>
            <a:r>
              <a:rPr lang="en-US" altLang="zh-CN" dirty="0" err="1">
                <a:ea typeface="Cambria Math" panose="02040503050406030204" pitchFamily="18" charset="0"/>
              </a:rPr>
              <a:t>timeSlots</a:t>
            </a:r>
            <a:endParaRPr lang="en-US" altLang="zh-CN" dirty="0">
              <a:solidFill>
                <a:srgbClr val="C0000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timeSlotID1	#requests	#resources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requestID1	requestID2	…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resourceID1	resourceID2	…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#edges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edgeID1	</a:t>
            </a:r>
            <a:r>
              <a:rPr lang="en-US" altLang="zh-CN" dirty="0" err="1">
                <a:ea typeface="Cambria Math" panose="02040503050406030204" pitchFamily="18" charset="0"/>
              </a:rPr>
              <a:t>requestID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resourceID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edgeID2	…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timeSlotID2…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Cambria Math" panose="02040503050406030204" pitchFamily="18" charset="0"/>
              </a:rPr>
              <a:t>之後揭曉，先自己設計</a:t>
            </a:r>
            <a:r>
              <a:rPr lang="en-US" altLang="zh-CN" dirty="0">
                <a:ea typeface="Cambria Math" panose="02040503050406030204" pitchFamily="18" charset="0"/>
              </a:rPr>
              <a:t>input</a:t>
            </a:r>
            <a:endParaRPr lang="en-US" altLang="zh-TW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7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 err="1">
                <a:ea typeface="新細明體" panose="02020500000000000000" pitchFamily="18" charset="-120"/>
              </a:rPr>
              <a:t>result.txt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3"/>
            <a:ext cx="8496944" cy="4520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#</a:t>
            </a:r>
            <a:r>
              <a:rPr lang="en-US" altLang="zh-CN" dirty="0" err="1">
                <a:ea typeface="Cambria Math" panose="02040503050406030204" pitchFamily="18" charset="0"/>
              </a:rPr>
              <a:t>satisfiedRequests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requestID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resourceID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Cambria Math" panose="02040503050406030204" pitchFamily="18" charset="0"/>
              </a:rPr>
              <a:t>下次揭曉，用自己設計</a:t>
            </a:r>
            <a:r>
              <a:rPr lang="en-US" altLang="zh-CN" dirty="0">
                <a:ea typeface="Cambria Math" panose="02040503050406030204" pitchFamily="18" charset="0"/>
              </a:rPr>
              <a:t>input</a:t>
            </a:r>
            <a:r>
              <a:rPr lang="zh-CN" altLang="en-US" dirty="0">
                <a:ea typeface="Cambria Math" panose="02040503050406030204" pitchFamily="18" charset="0"/>
              </a:rPr>
              <a:t>產生答案</a:t>
            </a:r>
            <a:endParaRPr lang="en-US" altLang="zh-TW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763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 </a:t>
            </a:r>
            <a:r>
              <a:rPr lang="en-US" altLang="zh-TW" dirty="0" err="1">
                <a:ea typeface="新細明體" panose="02020500000000000000" pitchFamily="18" charset="-120"/>
              </a:rPr>
              <a:t>request.txt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2"/>
            <a:ext cx="8496944" cy="50961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7030A0"/>
                </a:solidFill>
              </a:rPr>
              <a:t>3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5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2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zh-TW" dirty="0"/>
              <a:t>0 1 2 3 4 </a:t>
            </a:r>
          </a:p>
          <a:p>
            <a:pPr marL="0" indent="0">
              <a:buNone/>
            </a:pPr>
            <a:r>
              <a:rPr lang="en-US" altLang="zh-TW" dirty="0"/>
              <a:t>0 1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3</a:t>
            </a:r>
          </a:p>
          <a:p>
            <a:pPr marL="0" indent="0">
              <a:buNone/>
            </a:pPr>
            <a:r>
              <a:rPr lang="en-US" altLang="zh-TW" dirty="0"/>
              <a:t>0 3 0</a:t>
            </a:r>
          </a:p>
          <a:p>
            <a:pPr marL="0" indent="0">
              <a:buNone/>
            </a:pPr>
            <a:r>
              <a:rPr lang="en-US" altLang="zh-TW" dirty="0"/>
              <a:t>1 0 1</a:t>
            </a:r>
          </a:p>
          <a:p>
            <a:pPr marL="0" indent="0">
              <a:buNone/>
            </a:pPr>
            <a:r>
              <a:rPr lang="en-US" altLang="zh-TW" dirty="0"/>
              <a:t>2 4 1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1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1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2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TW" dirty="0"/>
              <a:t>5 </a:t>
            </a:r>
          </a:p>
          <a:p>
            <a:pPr marL="0" indent="0">
              <a:buNone/>
            </a:pPr>
            <a:r>
              <a:rPr lang="en-US" altLang="zh-TW" dirty="0"/>
              <a:t>2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zh-TW" dirty="0"/>
              <a:t>3 0 2</a:t>
            </a:r>
          </a:p>
          <a:p>
            <a:pPr marL="0" indent="0">
              <a:buNone/>
            </a:pPr>
            <a:r>
              <a:rPr lang="en-US" altLang="zh-TW" dirty="0"/>
              <a:t>4 4 2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D49E42-196F-5846-AB59-D66F1D961C5A}"/>
              </a:ext>
            </a:extLst>
          </p:cNvPr>
          <p:cNvSpPr txBox="1">
            <a:spLocks noChangeArrowheads="1"/>
          </p:cNvSpPr>
          <p:nvPr/>
        </p:nvSpPr>
        <p:spPr>
          <a:xfrm>
            <a:off x="4266878" y="1412776"/>
            <a:ext cx="8496944" cy="50961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  <a:ea typeface="Cambria Math" panose="02040503050406030204" pitchFamily="18" charset="0"/>
              </a:rPr>
              <a:t>#</a:t>
            </a:r>
            <a:r>
              <a:rPr lang="en-US" altLang="zh-CN" sz="2000" dirty="0" err="1">
                <a:solidFill>
                  <a:srgbClr val="7030A0"/>
                </a:solidFill>
                <a:ea typeface="Cambria Math" panose="02040503050406030204" pitchFamily="18" charset="0"/>
              </a:rPr>
              <a:t>timeSlots</a:t>
            </a:r>
            <a:endParaRPr lang="en-US" altLang="zh-CN" sz="2000" dirty="0">
              <a:solidFill>
                <a:srgbClr val="7030A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  <a:ea typeface="Cambria Math" panose="02040503050406030204" pitchFamily="18" charset="0"/>
              </a:rPr>
              <a:t>timeSlotID1</a:t>
            </a:r>
            <a:r>
              <a:rPr lang="en-US" altLang="zh-CN" sz="2000" dirty="0">
                <a:ea typeface="Cambria Math" panose="02040503050406030204" pitchFamily="18" charset="0"/>
              </a:rPr>
              <a:t>	</a:t>
            </a:r>
            <a:r>
              <a:rPr lang="en-US" altLang="zh-CN" sz="2000" dirty="0">
                <a:solidFill>
                  <a:srgbClr val="00B050"/>
                </a:solidFill>
                <a:ea typeface="Cambria Math" panose="02040503050406030204" pitchFamily="18" charset="0"/>
              </a:rPr>
              <a:t>#requests</a:t>
            </a:r>
            <a:r>
              <a:rPr lang="en-US" altLang="zh-CN" sz="2000" dirty="0">
                <a:ea typeface="Cambria Math" panose="02040503050406030204" pitchFamily="18" charset="0"/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  <a:ea typeface="Cambria Math" panose="02040503050406030204" pitchFamily="18" charset="0"/>
              </a:rPr>
              <a:t>#resources</a:t>
            </a:r>
          </a:p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requestID1	requestID2	…</a:t>
            </a:r>
          </a:p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resourceID1	resourceID2	…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ea typeface="Cambria Math" panose="02040503050406030204" pitchFamily="18" charset="0"/>
              </a:rPr>
              <a:t>#edges</a:t>
            </a:r>
          </a:p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edgeID1	</a:t>
            </a:r>
            <a:r>
              <a:rPr lang="en-US" altLang="zh-CN" sz="2000" dirty="0" err="1">
                <a:ea typeface="Cambria Math" panose="02040503050406030204" pitchFamily="18" charset="0"/>
              </a:rPr>
              <a:t>requestID</a:t>
            </a:r>
            <a:r>
              <a:rPr lang="en-US" altLang="zh-CN" sz="2000" dirty="0">
                <a:ea typeface="Cambria Math" panose="02040503050406030204" pitchFamily="18" charset="0"/>
              </a:rPr>
              <a:t>	</a:t>
            </a:r>
            <a:r>
              <a:rPr lang="en-US" altLang="zh-CN" sz="2000" dirty="0" err="1">
                <a:ea typeface="Cambria Math" panose="02040503050406030204" pitchFamily="18" charset="0"/>
              </a:rPr>
              <a:t>resourceID</a:t>
            </a:r>
            <a:endParaRPr lang="en-US" altLang="zh-CN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edgeID2	…</a:t>
            </a:r>
          </a:p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timeSlotID2…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B600FB-F684-D64B-987B-537D41942002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1789185"/>
            <a:ext cx="2448272" cy="50961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2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3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2"/>
                </a:solidFill>
              </a:rPr>
              <a:t>3</a:t>
            </a:r>
          </a:p>
          <a:p>
            <a:pPr marL="0" indent="0">
              <a:buNone/>
            </a:pPr>
            <a:r>
              <a:rPr lang="en-US" altLang="zh-TW" dirty="0"/>
              <a:t>6 7 8 </a:t>
            </a:r>
          </a:p>
          <a:p>
            <a:pPr marL="0" indent="0">
              <a:buNone/>
            </a:pPr>
            <a:r>
              <a:rPr lang="en-US" altLang="zh-TW" dirty="0"/>
              <a:t>3 4 5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9</a:t>
            </a:r>
          </a:p>
          <a:p>
            <a:pPr marL="0" indent="0">
              <a:buNone/>
            </a:pPr>
            <a:r>
              <a:rPr lang="en-US" altLang="zh-TW" dirty="0"/>
              <a:t>5 0 3</a:t>
            </a:r>
          </a:p>
          <a:p>
            <a:pPr marL="0" indent="0">
              <a:buNone/>
            </a:pPr>
            <a:r>
              <a:rPr lang="en-US" altLang="zh-TW" dirty="0"/>
              <a:t>6 1 3</a:t>
            </a:r>
          </a:p>
          <a:p>
            <a:pPr marL="0" indent="0">
              <a:buNone/>
            </a:pPr>
            <a:r>
              <a:rPr lang="en-US" altLang="zh-TW" dirty="0"/>
              <a:t>7 3 3</a:t>
            </a:r>
          </a:p>
          <a:p>
            <a:pPr marL="0" indent="0">
              <a:buNone/>
            </a:pPr>
            <a:r>
              <a:rPr lang="en-US" altLang="zh-TW" dirty="0"/>
              <a:t>8 6 3</a:t>
            </a:r>
          </a:p>
          <a:p>
            <a:pPr marL="0" indent="0">
              <a:buNone/>
            </a:pPr>
            <a:r>
              <a:rPr lang="en-US" altLang="zh-TW" dirty="0"/>
              <a:t>9 8 3</a:t>
            </a:r>
          </a:p>
          <a:p>
            <a:pPr marL="0" indent="0">
              <a:buNone/>
            </a:pPr>
            <a:r>
              <a:rPr lang="en-US" altLang="zh-TW" dirty="0"/>
              <a:t>10 5 4</a:t>
            </a:r>
          </a:p>
          <a:p>
            <a:pPr marL="0" indent="0">
              <a:buNone/>
            </a:pPr>
            <a:r>
              <a:rPr lang="en-US" altLang="zh-TW" dirty="0"/>
              <a:t>11 2 5</a:t>
            </a:r>
          </a:p>
          <a:p>
            <a:pPr marL="0" indent="0">
              <a:buNone/>
            </a:pPr>
            <a:r>
              <a:rPr lang="en-US" altLang="zh-TW" dirty="0"/>
              <a:t>12 4 5</a:t>
            </a:r>
          </a:p>
          <a:p>
            <a:pPr marL="0" indent="0">
              <a:buNone/>
            </a:pPr>
            <a:r>
              <a:rPr lang="en-US" altLang="zh-TW" dirty="0"/>
              <a:t>13 5 5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3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 err="1">
                <a:ea typeface="新細明體" panose="02020500000000000000" pitchFamily="18" charset="-120"/>
              </a:rPr>
              <a:t>result.txt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4355976" y="1484784"/>
            <a:ext cx="8496944" cy="4520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  <a:ea typeface="Cambria Math" panose="02040503050406030204" pitchFamily="18" charset="0"/>
              </a:rPr>
              <a:t>#</a:t>
            </a:r>
            <a:r>
              <a:rPr lang="en-US" altLang="zh-CN" sz="2000" dirty="0" err="1">
                <a:solidFill>
                  <a:srgbClr val="7030A0"/>
                </a:solidFill>
                <a:ea typeface="Cambria Math" panose="02040503050406030204" pitchFamily="18" charset="0"/>
              </a:rPr>
              <a:t>satisfiedRequests</a:t>
            </a:r>
            <a:endParaRPr lang="en-US" altLang="zh-CN" sz="2000" dirty="0">
              <a:solidFill>
                <a:srgbClr val="7030A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000" dirty="0" err="1">
                <a:ea typeface="Cambria Math" panose="02040503050406030204" pitchFamily="18" charset="0"/>
              </a:rPr>
              <a:t>requestID</a:t>
            </a:r>
            <a:r>
              <a:rPr lang="en-US" altLang="zh-CN" sz="2000" dirty="0">
                <a:ea typeface="Cambria Math" panose="02040503050406030204" pitchFamily="18" charset="0"/>
              </a:rPr>
              <a:t>	</a:t>
            </a:r>
            <a:r>
              <a:rPr lang="en-US" altLang="zh-CN" sz="2000" dirty="0" err="1">
                <a:ea typeface="Cambria Math" panose="02040503050406030204" pitchFamily="18" charset="0"/>
              </a:rPr>
              <a:t>resourceID</a:t>
            </a:r>
            <a:endParaRPr lang="en-US" altLang="zh-CN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42CD9-9C90-1447-83DB-EAE5D0F2F36A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29553"/>
            <a:ext cx="3456384" cy="4520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  <a:ea typeface="Cambria Math" panose="02040503050406030204" pitchFamily="18" charset="0"/>
              </a:rPr>
              <a:t>6</a:t>
            </a:r>
          </a:p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0	2	</a:t>
            </a:r>
          </a:p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2	5</a:t>
            </a:r>
          </a:p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3	0</a:t>
            </a:r>
          </a:p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4	1</a:t>
            </a:r>
          </a:p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5	4</a:t>
            </a:r>
          </a:p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8	3</a:t>
            </a:r>
          </a:p>
        </p:txBody>
      </p:sp>
    </p:spTree>
    <p:extLst>
      <p:ext uri="{BB962C8B-B14F-4D97-AF65-F5344CB8AC3E}">
        <p14:creationId xmlns:p14="http://schemas.microsoft.com/office/powerpoint/2010/main" val="457910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6103590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Cambria Math" panose="02040503050406030204" pitchFamily="18" charset="0"/>
              </a:rPr>
              <a:t>Deadline: 4/16 Tue</a:t>
            </a:r>
          </a:p>
          <a:p>
            <a:r>
              <a:rPr lang="zh-CN" altLang="en-US" dirty="0">
                <a:ea typeface="Cambria Math" panose="02040503050406030204" pitchFamily="18" charset="0"/>
              </a:rPr>
              <a:t>小老師</a:t>
            </a:r>
            <a:r>
              <a:rPr lang="en-US" altLang="zh-CN" dirty="0">
                <a:ea typeface="Cambria Math" panose="02040503050406030204" pitchFamily="18" charset="0"/>
              </a:rPr>
              <a:t>deadline: 4/2 Tue (</a:t>
            </a:r>
            <a:r>
              <a:rPr lang="zh-CN" altLang="en-US" dirty="0">
                <a:ea typeface="Cambria Math" panose="02040503050406030204" pitchFamily="18" charset="0"/>
              </a:rPr>
              <a:t>暫定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E-course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ea typeface="Cambria Math" panose="02040503050406030204" pitchFamily="18" charset="0"/>
              </a:rPr>
              <a:t>C++ Source code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Show a good 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1502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Service providers have resources (such as virtual infrastructures, virtual platform, service software) and users request the resources for services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For example, Google constructs data centers and maintain the hardware and software to provide the mail service for users (i.e., Gmail)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C62B689-E3FA-9F4B-8C1D-9AEF447EF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293096"/>
            <a:ext cx="3499511" cy="25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5538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Resource allocation can be modeled as a bipartite matching problem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But resource allocation is usually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dynamic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Some </a:t>
            </a:r>
            <a:r>
              <a:rPr lang="en-US" altLang="zh-TW" dirty="0"/>
              <a:t>request arrives and some resources are released at a time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7EBE3BA-97BE-DE4A-8168-69FA4EAA0939}"/>
              </a:ext>
            </a:extLst>
          </p:cNvPr>
          <p:cNvGrpSpPr/>
          <p:nvPr/>
        </p:nvGrpSpPr>
        <p:grpSpPr>
          <a:xfrm>
            <a:off x="3100053" y="4045960"/>
            <a:ext cx="2736304" cy="2141180"/>
            <a:chOff x="2411760" y="2194406"/>
            <a:chExt cx="4104456" cy="336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橢圓 6">
                  <a:extLst>
                    <a:ext uri="{FF2B5EF4-FFF2-40B4-BE49-F238E27FC236}">
                      <a16:creationId xmlns:a16="http://schemas.microsoft.com/office/drawing/2014/main" id="{99EB39CF-5756-714C-9A73-75E2086EEAEA}"/>
                    </a:ext>
                  </a:extLst>
                </p:cNvPr>
                <p:cNvSpPr/>
                <p:nvPr/>
              </p:nvSpPr>
              <p:spPr>
                <a:xfrm>
                  <a:off x="2411760" y="2204864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橢圓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2204864"/>
                  <a:ext cx="504056" cy="504056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4F3D5D7D-2B7F-DA42-93C6-E3762227C5A8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flipV="1">
              <a:off x="2915816" y="2446434"/>
              <a:ext cx="3096344" cy="1045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0C592EA4-A141-A240-BF57-6FFC114016E8}"/>
                    </a:ext>
                  </a:extLst>
                </p:cNvPr>
                <p:cNvSpPr/>
                <p:nvPr/>
              </p:nvSpPr>
              <p:spPr>
                <a:xfrm>
                  <a:off x="6012160" y="219440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橢圓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0" y="2194406"/>
                  <a:ext cx="504056" cy="504056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46782A07-FA3E-304F-9044-F72B0B499CB2}"/>
                    </a:ext>
                  </a:extLst>
                </p:cNvPr>
                <p:cNvSpPr/>
                <p:nvPr/>
              </p:nvSpPr>
              <p:spPr>
                <a:xfrm>
                  <a:off x="6012160" y="5052082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橢圓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0" y="5052082"/>
                  <a:ext cx="504056" cy="504056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B214A976-90C2-5641-9C89-B296CF9B60AC}"/>
                    </a:ext>
                  </a:extLst>
                </p:cNvPr>
                <p:cNvSpPr/>
                <p:nvPr/>
              </p:nvSpPr>
              <p:spPr>
                <a:xfrm>
                  <a:off x="6012160" y="3149674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橢圓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0" y="3149674"/>
                  <a:ext cx="504056" cy="504056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橢圓 11">
                  <a:extLst>
                    <a:ext uri="{FF2B5EF4-FFF2-40B4-BE49-F238E27FC236}">
                      <a16:creationId xmlns:a16="http://schemas.microsoft.com/office/drawing/2014/main" id="{91E5605A-8A61-2E47-B887-281CC75216B7}"/>
                    </a:ext>
                  </a:extLst>
                </p:cNvPr>
                <p:cNvSpPr/>
                <p:nvPr/>
              </p:nvSpPr>
              <p:spPr>
                <a:xfrm>
                  <a:off x="6012160" y="4115978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0" y="4115978"/>
                  <a:ext cx="504056" cy="504056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橢圓 12">
                  <a:extLst>
                    <a:ext uri="{FF2B5EF4-FFF2-40B4-BE49-F238E27FC236}">
                      <a16:creationId xmlns:a16="http://schemas.microsoft.com/office/drawing/2014/main" id="{339037E9-CF3D-074C-AA95-632A513005AD}"/>
                    </a:ext>
                  </a:extLst>
                </p:cNvPr>
                <p:cNvSpPr/>
                <p:nvPr/>
              </p:nvSpPr>
              <p:spPr>
                <a:xfrm>
                  <a:off x="2411760" y="3140968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3140968"/>
                  <a:ext cx="504056" cy="504056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橢圓 13">
                  <a:extLst>
                    <a:ext uri="{FF2B5EF4-FFF2-40B4-BE49-F238E27FC236}">
                      <a16:creationId xmlns:a16="http://schemas.microsoft.com/office/drawing/2014/main" id="{EDC31846-17AD-7A4C-9958-866CBD689EA6}"/>
                    </a:ext>
                  </a:extLst>
                </p:cNvPr>
                <p:cNvSpPr/>
                <p:nvPr/>
              </p:nvSpPr>
              <p:spPr>
                <a:xfrm>
                  <a:off x="2411760" y="4077072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橢圓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4077072"/>
                  <a:ext cx="504056" cy="504056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C6A74D35-C106-974A-824B-5B8C319D2A47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915816" y="2456892"/>
              <a:ext cx="3096344" cy="94481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201AB415-EDA4-7745-BB8F-9F2BACE49E91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>
              <a:off x="2915816" y="2456892"/>
              <a:ext cx="3096344" cy="191111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25BC09F-2340-D244-8905-296C9A5BEEDE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>
              <a:off x="2915816" y="2456892"/>
              <a:ext cx="3096344" cy="284721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AB85DF3-AFC1-B840-B694-8E5F75F13BF9}"/>
                </a:ext>
              </a:extLst>
            </p:cNvPr>
            <p:cNvCxnSpPr>
              <a:cxnSpLocks/>
              <a:stCxn id="26" idx="6"/>
              <a:endCxn id="12" idx="2"/>
            </p:cNvCxnSpPr>
            <p:nvPr/>
          </p:nvCxnSpPr>
          <p:spPr>
            <a:xfrm flipV="1">
              <a:off x="2915816" y="4368006"/>
              <a:ext cx="3096345" cy="89719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DA92928-D97F-4349-9891-550894D14F4C}"/>
                </a:ext>
              </a:extLst>
            </p:cNvPr>
            <p:cNvCxnSpPr>
              <a:cxnSpLocks/>
              <a:stCxn id="26" idx="6"/>
              <a:endCxn id="10" idx="2"/>
            </p:cNvCxnSpPr>
            <p:nvPr/>
          </p:nvCxnSpPr>
          <p:spPr>
            <a:xfrm>
              <a:off x="2915816" y="5265204"/>
              <a:ext cx="3096345" cy="3890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7D86403A-B753-C145-80C9-067E5F553EF8}"/>
                </a:ext>
              </a:extLst>
            </p:cNvPr>
            <p:cNvCxnSpPr>
              <a:stCxn id="14" idx="6"/>
              <a:endCxn id="11" idx="2"/>
            </p:cNvCxnSpPr>
            <p:nvPr/>
          </p:nvCxnSpPr>
          <p:spPr>
            <a:xfrm flipV="1">
              <a:off x="2915816" y="3401702"/>
              <a:ext cx="3096344" cy="92739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0C4160B-0261-4041-8AEC-182D8487F79E}"/>
                </a:ext>
              </a:extLst>
            </p:cNvPr>
            <p:cNvCxnSpPr>
              <a:stCxn id="14" idx="6"/>
              <a:endCxn id="12" idx="2"/>
            </p:cNvCxnSpPr>
            <p:nvPr/>
          </p:nvCxnSpPr>
          <p:spPr>
            <a:xfrm>
              <a:off x="2915816" y="4329100"/>
              <a:ext cx="3096344" cy="3890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F50B0898-A25E-854D-A62A-374A73D9458E}"/>
                </a:ext>
              </a:extLst>
            </p:cNvPr>
            <p:cNvCxnSpPr>
              <a:cxnSpLocks/>
              <a:stCxn id="13" idx="6"/>
              <a:endCxn id="9" idx="2"/>
            </p:cNvCxnSpPr>
            <p:nvPr/>
          </p:nvCxnSpPr>
          <p:spPr>
            <a:xfrm flipV="1">
              <a:off x="2915816" y="2446435"/>
              <a:ext cx="3096345" cy="94656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D4E3E162-52A5-E241-A650-A991924E554B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flipV="1">
              <a:off x="2915816" y="2446434"/>
              <a:ext cx="3096344" cy="1045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F81C46B1-D5FB-1B40-96C3-2DB361881552}"/>
                </a:ext>
              </a:extLst>
            </p:cNvPr>
            <p:cNvCxnSpPr>
              <a:stCxn id="14" idx="6"/>
              <a:endCxn id="11" idx="2"/>
            </p:cNvCxnSpPr>
            <p:nvPr/>
          </p:nvCxnSpPr>
          <p:spPr>
            <a:xfrm flipV="1">
              <a:off x="2915816" y="3401702"/>
              <a:ext cx="3096344" cy="92739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F004A26B-AFF0-F84E-B8BE-BB10DA088DE8}"/>
                </a:ext>
              </a:extLst>
            </p:cNvPr>
            <p:cNvCxnSpPr>
              <a:cxnSpLocks/>
              <a:stCxn id="26" idx="6"/>
              <a:endCxn id="12" idx="2"/>
            </p:cNvCxnSpPr>
            <p:nvPr/>
          </p:nvCxnSpPr>
          <p:spPr>
            <a:xfrm flipV="1">
              <a:off x="2915816" y="4368006"/>
              <a:ext cx="3096345" cy="89719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B4CD8554-37FC-EB46-9657-0CD3DEDCB88B}"/>
                    </a:ext>
                  </a:extLst>
                </p:cNvPr>
                <p:cNvSpPr/>
                <p:nvPr/>
              </p:nvSpPr>
              <p:spPr>
                <a:xfrm>
                  <a:off x="2411760" y="501317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橢圓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5013176"/>
                  <a:ext cx="504056" cy="504056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0FE94171-836A-214E-B78D-673F9D46A1F1}"/>
                </a:ext>
              </a:extLst>
            </p:cNvPr>
            <p:cNvCxnSpPr>
              <a:cxnSpLocks/>
              <a:stCxn id="13" idx="6"/>
              <a:endCxn id="11" idx="2"/>
            </p:cNvCxnSpPr>
            <p:nvPr/>
          </p:nvCxnSpPr>
          <p:spPr>
            <a:xfrm>
              <a:off x="2915816" y="3392996"/>
              <a:ext cx="3096345" cy="870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2" name="圖片 31">
            <a:extLst>
              <a:ext uri="{FF2B5EF4-FFF2-40B4-BE49-F238E27FC236}">
                <a16:creationId xmlns:a16="http://schemas.microsoft.com/office/drawing/2014/main" id="{C7A5618F-988E-5745-B065-13B7B459EC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9491" y="6298102"/>
            <a:ext cx="5265018" cy="52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64467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Bipartite Matching Problem (BMP)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B5AE-2A34-4F47-9AAB-D3E6C91DC318}" type="slidenum">
              <a:rPr lang="en-US" smtClean="0"/>
              <a:t>5</a:t>
            </a:fld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08C5EEF-FE95-7B4E-8D09-16207585D8EE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Consider a scenario, where some request arrives and some resources are released at a time: 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629CE7E-39A2-CB4D-8EA4-90F1386CBB43}"/>
              </a:ext>
            </a:extLst>
          </p:cNvPr>
          <p:cNvSpPr/>
          <p:nvPr/>
        </p:nvSpPr>
        <p:spPr>
          <a:xfrm>
            <a:off x="539553" y="6249077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20A6DD3A-D9F1-C74E-B801-7C59B730CADA}"/>
              </a:ext>
            </a:extLst>
          </p:cNvPr>
          <p:cNvSpPr/>
          <p:nvPr/>
        </p:nvSpPr>
        <p:spPr>
          <a:xfrm>
            <a:off x="3923929" y="6249077"/>
            <a:ext cx="504056" cy="5040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6853C5-8AF6-8B47-A8E0-F038AC9EDAE0}"/>
              </a:ext>
            </a:extLst>
          </p:cNvPr>
          <p:cNvSpPr txBox="1"/>
          <p:nvPr/>
        </p:nvSpPr>
        <p:spPr>
          <a:xfrm>
            <a:off x="1187625" y="6229913"/>
            <a:ext cx="2592288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Candara" panose="020E0502030303020204" pitchFamily="34" charset="0"/>
              </a:rPr>
              <a:t>requests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D6CB7DD-F305-774B-9C18-98B839A1A303}"/>
              </a:ext>
            </a:extLst>
          </p:cNvPr>
          <p:cNvSpPr txBox="1"/>
          <p:nvPr/>
        </p:nvSpPr>
        <p:spPr>
          <a:xfrm>
            <a:off x="4572000" y="6229913"/>
            <a:ext cx="3456385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latin typeface="Candara" panose="020E0502030303020204" pitchFamily="34" charset="0"/>
              </a:rPr>
              <a:t>resources</a:t>
            </a:r>
            <a:endParaRPr lang="en-US" altLang="zh-TW" sz="28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BDED2890-7815-6141-BE01-4979BD5D06E7}"/>
                  </a:ext>
                </a:extLst>
              </p:cNvPr>
              <p:cNvSpPr/>
              <p:nvPr/>
            </p:nvSpPr>
            <p:spPr>
              <a:xfrm>
                <a:off x="2123728" y="2647370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BDED2890-7815-6141-BE01-4979BD5D0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647370"/>
                <a:ext cx="504056" cy="50405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CDB1DC1-2C8A-454D-B113-E1FC3EFB0E9B}"/>
                  </a:ext>
                </a:extLst>
              </p:cNvPr>
              <p:cNvSpPr/>
              <p:nvPr/>
            </p:nvSpPr>
            <p:spPr>
              <a:xfrm>
                <a:off x="2123728" y="358347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CDB1DC1-2C8A-454D-B113-E1FC3EFB0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583474"/>
                <a:ext cx="504056" cy="5040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DB3AC365-3194-C54E-9B20-2C56CB9D8BC6}"/>
              </a:ext>
            </a:extLst>
          </p:cNvPr>
          <p:cNvSpPr txBox="1"/>
          <p:nvPr/>
        </p:nvSpPr>
        <p:spPr>
          <a:xfrm>
            <a:off x="395536" y="2924944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 = 0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14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Online Bipartite Matching Problem (BMP)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B5AE-2A34-4F47-9AAB-D3E6C91DC318}" type="slidenum">
              <a:rPr lang="en-US" smtClean="0"/>
              <a:t>6</a:t>
            </a:fld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08C5EEF-FE95-7B4E-8D09-16207585D8EE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Consider a scenario, where some request arrives and some resources are released at a time: 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629CE7E-39A2-CB4D-8EA4-90F1386CBB43}"/>
              </a:ext>
            </a:extLst>
          </p:cNvPr>
          <p:cNvSpPr/>
          <p:nvPr/>
        </p:nvSpPr>
        <p:spPr>
          <a:xfrm>
            <a:off x="539553" y="6249077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20A6DD3A-D9F1-C74E-B801-7C59B730CADA}"/>
              </a:ext>
            </a:extLst>
          </p:cNvPr>
          <p:cNvSpPr/>
          <p:nvPr/>
        </p:nvSpPr>
        <p:spPr>
          <a:xfrm>
            <a:off x="3923929" y="6249077"/>
            <a:ext cx="504056" cy="5040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6853C5-8AF6-8B47-A8E0-F038AC9EDAE0}"/>
              </a:ext>
            </a:extLst>
          </p:cNvPr>
          <p:cNvSpPr txBox="1"/>
          <p:nvPr/>
        </p:nvSpPr>
        <p:spPr>
          <a:xfrm>
            <a:off x="1187625" y="6229913"/>
            <a:ext cx="2592288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Candara" panose="020E0502030303020204" pitchFamily="34" charset="0"/>
              </a:rPr>
              <a:t>requests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D6CB7DD-F305-774B-9C18-98B839A1A303}"/>
              </a:ext>
            </a:extLst>
          </p:cNvPr>
          <p:cNvSpPr txBox="1"/>
          <p:nvPr/>
        </p:nvSpPr>
        <p:spPr>
          <a:xfrm>
            <a:off x="4572000" y="6229913"/>
            <a:ext cx="3456385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latin typeface="Candara" panose="020E0502030303020204" pitchFamily="34" charset="0"/>
              </a:rPr>
              <a:t>resources</a:t>
            </a:r>
            <a:endParaRPr lang="en-US" altLang="zh-TW" sz="28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BDED2890-7815-6141-BE01-4979BD5D06E7}"/>
                  </a:ext>
                </a:extLst>
              </p:cNvPr>
              <p:cNvSpPr/>
              <p:nvPr/>
            </p:nvSpPr>
            <p:spPr>
              <a:xfrm>
                <a:off x="2123728" y="2647370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BDED2890-7815-6141-BE01-4979BD5D0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647370"/>
                <a:ext cx="504056" cy="50405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4CD9F6A-9F7D-1743-9BC2-020BEFF0A2E3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2627784" y="2888940"/>
            <a:ext cx="3096344" cy="104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66CD41E6-06BC-3646-A8B3-068F7032724C}"/>
                  </a:ext>
                </a:extLst>
              </p:cNvPr>
              <p:cNvSpPr/>
              <p:nvPr/>
            </p:nvSpPr>
            <p:spPr>
              <a:xfrm>
                <a:off x="5724128" y="263691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66CD41E6-06BC-3646-A8B3-068F70327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636912"/>
                <a:ext cx="504056" cy="5040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CDB1DC1-2C8A-454D-B113-E1FC3EFB0E9B}"/>
                  </a:ext>
                </a:extLst>
              </p:cNvPr>
              <p:cNvSpPr/>
              <p:nvPr/>
            </p:nvSpPr>
            <p:spPr>
              <a:xfrm>
                <a:off x="2123728" y="358347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CDB1DC1-2C8A-454D-B113-E1FC3EFB0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583474"/>
                <a:ext cx="504056" cy="50405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2E86471-BD98-8540-9779-0A05E23B9E79}"/>
              </a:ext>
            </a:extLst>
          </p:cNvPr>
          <p:cNvCxnSpPr>
            <a:cxnSpLocks/>
            <a:stCxn id="27" idx="6"/>
            <a:endCxn id="23" idx="2"/>
          </p:cNvCxnSpPr>
          <p:nvPr/>
        </p:nvCxnSpPr>
        <p:spPr>
          <a:xfrm flipV="1">
            <a:off x="2627784" y="2888940"/>
            <a:ext cx="3096344" cy="9465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846D568-B797-1341-9326-1F982E0E8DAA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2627784" y="2888940"/>
            <a:ext cx="3096344" cy="1045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CF39C77-2A92-C74B-83EA-D60FF0FB95D7}"/>
              </a:ext>
            </a:extLst>
          </p:cNvPr>
          <p:cNvSpPr txBox="1"/>
          <p:nvPr/>
        </p:nvSpPr>
        <p:spPr>
          <a:xfrm>
            <a:off x="395536" y="2924944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 = 1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2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Online Bipartite Matching Problem (BMP)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B5AE-2A34-4F47-9AAB-D3E6C91DC318}" type="slidenum">
              <a:rPr lang="en-US" smtClean="0"/>
              <a:t>7</a:t>
            </a:fld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08C5EEF-FE95-7B4E-8D09-16207585D8EE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Consider a scenario, where some request arrives and some resources are released at a time: 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629CE7E-39A2-CB4D-8EA4-90F1386CBB43}"/>
              </a:ext>
            </a:extLst>
          </p:cNvPr>
          <p:cNvSpPr/>
          <p:nvPr/>
        </p:nvSpPr>
        <p:spPr>
          <a:xfrm>
            <a:off x="539553" y="6249077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20A6DD3A-D9F1-C74E-B801-7C59B730CADA}"/>
              </a:ext>
            </a:extLst>
          </p:cNvPr>
          <p:cNvSpPr/>
          <p:nvPr/>
        </p:nvSpPr>
        <p:spPr>
          <a:xfrm>
            <a:off x="3923929" y="6249077"/>
            <a:ext cx="504056" cy="5040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6853C5-8AF6-8B47-A8E0-F038AC9EDAE0}"/>
              </a:ext>
            </a:extLst>
          </p:cNvPr>
          <p:cNvSpPr txBox="1"/>
          <p:nvPr/>
        </p:nvSpPr>
        <p:spPr>
          <a:xfrm>
            <a:off x="1187625" y="6229913"/>
            <a:ext cx="2592288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Candara" panose="020E0502030303020204" pitchFamily="34" charset="0"/>
              </a:rPr>
              <a:t>requests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D6CB7DD-F305-774B-9C18-98B839A1A303}"/>
              </a:ext>
            </a:extLst>
          </p:cNvPr>
          <p:cNvSpPr txBox="1"/>
          <p:nvPr/>
        </p:nvSpPr>
        <p:spPr>
          <a:xfrm>
            <a:off x="4572000" y="6229913"/>
            <a:ext cx="3456385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latin typeface="Candara" panose="020E0502030303020204" pitchFamily="34" charset="0"/>
              </a:rPr>
              <a:t>resources</a:t>
            </a:r>
            <a:endParaRPr lang="en-US" altLang="zh-TW" sz="28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BDED2890-7815-6141-BE01-4979BD5D06E7}"/>
                  </a:ext>
                </a:extLst>
              </p:cNvPr>
              <p:cNvSpPr/>
              <p:nvPr/>
            </p:nvSpPr>
            <p:spPr>
              <a:xfrm>
                <a:off x="2123728" y="2647370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BDED2890-7815-6141-BE01-4979BD5D0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647370"/>
                <a:ext cx="504056" cy="50405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4CD9F6A-9F7D-1743-9BC2-020BEFF0A2E3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2627784" y="2888940"/>
            <a:ext cx="3096344" cy="104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66CD41E6-06BC-3646-A8B3-068F7032724C}"/>
                  </a:ext>
                </a:extLst>
              </p:cNvPr>
              <p:cNvSpPr/>
              <p:nvPr/>
            </p:nvSpPr>
            <p:spPr>
              <a:xfrm>
                <a:off x="5724128" y="263691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66CD41E6-06BC-3646-A8B3-068F70327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636912"/>
                <a:ext cx="504056" cy="5040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C7AFF7D5-7E44-284C-B965-9B8ACE4E6C5D}"/>
                  </a:ext>
                </a:extLst>
              </p:cNvPr>
              <p:cNvSpPr/>
              <p:nvPr/>
            </p:nvSpPr>
            <p:spPr>
              <a:xfrm>
                <a:off x="5724128" y="3592180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C7AFF7D5-7E44-284C-B965-9B8ACE4E6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592180"/>
                <a:ext cx="504056" cy="50405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CDB1DC1-2C8A-454D-B113-E1FC3EFB0E9B}"/>
                  </a:ext>
                </a:extLst>
              </p:cNvPr>
              <p:cNvSpPr/>
              <p:nvPr/>
            </p:nvSpPr>
            <p:spPr>
              <a:xfrm>
                <a:off x="2123728" y="358347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CDB1DC1-2C8A-454D-B113-E1FC3EFB0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583474"/>
                <a:ext cx="504056" cy="50405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16BEB186-D20E-9046-84BC-143AAFD92AC6}"/>
                  </a:ext>
                </a:extLst>
              </p:cNvPr>
              <p:cNvSpPr/>
              <p:nvPr/>
            </p:nvSpPr>
            <p:spPr>
              <a:xfrm>
                <a:off x="2123728" y="4519578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16BEB186-D20E-9046-84BC-143AAFD92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519578"/>
                <a:ext cx="504056" cy="50405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91A58A2E-DB1C-6547-8066-D2F49183D99C}"/>
              </a:ext>
            </a:extLst>
          </p:cNvPr>
          <p:cNvCxnSpPr>
            <a:stCxn id="17" idx="6"/>
            <a:endCxn id="25" idx="2"/>
          </p:cNvCxnSpPr>
          <p:nvPr/>
        </p:nvCxnSpPr>
        <p:spPr>
          <a:xfrm>
            <a:off x="2627784" y="2899398"/>
            <a:ext cx="3096344" cy="94481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476663E-F033-B842-81C7-1B694ED759E3}"/>
              </a:ext>
            </a:extLst>
          </p:cNvPr>
          <p:cNvCxnSpPr>
            <a:stCxn id="28" idx="6"/>
            <a:endCxn id="25" idx="2"/>
          </p:cNvCxnSpPr>
          <p:nvPr/>
        </p:nvCxnSpPr>
        <p:spPr>
          <a:xfrm flipV="1">
            <a:off x="2627784" y="3844208"/>
            <a:ext cx="3096344" cy="92739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2E86471-BD98-8540-9779-0A05E23B9E79}"/>
              </a:ext>
            </a:extLst>
          </p:cNvPr>
          <p:cNvCxnSpPr>
            <a:cxnSpLocks/>
            <a:stCxn id="27" idx="6"/>
            <a:endCxn id="23" idx="2"/>
          </p:cNvCxnSpPr>
          <p:nvPr/>
        </p:nvCxnSpPr>
        <p:spPr>
          <a:xfrm flipV="1">
            <a:off x="2627784" y="2888940"/>
            <a:ext cx="3096344" cy="9465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846D568-B797-1341-9326-1F982E0E8DAA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2627784" y="2888940"/>
            <a:ext cx="3096344" cy="1045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4D87088F-2C8E-604E-BE20-6C45D2965282}"/>
              </a:ext>
            </a:extLst>
          </p:cNvPr>
          <p:cNvCxnSpPr>
            <a:stCxn id="28" idx="6"/>
            <a:endCxn id="25" idx="2"/>
          </p:cNvCxnSpPr>
          <p:nvPr/>
        </p:nvCxnSpPr>
        <p:spPr>
          <a:xfrm flipV="1">
            <a:off x="2627784" y="3844208"/>
            <a:ext cx="3096344" cy="92739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023E8C3E-4240-2243-9D5B-3F6003EB0BB8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>
            <a:off x="2627784" y="3835502"/>
            <a:ext cx="3096344" cy="87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FF9D1B9-F9D5-EA49-901B-3F87A29D4D8B}"/>
              </a:ext>
            </a:extLst>
          </p:cNvPr>
          <p:cNvSpPr txBox="1"/>
          <p:nvPr/>
        </p:nvSpPr>
        <p:spPr>
          <a:xfrm>
            <a:off x="395536" y="2924944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 = 2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25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Online Bipartite Matching Problem (BMP)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B5AE-2A34-4F47-9AAB-D3E6C91DC318}" type="slidenum">
              <a:rPr lang="en-US" smtClean="0"/>
              <a:t>8</a:t>
            </a:fld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08C5EEF-FE95-7B4E-8D09-16207585D8EE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Consider a scenario, where some request arrives and some resources are released at a time: 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629CE7E-39A2-CB4D-8EA4-90F1386CBB43}"/>
              </a:ext>
            </a:extLst>
          </p:cNvPr>
          <p:cNvSpPr/>
          <p:nvPr/>
        </p:nvSpPr>
        <p:spPr>
          <a:xfrm>
            <a:off x="539553" y="6249077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20A6DD3A-D9F1-C74E-B801-7C59B730CADA}"/>
              </a:ext>
            </a:extLst>
          </p:cNvPr>
          <p:cNvSpPr/>
          <p:nvPr/>
        </p:nvSpPr>
        <p:spPr>
          <a:xfrm>
            <a:off x="3923929" y="6249077"/>
            <a:ext cx="504056" cy="5040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6853C5-8AF6-8B47-A8E0-F038AC9EDAE0}"/>
              </a:ext>
            </a:extLst>
          </p:cNvPr>
          <p:cNvSpPr txBox="1"/>
          <p:nvPr/>
        </p:nvSpPr>
        <p:spPr>
          <a:xfrm>
            <a:off x="1187625" y="6229913"/>
            <a:ext cx="2592288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Candara" panose="020E0502030303020204" pitchFamily="34" charset="0"/>
              </a:rPr>
              <a:t>requests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D6CB7DD-F305-774B-9C18-98B839A1A303}"/>
              </a:ext>
            </a:extLst>
          </p:cNvPr>
          <p:cNvSpPr txBox="1"/>
          <p:nvPr/>
        </p:nvSpPr>
        <p:spPr>
          <a:xfrm>
            <a:off x="4572000" y="6229913"/>
            <a:ext cx="3456385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latin typeface="Candara" panose="020E0502030303020204" pitchFamily="34" charset="0"/>
              </a:rPr>
              <a:t>resources</a:t>
            </a:r>
            <a:endParaRPr lang="en-US" altLang="zh-TW" sz="28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BDED2890-7815-6141-BE01-4979BD5D06E7}"/>
                  </a:ext>
                </a:extLst>
              </p:cNvPr>
              <p:cNvSpPr/>
              <p:nvPr/>
            </p:nvSpPr>
            <p:spPr>
              <a:xfrm>
                <a:off x="2123728" y="2647370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BDED2890-7815-6141-BE01-4979BD5D0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647370"/>
                <a:ext cx="504056" cy="50405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4CD9F6A-9F7D-1743-9BC2-020BEFF0A2E3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2627784" y="2888940"/>
            <a:ext cx="3096344" cy="104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66CD41E6-06BC-3646-A8B3-068F7032724C}"/>
                  </a:ext>
                </a:extLst>
              </p:cNvPr>
              <p:cNvSpPr/>
              <p:nvPr/>
            </p:nvSpPr>
            <p:spPr>
              <a:xfrm>
                <a:off x="5724128" y="263691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66CD41E6-06BC-3646-A8B3-068F70327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636912"/>
                <a:ext cx="504056" cy="5040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C7AFF7D5-7E44-284C-B965-9B8ACE4E6C5D}"/>
                  </a:ext>
                </a:extLst>
              </p:cNvPr>
              <p:cNvSpPr/>
              <p:nvPr/>
            </p:nvSpPr>
            <p:spPr>
              <a:xfrm>
                <a:off x="5724128" y="3592180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C7AFF7D5-7E44-284C-B965-9B8ACE4E6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592180"/>
                <a:ext cx="504056" cy="50405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753FEB1B-87F4-5848-A46D-25BC4AA4966C}"/>
                  </a:ext>
                </a:extLst>
              </p:cNvPr>
              <p:cNvSpPr/>
              <p:nvPr/>
            </p:nvSpPr>
            <p:spPr>
              <a:xfrm>
                <a:off x="5724128" y="455848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753FEB1B-87F4-5848-A46D-25BC4AA49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558484"/>
                <a:ext cx="504056" cy="50405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CDB1DC1-2C8A-454D-B113-E1FC3EFB0E9B}"/>
                  </a:ext>
                </a:extLst>
              </p:cNvPr>
              <p:cNvSpPr/>
              <p:nvPr/>
            </p:nvSpPr>
            <p:spPr>
              <a:xfrm>
                <a:off x="2123728" y="3583474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CDB1DC1-2C8A-454D-B113-E1FC3EFB0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583474"/>
                <a:ext cx="504056" cy="50405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16BEB186-D20E-9046-84BC-143AAFD92AC6}"/>
                  </a:ext>
                </a:extLst>
              </p:cNvPr>
              <p:cNvSpPr/>
              <p:nvPr/>
            </p:nvSpPr>
            <p:spPr>
              <a:xfrm>
                <a:off x="2123728" y="4519578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16BEB186-D20E-9046-84BC-143AAFD92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519578"/>
                <a:ext cx="504056" cy="50405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91A58A2E-DB1C-6547-8066-D2F49183D99C}"/>
              </a:ext>
            </a:extLst>
          </p:cNvPr>
          <p:cNvCxnSpPr>
            <a:stCxn id="17" idx="6"/>
            <a:endCxn id="25" idx="2"/>
          </p:cNvCxnSpPr>
          <p:nvPr/>
        </p:nvCxnSpPr>
        <p:spPr>
          <a:xfrm>
            <a:off x="2627784" y="2899398"/>
            <a:ext cx="3096344" cy="94481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6765125-3B1C-1345-A42E-2DCA36D843B5}"/>
              </a:ext>
            </a:extLst>
          </p:cNvPr>
          <p:cNvCxnSpPr>
            <a:stCxn id="17" idx="6"/>
            <a:endCxn id="26" idx="2"/>
          </p:cNvCxnSpPr>
          <p:nvPr/>
        </p:nvCxnSpPr>
        <p:spPr>
          <a:xfrm>
            <a:off x="2627784" y="2899398"/>
            <a:ext cx="3096344" cy="19111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0AC1B8B7-7150-C84D-B6FF-1782EFEB5E2D}"/>
              </a:ext>
            </a:extLst>
          </p:cNvPr>
          <p:cNvCxnSpPr>
            <a:cxnSpLocks/>
            <a:stCxn id="53" idx="6"/>
            <a:endCxn id="26" idx="2"/>
          </p:cNvCxnSpPr>
          <p:nvPr/>
        </p:nvCxnSpPr>
        <p:spPr>
          <a:xfrm flipV="1">
            <a:off x="2627784" y="4810512"/>
            <a:ext cx="3096344" cy="89719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476663E-F033-B842-81C7-1B694ED759E3}"/>
              </a:ext>
            </a:extLst>
          </p:cNvPr>
          <p:cNvCxnSpPr>
            <a:stCxn id="28" idx="6"/>
            <a:endCxn id="25" idx="2"/>
          </p:cNvCxnSpPr>
          <p:nvPr/>
        </p:nvCxnSpPr>
        <p:spPr>
          <a:xfrm flipV="1">
            <a:off x="2627784" y="3844208"/>
            <a:ext cx="3096344" cy="92739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C4C7AB75-FF22-8545-9204-FF47952BD9ED}"/>
              </a:ext>
            </a:extLst>
          </p:cNvPr>
          <p:cNvCxnSpPr>
            <a:stCxn id="28" idx="6"/>
            <a:endCxn id="26" idx="2"/>
          </p:cNvCxnSpPr>
          <p:nvPr/>
        </p:nvCxnSpPr>
        <p:spPr>
          <a:xfrm>
            <a:off x="2627784" y="4771606"/>
            <a:ext cx="3096344" cy="38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2E86471-BD98-8540-9779-0A05E23B9E7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627784" y="2888940"/>
            <a:ext cx="3096344" cy="95526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846D568-B797-1341-9326-1F982E0E8DAA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2627784" y="2888940"/>
            <a:ext cx="3096344" cy="1045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4D87088F-2C8E-604E-BE20-6C45D2965282}"/>
              </a:ext>
            </a:extLst>
          </p:cNvPr>
          <p:cNvCxnSpPr>
            <a:stCxn id="28" idx="6"/>
            <a:endCxn id="25" idx="2"/>
          </p:cNvCxnSpPr>
          <p:nvPr/>
        </p:nvCxnSpPr>
        <p:spPr>
          <a:xfrm flipV="1">
            <a:off x="2627784" y="3844208"/>
            <a:ext cx="3096344" cy="92739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4E748711-8AE4-8741-A3F0-0E8CD980E096}"/>
              </a:ext>
            </a:extLst>
          </p:cNvPr>
          <p:cNvCxnSpPr>
            <a:cxnSpLocks/>
            <a:stCxn id="53" idx="6"/>
            <a:endCxn id="26" idx="2"/>
          </p:cNvCxnSpPr>
          <p:nvPr/>
        </p:nvCxnSpPr>
        <p:spPr>
          <a:xfrm flipV="1">
            <a:off x="2627784" y="4810512"/>
            <a:ext cx="3096344" cy="89719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78BA8AB2-F65B-3045-BB82-98AC9CA10CCD}"/>
                  </a:ext>
                </a:extLst>
              </p:cNvPr>
              <p:cNvSpPr/>
              <p:nvPr/>
            </p:nvSpPr>
            <p:spPr>
              <a:xfrm>
                <a:off x="2123728" y="545568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78BA8AB2-F65B-3045-BB82-98AC9CA10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455682"/>
                <a:ext cx="504056" cy="50405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023E8C3E-4240-2243-9D5B-3F6003EB0BB8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>
            <a:off x="2627784" y="3835502"/>
            <a:ext cx="3096344" cy="87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0FD4124-02BC-6841-9495-06A8BF7E9C44}"/>
              </a:ext>
            </a:extLst>
          </p:cNvPr>
          <p:cNvSpPr txBox="1"/>
          <p:nvPr/>
        </p:nvSpPr>
        <p:spPr>
          <a:xfrm>
            <a:off x="395536" y="2924944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 = 3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5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Online Bipartite Matching Problem (BMP)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B5AE-2A34-4F47-9AAB-D3E6C91DC318}" type="slidenum">
              <a:rPr lang="en-US" smtClean="0"/>
              <a:t>9</a:t>
            </a:fld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08C5EEF-FE95-7B4E-8D09-16207585D8EE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Consider a scenario, where some request arrives and some resources are released at a time: 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629CE7E-39A2-CB4D-8EA4-90F1386CBB43}"/>
              </a:ext>
            </a:extLst>
          </p:cNvPr>
          <p:cNvSpPr/>
          <p:nvPr/>
        </p:nvSpPr>
        <p:spPr>
          <a:xfrm>
            <a:off x="539553" y="6249077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20A6DD3A-D9F1-C74E-B801-7C59B730CADA}"/>
              </a:ext>
            </a:extLst>
          </p:cNvPr>
          <p:cNvSpPr/>
          <p:nvPr/>
        </p:nvSpPr>
        <p:spPr>
          <a:xfrm>
            <a:off x="3923929" y="6249077"/>
            <a:ext cx="504056" cy="5040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6853C5-8AF6-8B47-A8E0-F038AC9EDAE0}"/>
              </a:ext>
            </a:extLst>
          </p:cNvPr>
          <p:cNvSpPr txBox="1"/>
          <p:nvPr/>
        </p:nvSpPr>
        <p:spPr>
          <a:xfrm>
            <a:off x="1187625" y="6229913"/>
            <a:ext cx="2592288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Candara" panose="020E0502030303020204" pitchFamily="34" charset="0"/>
              </a:rPr>
              <a:t>requests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D6CB7DD-F305-774B-9C18-98B839A1A303}"/>
              </a:ext>
            </a:extLst>
          </p:cNvPr>
          <p:cNvSpPr txBox="1"/>
          <p:nvPr/>
        </p:nvSpPr>
        <p:spPr>
          <a:xfrm>
            <a:off x="4572000" y="6229913"/>
            <a:ext cx="3456385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latin typeface="Candara" panose="020E0502030303020204" pitchFamily="34" charset="0"/>
              </a:rPr>
              <a:t>resources</a:t>
            </a:r>
            <a:endParaRPr lang="en-US" altLang="zh-TW" sz="28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8993F11-F3A3-AC48-BCFD-F0991DE7EA12}"/>
              </a:ext>
            </a:extLst>
          </p:cNvPr>
          <p:cNvGrpSpPr/>
          <p:nvPr/>
        </p:nvGrpSpPr>
        <p:grpSpPr>
          <a:xfrm>
            <a:off x="2123728" y="2636912"/>
            <a:ext cx="4104456" cy="3361732"/>
            <a:chOff x="1835697" y="2259015"/>
            <a:chExt cx="4104456" cy="336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BDED2890-7815-6141-BE01-4979BD5D06E7}"/>
                    </a:ext>
                  </a:extLst>
                </p:cNvPr>
                <p:cNvSpPr/>
                <p:nvPr/>
              </p:nvSpPr>
              <p:spPr>
                <a:xfrm>
                  <a:off x="1835697" y="2269473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BDED2890-7815-6141-BE01-4979BD5D0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697" y="2269473"/>
                  <a:ext cx="504056" cy="50405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64CD9F6A-9F7D-1743-9BC2-020BEFF0A2E3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2339753" y="2511043"/>
              <a:ext cx="3096344" cy="1045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66CD41E6-06BC-3646-A8B3-068F7032724C}"/>
                    </a:ext>
                  </a:extLst>
                </p:cNvPr>
                <p:cNvSpPr/>
                <p:nvPr/>
              </p:nvSpPr>
              <p:spPr>
                <a:xfrm>
                  <a:off x="5436097" y="2259015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66CD41E6-06BC-3646-A8B3-068F703272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7" y="2259015"/>
                  <a:ext cx="504056" cy="50405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82ED85DF-7FA6-6843-8521-77FFAF26FCC9}"/>
                    </a:ext>
                  </a:extLst>
                </p:cNvPr>
                <p:cNvSpPr/>
                <p:nvPr/>
              </p:nvSpPr>
              <p:spPr>
                <a:xfrm>
                  <a:off x="5436097" y="5116691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82ED85DF-7FA6-6843-8521-77FFAF26F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7" y="5116691"/>
                  <a:ext cx="504056" cy="5040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C7AFF7D5-7E44-284C-B965-9B8ACE4E6C5D}"/>
                    </a:ext>
                  </a:extLst>
                </p:cNvPr>
                <p:cNvSpPr/>
                <p:nvPr/>
              </p:nvSpPr>
              <p:spPr>
                <a:xfrm>
                  <a:off x="5436097" y="3214283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C7AFF7D5-7E44-284C-B965-9B8ACE4E6C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7" y="3214283"/>
                  <a:ext cx="504056" cy="5040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753FEB1B-87F4-5848-A46D-25BC4AA4966C}"/>
                    </a:ext>
                  </a:extLst>
                </p:cNvPr>
                <p:cNvSpPr/>
                <p:nvPr/>
              </p:nvSpPr>
              <p:spPr>
                <a:xfrm>
                  <a:off x="5436097" y="4180587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753FEB1B-87F4-5848-A46D-25BC4AA49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7" y="4180587"/>
                  <a:ext cx="504056" cy="50405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8CDB1DC1-2C8A-454D-B113-E1FC3EFB0E9B}"/>
                    </a:ext>
                  </a:extLst>
                </p:cNvPr>
                <p:cNvSpPr/>
                <p:nvPr/>
              </p:nvSpPr>
              <p:spPr>
                <a:xfrm>
                  <a:off x="1835697" y="3205577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8CDB1DC1-2C8A-454D-B113-E1FC3EFB0E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697" y="3205577"/>
                  <a:ext cx="504056" cy="50405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16BEB186-D20E-9046-84BC-143AAFD92AC6}"/>
                    </a:ext>
                  </a:extLst>
                </p:cNvPr>
                <p:cNvSpPr/>
                <p:nvPr/>
              </p:nvSpPr>
              <p:spPr>
                <a:xfrm>
                  <a:off x="1835697" y="4141681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16BEB186-D20E-9046-84BC-143AAFD92A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697" y="4141681"/>
                  <a:ext cx="504056" cy="50405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91A58A2E-DB1C-6547-8066-D2F49183D99C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2339753" y="2521501"/>
              <a:ext cx="3096344" cy="94481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56765125-3B1C-1345-A42E-2DCA36D843B5}"/>
                </a:ext>
              </a:extLst>
            </p:cNvPr>
            <p:cNvCxnSpPr>
              <a:stCxn id="17" idx="6"/>
              <a:endCxn id="26" idx="2"/>
            </p:cNvCxnSpPr>
            <p:nvPr/>
          </p:nvCxnSpPr>
          <p:spPr>
            <a:xfrm>
              <a:off x="2339753" y="2521501"/>
              <a:ext cx="3096344" cy="191111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E17A902F-2B22-B64F-B5A9-F026EFD2F94E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2339753" y="2521501"/>
              <a:ext cx="3096344" cy="284721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AC1B8B7-7150-C84D-B6FF-1782EFEB5E2D}"/>
                </a:ext>
              </a:extLst>
            </p:cNvPr>
            <p:cNvCxnSpPr>
              <a:cxnSpLocks/>
              <a:stCxn id="53" idx="6"/>
              <a:endCxn id="26" idx="2"/>
            </p:cNvCxnSpPr>
            <p:nvPr/>
          </p:nvCxnSpPr>
          <p:spPr>
            <a:xfrm flipV="1">
              <a:off x="2339753" y="4432615"/>
              <a:ext cx="3096344" cy="89719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5C80A8A-E488-0749-868A-2A6049393E82}"/>
                </a:ext>
              </a:extLst>
            </p:cNvPr>
            <p:cNvCxnSpPr>
              <a:cxnSpLocks/>
              <a:stCxn id="53" idx="6"/>
              <a:endCxn id="24" idx="2"/>
            </p:cNvCxnSpPr>
            <p:nvPr/>
          </p:nvCxnSpPr>
          <p:spPr>
            <a:xfrm>
              <a:off x="2339753" y="5329813"/>
              <a:ext cx="3096344" cy="3890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476663E-F033-B842-81C7-1B694ED759E3}"/>
                </a:ext>
              </a:extLst>
            </p:cNvPr>
            <p:cNvCxnSpPr>
              <a:stCxn id="28" idx="6"/>
              <a:endCxn id="25" idx="2"/>
            </p:cNvCxnSpPr>
            <p:nvPr/>
          </p:nvCxnSpPr>
          <p:spPr>
            <a:xfrm flipV="1">
              <a:off x="2339753" y="3466311"/>
              <a:ext cx="3096344" cy="92739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C4C7AB75-FF22-8545-9204-FF47952BD9ED}"/>
                </a:ext>
              </a:extLst>
            </p:cNvPr>
            <p:cNvCxnSpPr>
              <a:stCxn id="28" idx="6"/>
              <a:endCxn id="26" idx="2"/>
            </p:cNvCxnSpPr>
            <p:nvPr/>
          </p:nvCxnSpPr>
          <p:spPr>
            <a:xfrm>
              <a:off x="2339753" y="4393709"/>
              <a:ext cx="3096344" cy="3890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72E86471-BD98-8540-9779-0A05E23B9E79}"/>
                </a:ext>
              </a:extLst>
            </p:cNvPr>
            <p:cNvCxnSpPr>
              <a:cxnSpLocks/>
              <a:stCxn id="27" idx="6"/>
              <a:endCxn id="23" idx="2"/>
            </p:cNvCxnSpPr>
            <p:nvPr/>
          </p:nvCxnSpPr>
          <p:spPr>
            <a:xfrm flipV="1">
              <a:off x="2339753" y="2511043"/>
              <a:ext cx="3096344" cy="94656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2846D568-B797-1341-9326-1F982E0E8DAA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2339753" y="2511043"/>
              <a:ext cx="3096344" cy="10458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4D87088F-2C8E-604E-BE20-6C45D2965282}"/>
                </a:ext>
              </a:extLst>
            </p:cNvPr>
            <p:cNvCxnSpPr>
              <a:stCxn id="28" idx="6"/>
              <a:endCxn id="25" idx="2"/>
            </p:cNvCxnSpPr>
            <p:nvPr/>
          </p:nvCxnSpPr>
          <p:spPr>
            <a:xfrm flipV="1">
              <a:off x="2339753" y="3466311"/>
              <a:ext cx="3096344" cy="927398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4E748711-8AE4-8741-A3F0-0E8CD980E096}"/>
                </a:ext>
              </a:extLst>
            </p:cNvPr>
            <p:cNvCxnSpPr>
              <a:cxnSpLocks/>
              <a:stCxn id="53" idx="6"/>
              <a:endCxn id="26" idx="2"/>
            </p:cNvCxnSpPr>
            <p:nvPr/>
          </p:nvCxnSpPr>
          <p:spPr>
            <a:xfrm flipV="1">
              <a:off x="2339753" y="4432615"/>
              <a:ext cx="3096344" cy="897198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78BA8AB2-F65B-3045-BB82-98AC9CA10CCD}"/>
                    </a:ext>
                  </a:extLst>
                </p:cNvPr>
                <p:cNvSpPr/>
                <p:nvPr/>
              </p:nvSpPr>
              <p:spPr>
                <a:xfrm>
                  <a:off x="1835697" y="5077785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78BA8AB2-F65B-3045-BB82-98AC9CA10C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697" y="5077785"/>
                  <a:ext cx="504056" cy="50405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023E8C3E-4240-2243-9D5B-3F6003EB0BB8}"/>
                </a:ext>
              </a:extLst>
            </p:cNvPr>
            <p:cNvCxnSpPr>
              <a:cxnSpLocks/>
              <a:stCxn id="27" idx="6"/>
              <a:endCxn id="25" idx="2"/>
            </p:cNvCxnSpPr>
            <p:nvPr/>
          </p:nvCxnSpPr>
          <p:spPr>
            <a:xfrm>
              <a:off x="2339753" y="3457605"/>
              <a:ext cx="3096344" cy="870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CEFB5B86-4C5B-DE40-85C4-DE264EAA178E}"/>
              </a:ext>
            </a:extLst>
          </p:cNvPr>
          <p:cNvSpPr txBox="1"/>
          <p:nvPr/>
        </p:nvSpPr>
        <p:spPr>
          <a:xfrm>
            <a:off x="395536" y="2924944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 = 4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49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9614</TotalTime>
  <Words>1220</Words>
  <Application>Microsoft Macintosh PowerPoint</Application>
  <PresentationFormat>如螢幕大小 (4:3)</PresentationFormat>
  <Paragraphs>355</Paragraphs>
  <Slides>28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1" baseType="lpstr">
      <vt:lpstr>微軟正黑體</vt:lpstr>
      <vt:lpstr>新細明體</vt:lpstr>
      <vt:lpstr>LingWai SC Medium</vt:lpstr>
      <vt:lpstr>黑体</vt:lpstr>
      <vt:lpstr>Arial</vt:lpstr>
      <vt:lpstr>Cambria Math</vt:lpstr>
      <vt:lpstr>Candara</vt:lpstr>
      <vt:lpstr>Courier New</vt:lpstr>
      <vt:lpstr>Monotype Sorts</vt:lpstr>
      <vt:lpstr>Plantagenet Cherokee</vt:lpstr>
      <vt:lpstr>Times New Roman</vt:lpstr>
      <vt:lpstr>Wingdings</vt:lpstr>
      <vt:lpstr>Office 佈景主題</vt:lpstr>
      <vt:lpstr>PowerPoint 簡報</vt:lpstr>
      <vt:lpstr>Background</vt:lpstr>
      <vt:lpstr>Background</vt:lpstr>
      <vt:lpstr>Background</vt:lpstr>
      <vt:lpstr>Online Bipartite Matching Problem (BMP)</vt:lpstr>
      <vt:lpstr>Online Bipartite Matching Problem (BMP)</vt:lpstr>
      <vt:lpstr>Online Bipartite Matching Problem (BMP)</vt:lpstr>
      <vt:lpstr>Online Bipartite Matching Problem (BMP)</vt:lpstr>
      <vt:lpstr>Online Bipartite Matching Problem (BMP)</vt:lpstr>
      <vt:lpstr>Online Bipartite Matching Problem (BMP)</vt:lpstr>
      <vt:lpstr>Hardness of the Online BMP</vt:lpstr>
      <vt:lpstr>Hardness of the Online BMP</vt:lpstr>
      <vt:lpstr>Hardness of the Online BMP</vt:lpstr>
      <vt:lpstr>Programming Project #2: Online resource allocation</vt:lpstr>
      <vt:lpstr>Programming Project #2: Online resource allocation</vt:lpstr>
      <vt:lpstr>Programming Project #2: Online resource allocation</vt:lpstr>
      <vt:lpstr>Programming Project #2: Online resource allocation</vt:lpstr>
      <vt:lpstr>Programming Project #2: Online resource allocation</vt:lpstr>
      <vt:lpstr>Programming Project #2: Online resource allocation</vt:lpstr>
      <vt:lpstr>Programming Project #2: Online resource allocation</vt:lpstr>
      <vt:lpstr>Discussion</vt:lpstr>
      <vt:lpstr>Discussion</vt:lpstr>
      <vt:lpstr>Further Reading</vt:lpstr>
      <vt:lpstr>Input Sample: request.txt</vt:lpstr>
      <vt:lpstr>Output Sample: result.txt</vt:lpstr>
      <vt:lpstr>Input Sample: request.txt</vt:lpstr>
      <vt:lpstr>Output Sample: result.txt</vt:lpstr>
      <vt:lpstr>Note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Microsoft Office User</cp:lastModifiedBy>
  <cp:revision>517</cp:revision>
  <dcterms:created xsi:type="dcterms:W3CDTF">1995-06-02T22:16:36Z</dcterms:created>
  <dcterms:modified xsi:type="dcterms:W3CDTF">2019-03-21T13:16:56Z</dcterms:modified>
</cp:coreProperties>
</file>