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700"/>
    <a:srgbClr val="DBA1FF"/>
    <a:srgbClr val="B852FF"/>
    <a:srgbClr val="574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45945-FA74-364A-8AB4-15910EC9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6D0C66-0ABC-A04B-AC2D-1AA7EA31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pic>
        <p:nvPicPr>
          <p:cNvPr id="7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B390ECD2-9C60-DE40-9CB7-2B5851586C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D4669C2-DA35-9C49-B793-CB9631ABBC54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0EC080-4184-4A4C-B7AE-788D1636043B}"/>
              </a:ext>
            </a:extLst>
          </p:cNvPr>
          <p:cNvSpPr/>
          <p:nvPr userDrawn="1"/>
        </p:nvSpPr>
        <p:spPr>
          <a:xfrm>
            <a:off x="10297" y="5934670"/>
            <a:ext cx="3027406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圖片來源</a:t>
            </a:r>
            <a:endParaRPr lang="en-US" altLang="zh-CN" b="0" i="0" dirty="0">
              <a:solidFill>
                <a:schemeClr val="bg2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  <a:p>
            <a:r>
              <a:rPr lang="zh-TW" altLang="en-US" b="0" i="0" dirty="0">
                <a:solidFill>
                  <a:schemeClr val="bg2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73029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76102-989A-6B4A-A2D3-CEBAC329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FC543-887E-2748-A6CD-D06E5271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091747-E563-4646-80CB-99B8E2E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534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E927E-ED35-BE4C-B1FE-4E947564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5BC8F6-1F5C-3B4B-9E57-642DA325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F18BD8-C3EC-074A-A4A4-F43E1562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3941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4CD02-01CF-C740-8265-A9E5D8A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F83FCB-D28E-1F4E-8935-BA82AD7B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6004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EFCD5C-666F-E042-86D7-1BDC05F3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6AD6E1-4FAB-4C4A-B7EE-8D528B71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94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7D60-DA4A-BC4A-999C-D226B43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C00000"/>
              </a:gs>
              <a:gs pos="71000">
                <a:srgbClr val="C00000"/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TW" altLang="en-US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A1FC-C704-4343-A7D8-AB4303C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507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7D60-DA4A-BC4A-999C-D226B43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/>
              </a:gs>
              <a:gs pos="20000">
                <a:schemeClr val="accent1">
                  <a:lumMod val="75000"/>
                </a:schemeClr>
              </a:gs>
              <a:gs pos="99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r">
              <a:defRPr kumimoji="1" lang="zh-TW" altLang="en-US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A1FC-C704-4343-A7D8-AB4303C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231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7D60-DA4A-BC4A-999C-D226B43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C00000"/>
              </a:gs>
              <a:gs pos="71000">
                <a:srgbClr val="C00000"/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A1FC-C704-4343-A7D8-AB4303C42C0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rgbClr val="DBA1FF"/>
                </a:solidFill>
              </a:defRPr>
            </a:lvl4pPr>
            <a:lvl5pPr>
              <a:defRPr>
                <a:solidFill>
                  <a:srgbClr val="FFC700"/>
                </a:solidFill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548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00441-F82C-D840-8FE0-5CF8ADDF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D4F65E-1303-0045-B98C-DFE966EB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4ADA49-B3DC-5F4C-88E7-C81A597CE4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5100" y="0"/>
            <a:ext cx="3136900" cy="2997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86C7210-2B5E-4042-B8F8-60BA65E347E8}"/>
              </a:ext>
            </a:extLst>
          </p:cNvPr>
          <p:cNvSpPr/>
          <p:nvPr userDrawn="1"/>
        </p:nvSpPr>
        <p:spPr>
          <a:xfrm>
            <a:off x="72288" y="6211669"/>
            <a:ext cx="3020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圖片來源：</a:t>
            </a:r>
            <a:endParaRPr lang="en" altLang="zh-TW" b="0" i="0" dirty="0">
              <a:solidFill>
                <a:schemeClr val="bg1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  <a:p>
            <a:r>
              <a:rPr lang="en" altLang="zh-TW" b="0" i="0" dirty="0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https://</a:t>
            </a:r>
            <a:r>
              <a:rPr lang="en" altLang="zh-TW" b="0" i="0" dirty="0" err="1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www.ikonpass.com</a:t>
            </a:r>
            <a:r>
              <a:rPr lang="en" altLang="zh-TW" b="0" i="0" dirty="0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/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3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22A33-234C-EA4A-90F4-C2DF3C7F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DBD15-5AA5-7540-BCEB-17241E26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4B554-CE38-C64F-AA22-128DC019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6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C619B-ABE6-5E4E-A9A6-62E8EDC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2DC47-F7E6-4843-9171-DDF8BF14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0D7EF-29E9-EC4E-9D63-12B6A6AD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669FCD-71E8-5F4A-8FA1-50427855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148DE5-57B8-2143-AF4E-30D4DA075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35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0B61D-1799-F049-AACE-329BD4A1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9763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0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093532-54FE-4A4E-89E2-FA57837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07814-9C92-7E4F-A496-8B759961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67023B-07A7-3944-A965-DBD592D44348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9259A2-E6C4-F642-9070-0E582883698E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03D6DB-A891-9942-B77D-397A790DC62E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b="0" i="0" smtClean="0">
                <a:solidFill>
                  <a:schemeClr val="bg2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pPr algn="r"/>
              <a:t>‹#›</a:t>
            </a:fld>
            <a:endParaRPr kumimoji="1" lang="zh-TW" altLang="en-US" b="0" i="0" dirty="0">
              <a:solidFill>
                <a:schemeClr val="bg2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8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3200" b="0" i="0" kern="1200">
          <a:solidFill>
            <a:schemeClr val="accent2">
              <a:lumMod val="50000"/>
            </a:schemeClr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800" b="0" i="0" kern="1200">
          <a:solidFill>
            <a:schemeClr val="accent5">
              <a:lumMod val="50000"/>
            </a:schemeClr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400" b="0" i="0" kern="1200">
          <a:solidFill>
            <a:schemeClr val="accent6">
              <a:lumMod val="50000"/>
            </a:schemeClr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000" b="0" i="0" kern="1200">
          <a:solidFill>
            <a:srgbClr val="7030A0"/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b="0" i="0" kern="1200">
          <a:solidFill>
            <a:srgbClr val="574105"/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27ba/c3fc2242a0eaf6d3293fd99ba4288cc0c6cd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chip.org/wiki/intel/microarchitectures/skylake_(server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ED8E1-F717-A54F-9E43-398617B8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Homework 0D</a:t>
            </a:r>
            <a:br>
              <a:rPr kumimoji="1" lang="en-US" altLang="zh-TW" dirty="0"/>
            </a:br>
            <a:r>
              <a:rPr kumimoji="1" lang="en-US" altLang="zh-TW" dirty="0"/>
              <a:t>kernel config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AEB43D-4BC0-614F-8CDC-525CAE3E9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</p:spTree>
    <p:extLst>
      <p:ext uri="{BB962C8B-B14F-4D97-AF65-F5344CB8AC3E}">
        <p14:creationId xmlns:p14="http://schemas.microsoft.com/office/powerpoint/2010/main" val="3905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79BAD18-9945-494B-8317-63AA0C4EB877}"/>
              </a:ext>
            </a:extLst>
          </p:cNvPr>
          <p:cNvCxnSpPr/>
          <p:nvPr/>
        </p:nvCxnSpPr>
        <p:spPr>
          <a:xfrm>
            <a:off x="-39585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CF45C5-5ED0-644B-9479-16C36D198A1C}"/>
              </a:ext>
            </a:extLst>
          </p:cNvPr>
          <p:cNvCxnSpPr/>
          <p:nvPr/>
        </p:nvCxnSpPr>
        <p:spPr>
          <a:xfrm>
            <a:off x="1597230" y="4797631"/>
            <a:ext cx="4215741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形箭號 7">
            <a:extLst>
              <a:ext uri="{FF2B5EF4-FFF2-40B4-BE49-F238E27FC236}">
                <a16:creationId xmlns:a16="http://schemas.microsoft.com/office/drawing/2014/main" id="{9D7AEF7D-05BF-9D41-B42C-2BC601CE4CF5}"/>
              </a:ext>
            </a:extLst>
          </p:cNvPr>
          <p:cNvSpPr/>
          <p:nvPr/>
        </p:nvSpPr>
        <p:spPr>
          <a:xfrm>
            <a:off x="5260769" y="4999512"/>
            <a:ext cx="1104405" cy="20544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627BD03-46F2-2143-8EF3-18B171D5D464}"/>
              </a:ext>
            </a:extLst>
          </p:cNvPr>
          <p:cNvCxnSpPr>
            <a:cxnSpLocks/>
          </p:cNvCxnSpPr>
          <p:nvPr/>
        </p:nvCxnSpPr>
        <p:spPr>
          <a:xfrm>
            <a:off x="5812971" y="4797631"/>
            <a:ext cx="261851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921850-927B-3B44-B500-1E621B4D5884}"/>
              </a:ext>
            </a:extLst>
          </p:cNvPr>
          <p:cNvCxnSpPr>
            <a:cxnSpLocks/>
          </p:cNvCxnSpPr>
          <p:nvPr/>
        </p:nvCxnSpPr>
        <p:spPr>
          <a:xfrm flipV="1">
            <a:off x="8342416" y="3776352"/>
            <a:ext cx="0" cy="1021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E48845D-4926-9F46-A88C-105B2CB20FA5}"/>
              </a:ext>
            </a:extLst>
          </p:cNvPr>
          <p:cNvCxnSpPr>
            <a:cxnSpLocks/>
          </p:cNvCxnSpPr>
          <p:nvPr/>
        </p:nvCxnSpPr>
        <p:spPr>
          <a:xfrm flipV="1">
            <a:off x="8342416" y="3811976"/>
            <a:ext cx="26798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DEBBD8B-B62D-E64F-BC26-5878202510E6}"/>
              </a:ext>
            </a:extLst>
          </p:cNvPr>
          <p:cNvCxnSpPr>
            <a:cxnSpLocks/>
          </p:cNvCxnSpPr>
          <p:nvPr/>
        </p:nvCxnSpPr>
        <p:spPr>
          <a:xfrm flipV="1">
            <a:off x="1597229" y="2060369"/>
            <a:ext cx="0" cy="2737262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EACA43-B669-8048-96ED-E1ABAE2FB36B}"/>
              </a:ext>
            </a:extLst>
          </p:cNvPr>
          <p:cNvCxnSpPr>
            <a:cxnSpLocks/>
          </p:cNvCxnSpPr>
          <p:nvPr/>
        </p:nvCxnSpPr>
        <p:spPr>
          <a:xfrm>
            <a:off x="-39585" y="2034639"/>
            <a:ext cx="163681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3133839-2373-B54A-BC45-02699ACFB110}"/>
              </a:ext>
            </a:extLst>
          </p:cNvPr>
          <p:cNvSpPr/>
          <p:nvPr/>
        </p:nvSpPr>
        <p:spPr>
          <a:xfrm>
            <a:off x="8175172" y="4630387"/>
            <a:ext cx="334488" cy="3344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DF1FA2F-4127-004A-BD2A-CC3AC7488B1E}"/>
              </a:ext>
            </a:extLst>
          </p:cNvPr>
          <p:cNvCxnSpPr>
            <a:cxnSpLocks/>
          </p:cNvCxnSpPr>
          <p:nvPr/>
        </p:nvCxnSpPr>
        <p:spPr>
          <a:xfrm flipV="1">
            <a:off x="5812971" y="3811976"/>
            <a:ext cx="0" cy="102127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C04F785F-0683-A241-8154-B4829DC77D34}"/>
              </a:ext>
            </a:extLst>
          </p:cNvPr>
          <p:cNvSpPr/>
          <p:nvPr/>
        </p:nvSpPr>
        <p:spPr>
          <a:xfrm>
            <a:off x="5569526" y="4512623"/>
            <a:ext cx="486889" cy="486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84F4E6-0C48-8B4E-8FEC-6B6888D5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Throughput </a:t>
            </a:r>
            <a:r>
              <a:rPr kumimoji="1" lang="zh-CN" altLang="en-US" dirty="0"/>
              <a:t>取向，核心內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『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不</a:t>
            </a:r>
            <a:r>
              <a:rPr kumimoji="1" lang="zh-CN" altLang="en-US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可以</a:t>
            </a:r>
            <a:r>
              <a:rPr kumimoji="1" lang="en-US" altLang="zh-CN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』</a:t>
            </a:r>
            <a:r>
              <a:rPr kumimoji="1" lang="en-US" altLang="zh-CN" dirty="0"/>
              <a:t>preempt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0FCEC6-0A5C-9647-B9A2-2F5A0C174CF8}"/>
              </a:ext>
            </a:extLst>
          </p:cNvPr>
          <p:cNvSpPr txBox="1"/>
          <p:nvPr/>
        </p:nvSpPr>
        <p:spPr>
          <a:xfrm>
            <a:off x="166221" y="20478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write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49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79BAD18-9945-494B-8317-63AA0C4EB877}"/>
              </a:ext>
            </a:extLst>
          </p:cNvPr>
          <p:cNvCxnSpPr/>
          <p:nvPr/>
        </p:nvCxnSpPr>
        <p:spPr>
          <a:xfrm>
            <a:off x="-39585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CF45C5-5ED0-644B-9479-16C36D198A1C}"/>
              </a:ext>
            </a:extLst>
          </p:cNvPr>
          <p:cNvCxnSpPr/>
          <p:nvPr/>
        </p:nvCxnSpPr>
        <p:spPr>
          <a:xfrm>
            <a:off x="1597230" y="4797631"/>
            <a:ext cx="4215741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形箭號 7">
            <a:extLst>
              <a:ext uri="{FF2B5EF4-FFF2-40B4-BE49-F238E27FC236}">
                <a16:creationId xmlns:a16="http://schemas.microsoft.com/office/drawing/2014/main" id="{9D7AEF7D-05BF-9D41-B42C-2BC601CE4CF5}"/>
              </a:ext>
            </a:extLst>
          </p:cNvPr>
          <p:cNvSpPr/>
          <p:nvPr/>
        </p:nvSpPr>
        <p:spPr>
          <a:xfrm>
            <a:off x="5260769" y="4999512"/>
            <a:ext cx="1104405" cy="20544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921850-927B-3B44-B500-1E621B4D5884}"/>
              </a:ext>
            </a:extLst>
          </p:cNvPr>
          <p:cNvCxnSpPr>
            <a:cxnSpLocks/>
          </p:cNvCxnSpPr>
          <p:nvPr/>
        </p:nvCxnSpPr>
        <p:spPr>
          <a:xfrm flipV="1">
            <a:off x="5812971" y="3792683"/>
            <a:ext cx="0" cy="1021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E48845D-4926-9F46-A88C-105B2CB20FA5}"/>
              </a:ext>
            </a:extLst>
          </p:cNvPr>
          <p:cNvCxnSpPr>
            <a:cxnSpLocks/>
          </p:cNvCxnSpPr>
          <p:nvPr/>
        </p:nvCxnSpPr>
        <p:spPr>
          <a:xfrm flipV="1">
            <a:off x="5812971" y="3828307"/>
            <a:ext cx="26798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DEBBD8B-B62D-E64F-BC26-5878202510E6}"/>
              </a:ext>
            </a:extLst>
          </p:cNvPr>
          <p:cNvCxnSpPr>
            <a:cxnSpLocks/>
          </p:cNvCxnSpPr>
          <p:nvPr/>
        </p:nvCxnSpPr>
        <p:spPr>
          <a:xfrm flipV="1">
            <a:off x="1597229" y="2060369"/>
            <a:ext cx="0" cy="2737262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EACA43-B669-8048-96ED-E1ABAE2FB36B}"/>
              </a:ext>
            </a:extLst>
          </p:cNvPr>
          <p:cNvCxnSpPr>
            <a:cxnSpLocks/>
          </p:cNvCxnSpPr>
          <p:nvPr/>
        </p:nvCxnSpPr>
        <p:spPr>
          <a:xfrm>
            <a:off x="-39585" y="2034639"/>
            <a:ext cx="163681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C04F785F-0683-A241-8154-B4829DC77D34}"/>
              </a:ext>
            </a:extLst>
          </p:cNvPr>
          <p:cNvSpPr/>
          <p:nvPr/>
        </p:nvSpPr>
        <p:spPr>
          <a:xfrm>
            <a:off x="5569526" y="4512623"/>
            <a:ext cx="486889" cy="486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623B28D-67DA-8642-BEF8-7773F1771BCB}"/>
              </a:ext>
            </a:extLst>
          </p:cNvPr>
          <p:cNvCxnSpPr>
            <a:cxnSpLocks/>
          </p:cNvCxnSpPr>
          <p:nvPr/>
        </p:nvCxnSpPr>
        <p:spPr>
          <a:xfrm>
            <a:off x="-39585" y="2034639"/>
            <a:ext cx="163681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BE71DC-8794-CD44-9741-751B6054E1C9}"/>
              </a:ext>
            </a:extLst>
          </p:cNvPr>
          <p:cNvSpPr txBox="1"/>
          <p:nvPr/>
        </p:nvSpPr>
        <p:spPr>
          <a:xfrm>
            <a:off x="166221" y="20478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write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E975DBE3-440D-6642-AE68-C7575C4B0BD4}"/>
              </a:ext>
            </a:extLst>
          </p:cNvPr>
          <p:cNvCxnSpPr>
            <a:cxnSpLocks/>
          </p:cNvCxnSpPr>
          <p:nvPr/>
        </p:nvCxnSpPr>
        <p:spPr>
          <a:xfrm flipV="1">
            <a:off x="8461168" y="2807028"/>
            <a:ext cx="0" cy="1021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58709B4-9D74-2049-837C-BD6DB16E7BED}"/>
              </a:ext>
            </a:extLst>
          </p:cNvPr>
          <p:cNvCxnSpPr>
            <a:cxnSpLocks/>
          </p:cNvCxnSpPr>
          <p:nvPr/>
        </p:nvCxnSpPr>
        <p:spPr>
          <a:xfrm flipV="1">
            <a:off x="8461168" y="2807027"/>
            <a:ext cx="26798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D66B55C-AA19-0040-8517-E6D5753D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</a:t>
            </a:r>
            <a:r>
              <a:rPr lang="zh-CN" altLang="en-US" dirty="0"/>
              <a:t>取向，核心內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『</a:t>
            </a:r>
            <a:r>
              <a:rPr lang="zh-CN" altLang="en-US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可以</a:t>
            </a:r>
            <a:r>
              <a:rPr lang="en-US" altLang="zh-CN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』</a:t>
            </a:r>
            <a:r>
              <a:rPr lang="en-US" altLang="zh-CN" dirty="0"/>
              <a:t>preempt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A5C30-87F7-214B-86E9-E89448C2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kexec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6AECD-A796-8E42-9D75-A4C69C1C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Kernel dump</a:t>
            </a:r>
          </a:p>
          <a:p>
            <a:pPr lvl="1"/>
            <a:r>
              <a:rPr kumimoji="1" lang="zh-CN" altLang="en-US" dirty="0"/>
              <a:t>當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當掉時，把整個系統的記憶體寫到磁碟系統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Kernel</a:t>
            </a:r>
            <a:r>
              <a:rPr kumimoji="1" lang="zh-CN" altLang="en-US" dirty="0"/>
              <a:t>都死了，那麼由誰寫出？</a:t>
            </a:r>
            <a:endParaRPr kumimoji="1" lang="en-US" altLang="zh-TW" dirty="0"/>
          </a:p>
          <a:p>
            <a:r>
              <a:rPr kumimoji="1" lang="en-US" altLang="zh-TW" dirty="0"/>
              <a:t>Core dump</a:t>
            </a:r>
          </a:p>
          <a:p>
            <a:pPr lvl="1"/>
            <a:r>
              <a:rPr kumimoji="1" lang="zh-CN" altLang="en-US" dirty="0"/>
              <a:t>當應用程式當掉時，把應用程式寫到磁碟系統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</a:t>
            </a:r>
            <a:r>
              <a:rPr kumimoji="1" lang="en-US" altLang="zh-CN" dirty="0"/>
              <a:t>OS kernel</a:t>
            </a:r>
            <a:r>
              <a:rPr kumimoji="1" lang="zh-CN" altLang="en-US" dirty="0"/>
              <a:t>負責來寫出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</a:t>
            </a:r>
            <a:r>
              <a:rPr kumimoji="1" lang="en-US" altLang="zh-CN" dirty="0" err="1"/>
              <a:t>ulimit</a:t>
            </a:r>
            <a:r>
              <a:rPr kumimoji="1" lang="en-US" altLang="zh-CN" dirty="0"/>
              <a:t> -a ####</a:t>
            </a:r>
            <a:r>
              <a:rPr kumimoji="1" lang="zh-CN" altLang="en-US" dirty="0"/>
              <a:t>，</a:t>
            </a:r>
            <a:r>
              <a:rPr kumimoji="1" lang="en-US" altLang="zh-CN" dirty="0"/>
              <a:t>####</a:t>
            </a:r>
            <a:r>
              <a:rPr kumimoji="1" lang="zh-CN" altLang="en-US" dirty="0"/>
              <a:t>是數字，代表可以寫出的大小，避免應用程式太大，造成寫出消耗掉太多資源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3FCDE-441B-5942-9D3E-F03213ACD0ED}"/>
              </a:ext>
            </a:extLst>
          </p:cNvPr>
          <p:cNvSpPr/>
          <p:nvPr/>
        </p:nvSpPr>
        <p:spPr>
          <a:xfrm>
            <a:off x="5813503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hlinkClick r:id="rId2"/>
              </a:rPr>
              <a:t>https://pdfs.semanticscholar.org/27ba/c3fc2242a0eaf6d3293fd99ba4288cc0c6cd.pdf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7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64166-0344-E346-83B0-87EAF305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CN" altLang="en-US" dirty="0"/>
              <a:t>可以當</a:t>
            </a:r>
            <a:r>
              <a:rPr kumimoji="1" lang="en-US" altLang="zh-CN" dirty="0"/>
              <a:t>VM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guest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149BE5-DF91-C442-818E-726EC56AC019}"/>
              </a:ext>
            </a:extLst>
          </p:cNvPr>
          <p:cNvSpPr/>
          <p:nvPr/>
        </p:nvSpPr>
        <p:spPr>
          <a:xfrm>
            <a:off x="4120738" y="2576945"/>
            <a:ext cx="1816924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Guest</a:t>
            </a:r>
          </a:p>
          <a:p>
            <a:pPr algn="ctr"/>
            <a:r>
              <a:rPr kumimoji="1" lang="en-US" altLang="zh-TW" dirty="0"/>
              <a:t>(Linux)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9DEB46-0D1C-C54E-90DF-B5BDA350ADDA}"/>
              </a:ext>
            </a:extLst>
          </p:cNvPr>
          <p:cNvSpPr/>
          <p:nvPr/>
        </p:nvSpPr>
        <p:spPr>
          <a:xfrm>
            <a:off x="4120738" y="4154384"/>
            <a:ext cx="1816924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Host</a:t>
            </a:r>
          </a:p>
          <a:p>
            <a:pPr algn="ctr"/>
            <a:r>
              <a:rPr kumimoji="1" lang="en-US" altLang="zh-TW" dirty="0"/>
              <a:t>(Mac OS)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2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55E36-3A43-0041-B43A-ED84D714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分支（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）的軟硬體處理方式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BA35-647B-D043-8154-5B2276C4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if (</a:t>
            </a:r>
            <a:r>
              <a:rPr kumimoji="1" lang="en-US" altLang="zh-TW" dirty="0" err="1"/>
              <a:t>ulikely</a:t>
            </a:r>
            <a:r>
              <a:rPr kumimoji="1" lang="en-US" altLang="zh-TW" dirty="0"/>
              <a:t>(…..)) {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} else {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34B1AA-18D7-7141-887E-8E915EB98F79}"/>
              </a:ext>
            </a:extLst>
          </p:cNvPr>
          <p:cNvSpPr/>
          <p:nvPr/>
        </p:nvSpPr>
        <p:spPr>
          <a:xfrm>
            <a:off x="1151906" y="2386940"/>
            <a:ext cx="2790702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D8758D-64C0-7C48-85A8-ABF32D452E1B}"/>
              </a:ext>
            </a:extLst>
          </p:cNvPr>
          <p:cNvSpPr/>
          <p:nvPr/>
        </p:nvSpPr>
        <p:spPr>
          <a:xfrm>
            <a:off x="1151906" y="4001294"/>
            <a:ext cx="2790702" cy="878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CD1227-318F-6148-BDC7-F9941C5EA583}"/>
              </a:ext>
            </a:extLst>
          </p:cNvPr>
          <p:cNvSpPr/>
          <p:nvPr/>
        </p:nvSpPr>
        <p:spPr>
          <a:xfrm>
            <a:off x="6913755" y="2731325"/>
            <a:ext cx="3370275" cy="228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Branch prediction buffer</a:t>
            </a:r>
          </a:p>
          <a:p>
            <a:pPr algn="ctr"/>
            <a:r>
              <a:rPr kumimoji="1" lang="zh-TW" altLang="en-US" dirty="0"/>
              <a:t>（這是硬體）</a:t>
            </a:r>
          </a:p>
        </p:txBody>
      </p:sp>
      <p:sp>
        <p:nvSpPr>
          <p:cNvPr id="7" name="向左箭號 6">
            <a:extLst>
              <a:ext uri="{FF2B5EF4-FFF2-40B4-BE49-F238E27FC236}">
                <a16:creationId xmlns:a16="http://schemas.microsoft.com/office/drawing/2014/main" id="{46BEAF80-E6B8-4348-8F6D-5697054E0CB1}"/>
              </a:ext>
            </a:extLst>
          </p:cNvPr>
          <p:cNvSpPr/>
          <p:nvPr/>
        </p:nvSpPr>
        <p:spPr>
          <a:xfrm>
            <a:off x="3858322" y="1498832"/>
            <a:ext cx="1940312" cy="1040637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軟體方法</a:t>
            </a:r>
          </a:p>
        </p:txBody>
      </p:sp>
    </p:spTree>
    <p:extLst>
      <p:ext uri="{BB962C8B-B14F-4D97-AF65-F5344CB8AC3E}">
        <p14:creationId xmlns:p14="http://schemas.microsoft.com/office/powerpoint/2010/main" val="125311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8E622-94F5-F34E-9B0B-79CEF330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Intel </a:t>
            </a:r>
            <a:r>
              <a:rPr kumimoji="1" lang="en-US" altLang="zh-TW" dirty="0" err="1"/>
              <a:t>skylake</a:t>
            </a:r>
            <a:r>
              <a:rPr kumimoji="1" lang="zh-CN" altLang="en-US" dirty="0"/>
              <a:t>的</a:t>
            </a:r>
            <a:r>
              <a:rPr lang="en-US" altLang="zh-CN" dirty="0"/>
              <a:t>branch prediction buffer</a:t>
            </a:r>
            <a:endParaRPr kumimoji="1" lang="zh-TW" altLang="en-US" dirty="0"/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367551D-145C-9549-B0A5-D5AB735FF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150" y="1918494"/>
            <a:ext cx="6997700" cy="41656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FF425D-454F-6D4B-B939-81D1DF3EEB67}"/>
              </a:ext>
            </a:extLst>
          </p:cNvPr>
          <p:cNvSpPr/>
          <p:nvPr/>
        </p:nvSpPr>
        <p:spPr>
          <a:xfrm>
            <a:off x="5713142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hlinkClick r:id="rId3"/>
              </a:rPr>
              <a:t>https://en.wikichip.org/wiki/intel/microarchitectures/skylake_(server)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0DBDC1-1AB8-314B-BD9C-9BD40713F359}"/>
              </a:ext>
            </a:extLst>
          </p:cNvPr>
          <p:cNvSpPr/>
          <p:nvPr/>
        </p:nvSpPr>
        <p:spPr>
          <a:xfrm>
            <a:off x="2755557" y="2817341"/>
            <a:ext cx="1235675" cy="790832"/>
          </a:xfrm>
          <a:custGeom>
            <a:avLst/>
            <a:gdLst>
              <a:gd name="connsiteX0" fmla="*/ 0 w 1235675"/>
              <a:gd name="connsiteY0" fmla="*/ 0 h 790832"/>
              <a:gd name="connsiteX1" fmla="*/ 399535 w 1235675"/>
              <a:gd name="connsiteY1" fmla="*/ 0 h 790832"/>
              <a:gd name="connsiteX2" fmla="*/ 774356 w 1235675"/>
              <a:gd name="connsiteY2" fmla="*/ 0 h 790832"/>
              <a:gd name="connsiteX3" fmla="*/ 1235675 w 1235675"/>
              <a:gd name="connsiteY3" fmla="*/ 0 h 790832"/>
              <a:gd name="connsiteX4" fmla="*/ 1235675 w 1235675"/>
              <a:gd name="connsiteY4" fmla="*/ 387508 h 790832"/>
              <a:gd name="connsiteX5" fmla="*/ 1235675 w 1235675"/>
              <a:gd name="connsiteY5" fmla="*/ 790832 h 790832"/>
              <a:gd name="connsiteX6" fmla="*/ 848497 w 1235675"/>
              <a:gd name="connsiteY6" fmla="*/ 790832 h 790832"/>
              <a:gd name="connsiteX7" fmla="*/ 461319 w 1235675"/>
              <a:gd name="connsiteY7" fmla="*/ 790832 h 790832"/>
              <a:gd name="connsiteX8" fmla="*/ 0 w 1235675"/>
              <a:gd name="connsiteY8" fmla="*/ 790832 h 790832"/>
              <a:gd name="connsiteX9" fmla="*/ 0 w 1235675"/>
              <a:gd name="connsiteY9" fmla="*/ 419141 h 790832"/>
              <a:gd name="connsiteX10" fmla="*/ 0 w 1235675"/>
              <a:gd name="connsiteY10" fmla="*/ 0 h 7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5675" h="790832" extrusionOk="0">
                <a:moveTo>
                  <a:pt x="0" y="0"/>
                </a:moveTo>
                <a:cubicBezTo>
                  <a:pt x="190199" y="-17606"/>
                  <a:pt x="295668" y="25326"/>
                  <a:pt x="399535" y="0"/>
                </a:cubicBezTo>
                <a:cubicBezTo>
                  <a:pt x="503402" y="-25326"/>
                  <a:pt x="638094" y="2872"/>
                  <a:pt x="774356" y="0"/>
                </a:cubicBezTo>
                <a:cubicBezTo>
                  <a:pt x="910618" y="-2872"/>
                  <a:pt x="1052913" y="3183"/>
                  <a:pt x="1235675" y="0"/>
                </a:cubicBezTo>
                <a:cubicBezTo>
                  <a:pt x="1241083" y="147266"/>
                  <a:pt x="1205240" y="195423"/>
                  <a:pt x="1235675" y="387508"/>
                </a:cubicBezTo>
                <a:cubicBezTo>
                  <a:pt x="1266110" y="579593"/>
                  <a:pt x="1217771" y="602950"/>
                  <a:pt x="1235675" y="790832"/>
                </a:cubicBezTo>
                <a:cubicBezTo>
                  <a:pt x="1076752" y="805751"/>
                  <a:pt x="940315" y="749115"/>
                  <a:pt x="848497" y="790832"/>
                </a:cubicBezTo>
                <a:cubicBezTo>
                  <a:pt x="756679" y="832549"/>
                  <a:pt x="546085" y="776683"/>
                  <a:pt x="461319" y="790832"/>
                </a:cubicBezTo>
                <a:cubicBezTo>
                  <a:pt x="376553" y="804981"/>
                  <a:pt x="96018" y="758484"/>
                  <a:pt x="0" y="790832"/>
                </a:cubicBezTo>
                <a:cubicBezTo>
                  <a:pt x="-33768" y="665413"/>
                  <a:pt x="2139" y="496349"/>
                  <a:pt x="0" y="419141"/>
                </a:cubicBezTo>
                <a:cubicBezTo>
                  <a:pt x="-2139" y="341933"/>
                  <a:pt x="3372" y="194938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圖說文字 7">
            <a:extLst>
              <a:ext uri="{FF2B5EF4-FFF2-40B4-BE49-F238E27FC236}">
                <a16:creationId xmlns:a16="http://schemas.microsoft.com/office/drawing/2014/main" id="{125DF4EC-C084-284D-9D07-6326D323CFF4}"/>
              </a:ext>
            </a:extLst>
          </p:cNvPr>
          <p:cNvSpPr/>
          <p:nvPr/>
        </p:nvSpPr>
        <p:spPr>
          <a:xfrm>
            <a:off x="646771" y="2817341"/>
            <a:ext cx="2219092" cy="79083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此處無銀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847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DEE86-BAD3-654A-8202-980A94C7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ABC6F-A591-A444-89BC-7186AF85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/>
              <a:t>Lsmod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列出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中所有的</a:t>
            </a:r>
            <a:r>
              <a:rPr kumimoji="1" lang="en-US" altLang="zh-CN" dirty="0"/>
              <a:t>module</a:t>
            </a:r>
            <a:endParaRPr kumimoji="1" lang="en-US" altLang="zh-TW" dirty="0"/>
          </a:p>
          <a:p>
            <a:r>
              <a:rPr kumimoji="1" lang="en-US" altLang="zh-TW" dirty="0" err="1"/>
              <a:t>exFAT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常用於快閃記憶體的檔案系統，微軟的專利</a:t>
            </a:r>
            <a:endParaRPr kumimoji="1" lang="en-US" altLang="zh-TW" dirty="0"/>
          </a:p>
          <a:p>
            <a:r>
              <a:rPr kumimoji="1" lang="en-US" altLang="zh-TW" dirty="0" err="1"/>
              <a:t>Ftrace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是一種靜態追蹤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的方法</a:t>
            </a:r>
            <a:endParaRPr kumimoji="1" lang="en-US" altLang="zh-TW" dirty="0"/>
          </a:p>
          <a:p>
            <a:r>
              <a:rPr kumimoji="1" lang="en-US" altLang="zh-TW" dirty="0" err="1"/>
              <a:t>Bpf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ebpf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原本是用來過濾封包，現在用來「動態」觀察核心</a:t>
            </a:r>
            <a:endParaRPr kumimoji="1" lang="en-US" altLang="zh-TW" dirty="0"/>
          </a:p>
          <a:p>
            <a:r>
              <a:rPr kumimoji="1" lang="en-US" altLang="zh-TW" dirty="0" err="1"/>
              <a:t>dpkg</a:t>
            </a:r>
            <a:r>
              <a:rPr kumimoji="1" lang="zh-TW" altLang="en-US" dirty="0"/>
              <a:t>，</a:t>
            </a:r>
            <a:r>
              <a:rPr kumimoji="1" lang="en-US" altLang="zh-TW" dirty="0"/>
              <a:t>Debian</a:t>
            </a:r>
            <a:r>
              <a:rPr kumimoji="1" lang="zh-CN" altLang="en-US" dirty="0"/>
              <a:t>系列的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管理套件的工具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87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C4ABB-B577-844C-9C5D-C5C624A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繳交方式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45D97-02BE-2E40-9C71-EE6636D6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希望大家進入</a:t>
            </a:r>
            <a:r>
              <a:rPr kumimoji="1" lang="en-US" altLang="zh-TW" dirty="0"/>
              <a:t>make </a:t>
            </a:r>
            <a:r>
              <a:rPr kumimoji="1" lang="en-US" altLang="zh-TW" dirty="0" err="1"/>
              <a:t>menuconfig</a:t>
            </a:r>
            <a:r>
              <a:rPr kumimoji="1" lang="zh-TW" altLang="en-US" dirty="0"/>
              <a:t>，可以略為了解裡面的東西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繳交期限</a:t>
            </a:r>
            <a:r>
              <a:rPr kumimoji="1" lang="en-US" altLang="zh-CN" dirty="0">
                <a:solidFill>
                  <a:srgbClr val="FF0000"/>
                </a:solidFill>
              </a:rPr>
              <a:t> 12/</a:t>
            </a:r>
            <a:r>
              <a:rPr kumimoji="1" lang="en-US" altLang="zh-TW" dirty="0">
                <a:solidFill>
                  <a:srgbClr val="FF0000"/>
                </a:solidFill>
              </a:rPr>
              <a:t>21</a:t>
            </a:r>
            <a:r>
              <a:rPr kumimoji="1" lang="zh-CN" altLang="en-US" dirty="0">
                <a:solidFill>
                  <a:srgbClr val="FF0000"/>
                </a:solidFill>
              </a:rPr>
              <a:t>，晚上</a:t>
            </a:r>
            <a:r>
              <a:rPr kumimoji="1" lang="en-US" altLang="zh-CN" dirty="0">
                <a:solidFill>
                  <a:srgbClr val="FF0000"/>
                </a:solidFill>
              </a:rPr>
              <a:t>11:59</a:t>
            </a:r>
            <a:r>
              <a:rPr kumimoji="1" lang="zh-CN" altLang="en-US" dirty="0">
                <a:solidFill>
                  <a:srgbClr val="FF0000"/>
                </a:solidFill>
              </a:rPr>
              <a:t>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繳交一份</a:t>
            </a:r>
            <a:r>
              <a:rPr kumimoji="1" lang="en-US" altLang="zh-CN" dirty="0">
                <a:solidFill>
                  <a:srgbClr val="FF0000"/>
                </a:solidFill>
              </a:rPr>
              <a:t>pdf</a:t>
            </a:r>
            <a:r>
              <a:rPr kumimoji="1" lang="zh-CN" altLang="en-US" dirty="0">
                <a:solidFill>
                  <a:srgbClr val="FF0000"/>
                </a:solidFill>
              </a:rPr>
              <a:t>檔案即可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繳交報告</a:t>
            </a:r>
            <a:r>
              <a:rPr kumimoji="1" lang="zh-TW" altLang="en-US" dirty="0"/>
              <a:t> （從</a:t>
            </a:r>
            <a:r>
              <a:rPr kumimoji="1" lang="en-US" altLang="zh-TW" dirty="0"/>
              <a:t>make </a:t>
            </a:r>
            <a:r>
              <a:rPr kumimoji="1" lang="en-US" altLang="zh-TW" dirty="0" err="1"/>
              <a:t>menuconfig</a:t>
            </a:r>
            <a:r>
              <a:rPr kumimoji="1" lang="zh-TW" altLang="en-US" dirty="0"/>
              <a:t>，隨便挑一個主題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字數：</a:t>
            </a:r>
            <a:r>
              <a:rPr kumimoji="1" lang="en-US" altLang="zh-TW" dirty="0"/>
              <a:t>250~300</a:t>
            </a:r>
            <a:r>
              <a:rPr kumimoji="1" lang="zh-TW" altLang="en-US" dirty="0"/>
              <a:t>（可以複製，但不可以超過一半，詳列引用來源）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複製的部分用紅色字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自己寫的部分，用黑色字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365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313</Words>
  <Application>Microsoft Office PowerPoint</Application>
  <PresentationFormat>寬螢幕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Source Han Sans TW ExtraLight</vt:lpstr>
      <vt:lpstr>Source Han Sans TW Light</vt:lpstr>
      <vt:lpstr>微軟正黑體</vt:lpstr>
      <vt:lpstr>Arial</vt:lpstr>
      <vt:lpstr>Tw Cen MT</vt:lpstr>
      <vt:lpstr>Office 佈景主題</vt:lpstr>
      <vt:lpstr>Homework 0D kernel config</vt:lpstr>
      <vt:lpstr>Throughput 取向，核心內  『不可以』preempt</vt:lpstr>
      <vt:lpstr>latency取向，核心內  『可以』preempt</vt:lpstr>
      <vt:lpstr>kexec</vt:lpstr>
      <vt:lpstr>Linux可以當VM的host和guest</vt:lpstr>
      <vt:lpstr>分支（branch）的軟硬體處理方式</vt:lpstr>
      <vt:lpstr>Intel skylake的branch prediction buffer</vt:lpstr>
      <vt:lpstr>PowerPoint 簡報</vt:lpstr>
      <vt:lpstr>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習五 羅</dc:creator>
  <cp:lastModifiedBy>color_os</cp:lastModifiedBy>
  <cp:revision>12</cp:revision>
  <dcterms:created xsi:type="dcterms:W3CDTF">2019-08-16T03:59:53Z</dcterms:created>
  <dcterms:modified xsi:type="dcterms:W3CDTF">2019-12-11T10:14:22Z</dcterms:modified>
</cp:coreProperties>
</file>