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14" r:id="rId3"/>
    <p:sldId id="435" r:id="rId4"/>
    <p:sldId id="418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0" r:id="rId14"/>
    <p:sldId id="502" r:id="rId15"/>
    <p:sldId id="503" r:id="rId16"/>
    <p:sldId id="490" r:id="rId17"/>
    <p:sldId id="50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/>
    <p:restoredTop sz="94626"/>
  </p:normalViewPr>
  <p:slideViewPr>
    <p:cSldViewPr snapToGrid="0">
      <p:cViewPr varScale="1">
        <p:scale>
          <a:sx n="119" d="100"/>
          <a:sy n="119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2019/7/31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71986">
                <a:schemeClr val="accent5">
                  <a:lumMod val="75000"/>
                </a:schemeClr>
              </a:gs>
              <a:gs pos="58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0515600" cy="6242515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作業二：</a:t>
            </a:r>
            <a:br>
              <a:rPr kumimoji="1" lang="en-US" altLang="zh-CN" dirty="0"/>
            </a:br>
            <a:r>
              <a:rPr kumimoji="1" lang="zh-TW" altLang="en-US" dirty="0"/>
              <a:t>暸解</a:t>
            </a:r>
            <a:r>
              <a:rPr kumimoji="1" lang="en-US" altLang="zh-TW" dirty="0"/>
              <a:t>AT&amp;T</a:t>
            </a:r>
            <a:r>
              <a:rPr kumimoji="1" lang="zh-CN" altLang="en-US" dirty="0"/>
              <a:t>與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的</a:t>
            </a:r>
            <a:br>
              <a:rPr kumimoji="1" lang="en-US" altLang="zh-CN" dirty="0"/>
            </a:br>
            <a:r>
              <a:rPr kumimoji="1" lang="zh-CN" altLang="en-US" dirty="0"/>
              <a:t>行內組語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</p:spTree>
    <p:extLst>
      <p:ext uri="{BB962C8B-B14F-4D97-AF65-F5344CB8AC3E}">
        <p14:creationId xmlns:p14="http://schemas.microsoft.com/office/powerpoint/2010/main" val="323700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asm.3.c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b=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c=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d=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"a=%d, b=%d, c=%d, d=%d\n"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 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 = a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 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rbx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 = b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"add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 +=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rbx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 c = 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(c)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//output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(a),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(b)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//input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搞爛掉的暫存器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"c = a + b\n"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"a=%d, b=%d, c=%d, d=%d\n"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6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./asm.2</a:t>
            </a:r>
          </a:p>
          <a:p>
            <a:r>
              <a:rPr kumimoji="1" lang="en" altLang="zh-TW" dirty="0"/>
              <a:t>a=10, b=300, c=30 d=40</a:t>
            </a:r>
          </a:p>
          <a:p>
            <a:r>
              <a:rPr kumimoji="1" lang="zh-TW" altLang="en-US" sz="4000" dirty="0">
                <a:solidFill>
                  <a:srgbClr val="FFFC00"/>
                </a:solidFill>
              </a:rPr>
              <a:t>結果錯誤，請修正這一個錯誤</a:t>
            </a:r>
          </a:p>
        </p:txBody>
      </p:sp>
    </p:spTree>
    <p:extLst>
      <p:ext uri="{BB962C8B-B14F-4D97-AF65-F5344CB8AC3E}">
        <p14:creationId xmlns:p14="http://schemas.microsoft.com/office/powerpoint/2010/main" val="394369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asm.4.c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1353800" cy="62425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unsigned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sz="20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rdtsc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Returns the time in EDX:EAX.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shl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 $32,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Shift the upper bits left.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"or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'Or' in the lower bits.</a:t>
            </a:r>
            <a:endParaRPr lang="en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"=a"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        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en" altLang="zh-TW" sz="2000" i="1" dirty="0" err="1">
                <a:solidFill>
                  <a:srgbClr val="536579"/>
                </a:solidFill>
                <a:latin typeface="Menlo" panose="020B0609030804020204" pitchFamily="49" charset="0"/>
              </a:rPr>
              <a:t>msr</a:t>
            </a:r>
            <a:r>
              <a:rPr lang="zh-TW" altLang="en-US" sz="2000" i="1" dirty="0">
                <a:solidFill>
                  <a:srgbClr val="536579"/>
                </a:solidFill>
                <a:latin typeface="Menlo" panose="020B0609030804020204" pitchFamily="49" charset="0"/>
              </a:rPr>
              <a:t>會放在</a:t>
            </a:r>
            <a:r>
              <a:rPr lang="en" altLang="zh-TW" sz="2000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r>
              <a:rPr lang="zh-TW" altLang="en-US" sz="2000" i="1" dirty="0">
                <a:solidFill>
                  <a:srgbClr val="536579"/>
                </a:solidFill>
                <a:latin typeface="Menlo" panose="020B0609030804020204" pitchFamily="49" charset="0"/>
              </a:rPr>
              <a:t>暫存器</a:t>
            </a:r>
            <a:endParaRPr lang="zh-TW" alt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-US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: %lx\n"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74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./asm.4</a:t>
            </a:r>
          </a:p>
          <a:p>
            <a:r>
              <a:rPr kumimoji="1" lang="en" altLang="zh-TW" dirty="0" err="1"/>
              <a:t>msr</a:t>
            </a:r>
            <a:r>
              <a:rPr kumimoji="1" lang="en" altLang="zh-TW" dirty="0"/>
              <a:t>: 1798fd4d0135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65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asm.5.c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1353800" cy="62425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sz="20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unsigned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sz="20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rdtsc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Returns the time in EDX:EAX.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shl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 $32,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\n\t"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Shift the upper bits left.</a:t>
            </a:r>
            <a:endParaRPr lang="en" altLang="zh-TW" sz="20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"or %%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" altLang="zh-TW" sz="2000" i="1" dirty="0">
                <a:solidFill>
                  <a:srgbClr val="536579"/>
                </a:solidFill>
                <a:latin typeface="Menlo" panose="020B0609030804020204" pitchFamily="49" charset="0"/>
              </a:rPr>
              <a:t>// 'Or' in the lower bits.</a:t>
            </a:r>
            <a:endParaRPr lang="en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            </a:t>
            </a:r>
            <a:r>
              <a:rPr lang="en" altLang="zh-TW" sz="2400" i="1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//</a:t>
            </a:r>
            <a:r>
              <a:rPr lang="en" altLang="zh-TW" sz="2400" i="1" dirty="0" err="1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msr</a:t>
            </a:r>
            <a:r>
              <a:rPr lang="zh-TW" altLang="en-US" sz="2400" i="1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Menlo" panose="020B0609030804020204" pitchFamily="49" charset="0"/>
              </a:rPr>
              <a:t>會放在記憶體</a:t>
            </a:r>
            <a:endParaRPr lang="zh-TW" altLang="en-US" sz="2400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: </a:t>
            </a:r>
            <a:r>
              <a:rPr lang="en-US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2000" dirty="0" err="1">
                <a:solidFill>
                  <a:srgbClr val="C41A16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C41A16"/>
                </a:solidFill>
                <a:latin typeface="Menlo" panose="020B0609030804020204" pitchFamily="49" charset="0"/>
              </a:rPr>
              <a:t>: %lx\n"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msr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29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./asm.5</a:t>
            </a:r>
          </a:p>
          <a:p>
            <a:r>
              <a:rPr kumimoji="1" lang="en" altLang="zh-TW" dirty="0" err="1"/>
              <a:t>msr</a:t>
            </a:r>
            <a:r>
              <a:rPr kumimoji="1" lang="en" altLang="zh-TW" dirty="0"/>
              <a:t>: 184300000000</a:t>
            </a:r>
          </a:p>
          <a:p>
            <a:r>
              <a:rPr kumimoji="1" lang="zh-TW" altLang="en-US" sz="3600" dirty="0">
                <a:solidFill>
                  <a:srgbClr val="FFFC00"/>
                </a:solidFill>
              </a:rPr>
              <a:t>結果錯誤，請修正這一個錯誤</a:t>
            </a:r>
          </a:p>
        </p:txBody>
      </p:sp>
    </p:spTree>
    <p:extLst>
      <p:ext uri="{BB962C8B-B14F-4D97-AF65-F5344CB8AC3E}">
        <p14:creationId xmlns:p14="http://schemas.microsoft.com/office/powerpoint/2010/main" val="165779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3C38-2173-CE42-B8B3-1C256EFC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654FB-DA0D-9A47-9F68-D3242731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我們之前的課程學過組合語言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但在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中除了單獨的組合語言檔案以外，還有「嵌入在Ｃ語言」的組合語言，我們必須很熟悉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13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13318-5C1E-C549-9F5F-73E64926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25C53-9DA4-554B-861D-1BB7B19A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修正第</a:t>
            </a:r>
            <a:r>
              <a:rPr kumimoji="1" lang="en-US" altLang="zh-TW" sz="3600" dirty="0"/>
              <a:t>11</a:t>
            </a:r>
            <a:r>
              <a:rPr kumimoji="1" lang="zh-CN" altLang="en-US" sz="3600" dirty="0"/>
              <a:t>頁及第</a:t>
            </a:r>
            <a:r>
              <a:rPr kumimoji="1" lang="en-US" altLang="zh-CN" sz="3600" dirty="0"/>
              <a:t>15</a:t>
            </a:r>
            <a:r>
              <a:rPr kumimoji="1" lang="zh-CN" altLang="en-US" sz="3600" dirty="0"/>
              <a:t>頁的錯誤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183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331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428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ECDA-0FA6-FA41-8B72-39C3715E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作業目標及負責助教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B38-CA28-7A4F-8252-17BC8AB5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作業目標：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我們可以將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C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語言視為「高階的組合語言」，因此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C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語言與編譯後的組合語言並不會相差太多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Linux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幾乎都是用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C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語言撰寫而成，但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Linux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需要直接操作暫存器（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registers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），這時候就需要一些組合語言的知識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順便了解一下「除錯」（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debugger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）到底是什麼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負責助教：</a:t>
            </a:r>
            <a:endParaRPr kumimoji="1" lang="en-US" altLang="zh-TW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4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C7531-1BBA-FC4D-A592-F87C5AA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行內組語的形式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3383D-F963-9E41-9B48-153809EE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TW" dirty="0" err="1"/>
              <a:t>asm</a:t>
            </a:r>
            <a:r>
              <a:rPr kumimoji="1" lang="en" altLang="zh-TW" dirty="0"/>
              <a:t> [volatile] </a:t>
            </a:r>
          </a:p>
          <a:p>
            <a:pPr marL="0" indent="0">
              <a:buNone/>
            </a:pPr>
            <a:r>
              <a:rPr kumimoji="1" lang="en" altLang="zh-TW" dirty="0"/>
              <a:t>( </a:t>
            </a:r>
            <a:r>
              <a:rPr kumimoji="1" lang="en" altLang="zh-TW" dirty="0" err="1"/>
              <a:t>AssemblerTemplate</a:t>
            </a:r>
            <a:r>
              <a:rPr kumimoji="1" lang="en" altLang="zh-TW" dirty="0"/>
              <a:t> //</a:t>
            </a:r>
            <a:r>
              <a:rPr kumimoji="1" lang="zh-CN" altLang="en-US" dirty="0"/>
              <a:t>這部分就是組合語言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: </a:t>
            </a:r>
            <a:r>
              <a:rPr kumimoji="1" lang="en" altLang="zh-TW" dirty="0" err="1"/>
              <a:t>OutputOperands</a:t>
            </a:r>
            <a:r>
              <a:rPr kumimoji="1" lang="en" altLang="zh-TW" dirty="0"/>
              <a:t> // optional </a:t>
            </a:r>
            <a:r>
              <a:rPr kumimoji="1" lang="zh-TW" altLang="en-US" dirty="0"/>
              <a:t>，組語會輸出的變數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[ : </a:t>
            </a:r>
            <a:r>
              <a:rPr kumimoji="1" lang="en" altLang="zh-TW" dirty="0" err="1"/>
              <a:t>InputOperands</a:t>
            </a:r>
            <a:r>
              <a:rPr kumimoji="1" lang="en" altLang="zh-TW" dirty="0"/>
              <a:t> // optional</a:t>
            </a:r>
            <a:r>
              <a:rPr kumimoji="1" lang="zh-TW" altLang="en-US" dirty="0"/>
              <a:t>，組語會讀取的變數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[ : Clobbers ] // optional ]</a:t>
            </a:r>
            <a:r>
              <a:rPr kumimoji="1" lang="zh-TW" altLang="en-US" dirty="0"/>
              <a:t>，組合語言搞爛掉的暫存器的值</a:t>
            </a:r>
            <a:r>
              <a:rPr kumimoji="1" lang="en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39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E01FF3E-6452-5D49-BD4E-26407627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asm.1.c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0414C-F632-0B41-8528-E1AB4E8E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138"/>
            <a:ext cx="11353800" cy="62258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sz="18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b=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c=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30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d=</a:t>
            </a:r>
            <a:r>
              <a:rPr lang="en" altLang="zh-TW" sz="1800" dirty="0">
                <a:solidFill>
                  <a:srgbClr val="1C00CF"/>
                </a:solidFill>
                <a:latin typeface="Menlo" panose="020B0609030804020204" pitchFamily="49" charset="0"/>
              </a:rPr>
              <a:t>40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8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sz="18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movl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$100,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 = 100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movl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$200,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 = 100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addl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,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 +=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rbx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movl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 %%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, %0\n"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 b = 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rax</a:t>
            </a:r>
            <a:endParaRPr lang="en" altLang="zh-TW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: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"=g"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(b)        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//output, b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的代號是</a:t>
            </a:r>
            <a:r>
              <a:rPr lang="en-US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"%0"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g"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(a),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(d)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//input, a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代號是</a:t>
            </a:r>
            <a:r>
              <a:rPr lang="en-US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"%1",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da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代號是</a:t>
            </a:r>
            <a:r>
              <a:rPr lang="en-US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"%2"</a:t>
            </a:r>
            <a:endParaRPr lang="zh-TW" altLang="en-US" sz="18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ebx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eax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" altLang="zh-TW" sz="1800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搞髒掉的暫存器，</a:t>
            </a:r>
            <a:r>
              <a:rPr lang="en" altLang="zh-TW" sz="1800" i="1" dirty="0" err="1">
                <a:solidFill>
                  <a:srgbClr val="536579"/>
                </a:solidFill>
                <a:latin typeface="Menlo" panose="020B0609030804020204" pitchFamily="49" charset="0"/>
              </a:rPr>
              <a:t>gcc</a:t>
            </a:r>
            <a:r>
              <a:rPr lang="zh-TW" altLang="en-US" sz="1800" i="1" dirty="0">
                <a:solidFill>
                  <a:srgbClr val="536579"/>
                </a:solidFill>
                <a:latin typeface="Menlo" panose="020B0609030804020204" pitchFamily="49" charset="0"/>
              </a:rPr>
              <a:t>會幫我們還原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>
                <a:solidFill>
                  <a:srgbClr val="C41A16"/>
                </a:solidFill>
                <a:latin typeface="Menlo" panose="020B0609030804020204" pitchFamily="49" charset="0"/>
              </a:rPr>
              <a:t>"a=%d, b=%d, c=%d d=%d\n"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</a:p>
          <a:p>
            <a:pPr>
              <a:buFont typeface="+mj-lt"/>
              <a:buAutoNum type="arabicPeriod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CFA339E-BC4F-604D-9872-2D029AD0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794CAA-8D7F-BD45-9BAC-39A321C6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./asm.1</a:t>
            </a:r>
          </a:p>
          <a:p>
            <a:r>
              <a:rPr kumimoji="1" lang="en" altLang="zh-TW" dirty="0"/>
              <a:t>a=10, b=300, c=30 d=40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09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C6E134-BB6D-D941-AB59-26535FD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asm.2.c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8C62F5-9509-1E4B-8106-13D91015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c=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30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d=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40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$100,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$200,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"add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%0\n"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(b) 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//output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(a),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(d)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//input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搞爛掉的暫存器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"a=%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b=%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c=%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 d=%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a, b, c, d);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3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B37638-99FC-334B-97EB-EB2839E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019B6-67BA-B24C-ACE6-70C106D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$ ./asm.2</a:t>
            </a:r>
          </a:p>
          <a:p>
            <a:r>
              <a:rPr kumimoji="1" lang="en" altLang="zh-TW" dirty="0"/>
              <a:t>a=10, b=300, c=30 d=40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79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713</Words>
  <Application>Microsoft Macintosh PowerPoint</Application>
  <PresentationFormat>寬螢幕</PresentationFormat>
  <Paragraphs>126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Microsoft JhengHei Light</vt:lpstr>
      <vt:lpstr>Microsoft JhengHei UI</vt:lpstr>
      <vt:lpstr>Microsoft YaHei Light</vt:lpstr>
      <vt:lpstr>Noto Sans CJK SC Light</vt:lpstr>
      <vt:lpstr>PingFang TC Thin</vt:lpstr>
      <vt:lpstr>Arial</vt:lpstr>
      <vt:lpstr>Consolas</vt:lpstr>
      <vt:lpstr>Menlo</vt:lpstr>
      <vt:lpstr>Office 佈景主題</vt:lpstr>
      <vt:lpstr>作業二： 暸解AT&amp;T與gcc的 行內組語</vt:lpstr>
      <vt:lpstr>前言：</vt:lpstr>
      <vt:lpstr>前言：</vt:lpstr>
      <vt:lpstr>作業目標及負責助教</vt:lpstr>
      <vt:lpstr>行內組語的形式</vt:lpstr>
      <vt:lpstr>asm.1.c</vt:lpstr>
      <vt:lpstr>PowerPoint 簡報</vt:lpstr>
      <vt:lpstr>asm.2.c</vt:lpstr>
      <vt:lpstr>PowerPoint 簡報</vt:lpstr>
      <vt:lpstr>asm.3.c</vt:lpstr>
      <vt:lpstr>PowerPoint 簡報</vt:lpstr>
      <vt:lpstr>asm.4.c</vt:lpstr>
      <vt:lpstr>PowerPoint 簡報</vt:lpstr>
      <vt:lpstr>asm.5.c</vt:lpstr>
      <vt:lpstr>PowerPoint 簡報</vt:lpstr>
      <vt:lpstr>小結論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39</cp:revision>
  <dcterms:created xsi:type="dcterms:W3CDTF">2018-12-19T10:35:55Z</dcterms:created>
  <dcterms:modified xsi:type="dcterms:W3CDTF">2019-07-30T23:18:11Z</dcterms:modified>
</cp:coreProperties>
</file>