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75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3466"/>
    <a:srgbClr val="003466"/>
    <a:srgbClr val="003436"/>
    <a:srgbClr val="4C86AC"/>
    <a:srgbClr val="104372"/>
    <a:srgbClr val="023466"/>
    <a:srgbClr val="4E73A6"/>
    <a:srgbClr val="0F4374"/>
    <a:srgbClr val="A35C6E"/>
    <a:srgbClr val="6EC8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672"/>
    <p:restoredTop sz="95865"/>
  </p:normalViewPr>
  <p:slideViewPr>
    <p:cSldViewPr snapToGrid="0" snapToObjects="1" showGuides="1">
      <p:cViewPr varScale="1">
        <p:scale>
          <a:sx n="113" d="100"/>
          <a:sy n="113" d="100"/>
        </p:scale>
        <p:origin x="680" y="176"/>
      </p:cViewPr>
      <p:guideLst>
        <p:guide orient="horz" pos="2137"/>
        <p:guide pos="27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7968-F7B5-E248-8F1E-0B7CAD49CDA3}" type="datetimeFigureOut">
              <a:rPr lang="en-US" smtClean="0"/>
              <a:t>9/4/22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76B0-A51D-6B4A-A196-6982247A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93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7968-F7B5-E248-8F1E-0B7CAD49CDA3}" type="datetimeFigureOut">
              <a:rPr lang="en-US" smtClean="0"/>
              <a:t>9/4/22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76B0-A51D-6B4A-A196-6982247A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14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7968-F7B5-E248-8F1E-0B7CAD49CDA3}" type="datetimeFigureOut">
              <a:rPr lang="en-US" smtClean="0"/>
              <a:t>9/4/22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76B0-A51D-6B4A-A196-6982247A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54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7968-F7B5-E248-8F1E-0B7CAD49CDA3}" type="datetimeFigureOut">
              <a:rPr lang="en-US" smtClean="0"/>
              <a:t>9/4/22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76B0-A51D-6B4A-A196-6982247A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08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7968-F7B5-E248-8F1E-0B7CAD49CDA3}" type="datetimeFigureOut">
              <a:rPr lang="en-US" smtClean="0"/>
              <a:t>9/4/22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76B0-A51D-6B4A-A196-6982247A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41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7968-F7B5-E248-8F1E-0B7CAD49CDA3}" type="datetimeFigureOut">
              <a:rPr lang="en-US" smtClean="0"/>
              <a:t>9/4/22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76B0-A51D-6B4A-A196-6982247A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84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7968-F7B5-E248-8F1E-0B7CAD49CDA3}" type="datetimeFigureOut">
              <a:rPr lang="en-US" smtClean="0"/>
              <a:t>9/4/22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76B0-A51D-6B4A-A196-6982247A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86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7968-F7B5-E248-8F1E-0B7CAD49CDA3}" type="datetimeFigureOut">
              <a:rPr lang="en-US" smtClean="0"/>
              <a:t>9/4/22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76B0-A51D-6B4A-A196-6982247A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50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7968-F7B5-E248-8F1E-0B7CAD49CDA3}" type="datetimeFigureOut">
              <a:rPr lang="en-US" smtClean="0"/>
              <a:t>9/4/22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76B0-A51D-6B4A-A196-6982247A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44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7968-F7B5-E248-8F1E-0B7CAD49CDA3}" type="datetimeFigureOut">
              <a:rPr lang="en-US" smtClean="0"/>
              <a:t>9/4/22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76B0-A51D-6B4A-A196-6982247A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5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7968-F7B5-E248-8F1E-0B7CAD49CDA3}" type="datetimeFigureOut">
              <a:rPr lang="en-US" smtClean="0"/>
              <a:t>9/4/22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76B0-A51D-6B4A-A196-6982247A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07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E7968-F7B5-E248-8F1E-0B7CAD49CDA3}" type="datetimeFigureOut">
              <a:rPr lang="en-US" smtClean="0"/>
              <a:t>9/4/22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976B0-A51D-6B4A-A196-6982247AF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37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xwvXHvI7em3ygniJGk96lzt4MefZFFKCmFoCWJTuMYc/edit?usp=sharing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 descr="Qr code&#10;&#10;Description automatically generated">
            <a:extLst>
              <a:ext uri="{FF2B5EF4-FFF2-40B4-BE49-F238E27FC236}">
                <a16:creationId xmlns:a16="http://schemas.microsoft.com/office/drawing/2014/main" id="{7980C43A-2E58-2D50-F202-EC4003BE4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051" y="4712306"/>
            <a:ext cx="1190420" cy="11904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DA98F3-D14B-C59C-FABE-1BA2E630E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647"/>
            <a:ext cx="9144000" cy="485846"/>
          </a:xfrm>
          <a:solidFill>
            <a:srgbClr val="4C86AC"/>
          </a:solidFill>
        </p:spPr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chemeClr val="bg1"/>
                </a:solidFill>
                <a:latin typeface="Avenir Book" panose="02000503020000020003" pitchFamily="2" charset="0"/>
              </a:rPr>
              <a:t>SIVA infographic competition: In it to win it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96169A-9F46-5642-037A-2FC768F3C6C8}"/>
              </a:ext>
            </a:extLst>
          </p:cNvPr>
          <p:cNvSpPr/>
          <p:nvPr/>
        </p:nvSpPr>
        <p:spPr>
          <a:xfrm>
            <a:off x="0" y="6107907"/>
            <a:ext cx="9144000" cy="750094"/>
          </a:xfrm>
          <a:prstGeom prst="rect">
            <a:avLst/>
          </a:prstGeom>
          <a:solidFill>
            <a:srgbClr val="0034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E7684CE-C85F-0CCA-3FB0-BBFE2918361F}"/>
              </a:ext>
            </a:extLst>
          </p:cNvPr>
          <p:cNvSpPr txBox="1">
            <a:spLocks/>
          </p:cNvSpPr>
          <p:nvPr/>
        </p:nvSpPr>
        <p:spPr>
          <a:xfrm>
            <a:off x="800631" y="6115233"/>
            <a:ext cx="3729038" cy="491607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 dirty="0">
                <a:solidFill>
                  <a:schemeClr val="bg1"/>
                </a:solidFill>
                <a:latin typeface="Avenir Book" panose="02000503020000020003" pitchFamily="2" charset="0"/>
              </a:rPr>
              <a:t>infographics - education with a big k</a:t>
            </a:r>
            <a:r>
              <a:rPr lang="en-US" sz="1600" b="1" baseline="-11000" dirty="0">
                <a:solidFill>
                  <a:schemeClr val="bg1"/>
                </a:solidFill>
                <a:latin typeface="Avenir Book" panose="02000503020000020003" pitchFamily="2" charset="0"/>
              </a:rPr>
              <a:t>e0</a:t>
            </a:r>
            <a:r>
              <a:rPr lang="en-US" sz="1600" b="1" dirty="0">
                <a:solidFill>
                  <a:schemeClr val="bg1"/>
                </a:solidFill>
                <a:latin typeface="Avenir Book" panose="02000503020000020003" pitchFamily="2" charset="0"/>
              </a:rPr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F6436F-CC17-A55A-694C-4526D0895377}"/>
              </a:ext>
            </a:extLst>
          </p:cNvPr>
          <p:cNvSpPr txBox="1">
            <a:spLocks/>
          </p:cNvSpPr>
          <p:nvPr/>
        </p:nvSpPr>
        <p:spPr>
          <a:xfrm>
            <a:off x="5824625" y="6403826"/>
            <a:ext cx="3314700" cy="406027"/>
          </a:xfrm>
          <a:prstGeom prst="rect">
            <a:avLst/>
          </a:prstGeom>
          <a:solidFill>
            <a:srgbClr val="003466"/>
          </a:solidFill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000" dirty="0">
                <a:solidFill>
                  <a:schemeClr val="bg1"/>
                </a:solidFill>
                <a:latin typeface="Avenir Light" panose="020B0402020203020204" pitchFamily="34" charset="77"/>
              </a:rPr>
              <a:t>Designed by: (maximum of 2 authors) </a:t>
            </a:r>
          </a:p>
          <a:p>
            <a:pPr algn="l"/>
            <a:r>
              <a:rPr lang="en-US" sz="1000" dirty="0">
                <a:solidFill>
                  <a:schemeClr val="bg1"/>
                </a:solidFill>
                <a:latin typeface="Avenir Light" panose="020B0402020203020204" pitchFamily="34" charset="77"/>
              </a:rPr>
              <a:t>Insert your twitter handle (if appropriate): e.g.  @</a:t>
            </a:r>
            <a:r>
              <a:rPr lang="en-US" sz="1000" dirty="0" err="1">
                <a:solidFill>
                  <a:schemeClr val="bg1"/>
                </a:solidFill>
                <a:latin typeface="Avenir Light" panose="020B0402020203020204" pitchFamily="34" charset="77"/>
              </a:rPr>
              <a:t>SIVAtrainees</a:t>
            </a:r>
            <a:r>
              <a:rPr lang="en-US" sz="1000" dirty="0">
                <a:solidFill>
                  <a:schemeClr val="bg1"/>
                </a:solidFill>
                <a:latin typeface="Avenir Light" panose="020B0402020203020204" pitchFamily="34" charset="77"/>
              </a:rPr>
              <a:t> 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B7864DC-635B-BCA0-0004-7A1CFDBA45CA}"/>
              </a:ext>
            </a:extLst>
          </p:cNvPr>
          <p:cNvSpPr/>
          <p:nvPr/>
        </p:nvSpPr>
        <p:spPr>
          <a:xfrm>
            <a:off x="184202" y="597255"/>
            <a:ext cx="4373176" cy="5406692"/>
          </a:xfrm>
          <a:prstGeom prst="roundRect">
            <a:avLst/>
          </a:prstGeom>
          <a:noFill/>
          <a:ln w="57150">
            <a:solidFill>
              <a:srgbClr val="4C86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40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40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40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40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What?</a:t>
            </a:r>
          </a:p>
          <a:p>
            <a:pPr algn="ctr"/>
            <a:endParaRPr lang="en-US" sz="100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A chance to win the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Avenir Book" panose="02000503020000020003" pitchFamily="2" charset="0"/>
              </a:rPr>
              <a:t>2022 SIVA ASM infographic competition</a:t>
            </a:r>
          </a:p>
          <a:p>
            <a:pPr algn="ctr"/>
            <a:endParaRPr lang="en-US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1</a:t>
            </a:r>
            <a:r>
              <a:rPr lang="en-US" sz="1400" baseline="30000" dirty="0">
                <a:solidFill>
                  <a:schemeClr val="tx1"/>
                </a:solidFill>
                <a:latin typeface="Avenir Book" panose="02000503020000020003" pitchFamily="2" charset="0"/>
              </a:rPr>
              <a:t>st</a:t>
            </a:r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 Prize is a copy of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TIVA &amp; TCI - a comprehensive global anthology (Absalom &amp; Mason) </a:t>
            </a:r>
          </a:p>
          <a:p>
            <a:pPr algn="ctr"/>
            <a:endParaRPr lang="en-US" sz="140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Conference fees waived</a:t>
            </a:r>
            <a:r>
              <a:rPr lang="en-US" sz="1400" baseline="30000" dirty="0">
                <a:solidFill>
                  <a:schemeClr val="tx1"/>
                </a:solidFill>
                <a:latin typeface="Avenir Book" panose="02000503020000020003" pitchFamily="2" charset="0"/>
              </a:rPr>
              <a:t>*</a:t>
            </a:r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 for top 3 submissions.</a:t>
            </a:r>
            <a:endParaRPr lang="en-US" sz="140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(</a:t>
            </a:r>
            <a:r>
              <a:rPr lang="en-US" sz="1400" baseline="30000" dirty="0">
                <a:solidFill>
                  <a:schemeClr val="tx1"/>
                </a:solidFill>
                <a:latin typeface="Avenir Book" panose="02000503020000020003" pitchFamily="2" charset="0"/>
              </a:rPr>
              <a:t>* </a:t>
            </a:r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for SAS doctors and trainees)  </a:t>
            </a:r>
          </a:p>
          <a:p>
            <a:pPr algn="ctr"/>
            <a:endParaRPr lang="en-US" sz="140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All TIVA related topics welcomed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Use of symbols, icons, diagrams encouraged</a:t>
            </a:r>
            <a:endParaRPr lang="en-US" sz="140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40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We are looking for snappy engaging 1 page summaries</a:t>
            </a:r>
          </a:p>
          <a:p>
            <a:pPr algn="ctr"/>
            <a:endParaRPr lang="en-US" sz="140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1350" b="1" dirty="0">
                <a:solidFill>
                  <a:schemeClr val="tx1"/>
                </a:solidFill>
                <a:latin typeface="Avenir Book" panose="02000503020000020003" pitchFamily="2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BF5073B-D0FD-B73C-9455-7150BB1989A7}"/>
              </a:ext>
            </a:extLst>
          </p:cNvPr>
          <p:cNvSpPr/>
          <p:nvPr/>
        </p:nvSpPr>
        <p:spPr>
          <a:xfrm>
            <a:off x="4801396" y="597255"/>
            <a:ext cx="3967211" cy="2634499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4C86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40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When?</a:t>
            </a:r>
          </a:p>
          <a:p>
            <a:pPr algn="just"/>
            <a:endParaRPr lang="en-US" sz="140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just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Submission deadline: </a:t>
            </a:r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Midnight 1</a:t>
            </a:r>
            <a:r>
              <a:rPr lang="en-US" sz="1400" b="1" baseline="30000" dirty="0">
                <a:solidFill>
                  <a:schemeClr val="tx1"/>
                </a:solidFill>
                <a:latin typeface="Avenir Book" panose="02000503020000020003" pitchFamily="2" charset="0"/>
              </a:rPr>
              <a:t>st</a:t>
            </a:r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 Nov 2022</a:t>
            </a:r>
          </a:p>
          <a:p>
            <a:pPr algn="just"/>
            <a:endParaRPr lang="en-US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Top 3 submissions</a:t>
            </a:r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invited to give a 3 minute (in person) presentation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 at the </a:t>
            </a:r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SIVA ASM 24</a:t>
            </a:r>
            <a:r>
              <a:rPr lang="en-US" sz="1400" b="1" baseline="30000" dirty="0">
                <a:solidFill>
                  <a:schemeClr val="tx1"/>
                </a:solidFill>
                <a:latin typeface="Avenir Book" panose="02000503020000020003" pitchFamily="2" charset="0"/>
              </a:rPr>
              <a:t>th</a:t>
            </a:r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-25</a:t>
            </a:r>
            <a:r>
              <a:rPr lang="en-US" sz="1400" b="1" baseline="30000" dirty="0">
                <a:solidFill>
                  <a:schemeClr val="tx1"/>
                </a:solidFill>
                <a:latin typeface="Avenir Book" panose="02000503020000020003" pitchFamily="2" charset="0"/>
              </a:rPr>
              <a:t>th</a:t>
            </a:r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 Nov 2022</a:t>
            </a:r>
          </a:p>
          <a:p>
            <a:pPr algn="just"/>
            <a:endParaRPr lang="en-US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1</a:t>
            </a:r>
            <a:r>
              <a:rPr lang="en-US" sz="1400" baseline="30000" dirty="0">
                <a:solidFill>
                  <a:schemeClr val="tx1"/>
                </a:solidFill>
                <a:latin typeface="Avenir Book" panose="02000503020000020003" pitchFamily="2" charset="0"/>
              </a:rPr>
              <a:t>st</a:t>
            </a:r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 prize awarded to the best combined  infographic and presentation</a:t>
            </a: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1350" b="1" dirty="0">
                <a:solidFill>
                  <a:schemeClr val="tx1"/>
                </a:solidFill>
                <a:latin typeface="Avenir Book" panose="02000503020000020003" pitchFamily="2" charset="0"/>
              </a:rPr>
              <a:t> </a:t>
            </a:r>
          </a:p>
          <a:p>
            <a:pPr algn="ctr"/>
            <a:endParaRPr lang="en-US" sz="1350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AA5B9F14-C7C3-0C56-C423-0C6F2482DEAA}"/>
              </a:ext>
            </a:extLst>
          </p:cNvPr>
          <p:cNvSpPr/>
          <p:nvPr/>
        </p:nvSpPr>
        <p:spPr>
          <a:xfrm>
            <a:off x="4801396" y="3369448"/>
            <a:ext cx="3967211" cy="2634499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4C86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135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endParaRPr lang="en-US" sz="80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1350" b="1">
                <a:solidFill>
                  <a:schemeClr val="tx1"/>
                </a:solidFill>
                <a:latin typeface="Avenir Book" panose="02000503020000020003" pitchFamily="2" charset="0"/>
              </a:rPr>
              <a:t>Style Guide</a:t>
            </a:r>
            <a:endParaRPr lang="en-US" sz="80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Maximum: 1 page</a:t>
            </a:r>
          </a:p>
          <a:p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Size: </a:t>
            </a:r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Width 25.4 cm height 19.05 cm </a:t>
            </a:r>
          </a:p>
          <a:p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Orientation: portrait or landscape</a:t>
            </a:r>
          </a:p>
          <a:p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File format: .PDF</a:t>
            </a:r>
          </a:p>
          <a:p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r>
              <a:rPr lang="en-US" sz="1400" b="1" dirty="0" err="1">
                <a:solidFill>
                  <a:schemeClr val="tx1"/>
                </a:solidFill>
                <a:latin typeface="Avenir Book" panose="02000503020000020003" pitchFamily="2" charset="0"/>
              </a:rPr>
              <a:t>Colour</a:t>
            </a:r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 palette:</a:t>
            </a:r>
          </a:p>
          <a:p>
            <a:r>
              <a:rPr lang="en-US" sz="1200" b="1" dirty="0">
                <a:solidFill>
                  <a:schemeClr val="tx1"/>
                </a:solidFill>
                <a:latin typeface="Avenir Book" panose="02000503020000020003" pitchFamily="2" charset="0"/>
              </a:rPr>
              <a:t>(additional </a:t>
            </a:r>
            <a:r>
              <a:rPr lang="en-US" sz="1200" b="1" dirty="0" err="1">
                <a:solidFill>
                  <a:schemeClr val="tx1"/>
                </a:solidFill>
                <a:latin typeface="Avenir Book" panose="02000503020000020003" pitchFamily="2" charset="0"/>
              </a:rPr>
              <a:t>colours</a:t>
            </a:r>
            <a:endParaRPr lang="en-US" sz="1200" b="1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Avenir Book" panose="02000503020000020003" pitchFamily="2" charset="0"/>
              </a:rPr>
              <a:t>may be used)</a:t>
            </a:r>
          </a:p>
          <a:p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Avenir Book" panose="02000503020000020003" pitchFamily="2" charset="0"/>
              </a:rPr>
              <a:t>Font: </a:t>
            </a:r>
            <a:r>
              <a:rPr lang="en-US" sz="1400" dirty="0">
                <a:solidFill>
                  <a:schemeClr val="tx1"/>
                </a:solidFill>
                <a:latin typeface="Avenir Book" panose="02000503020000020003" pitchFamily="2" charset="0"/>
              </a:rPr>
              <a:t>Avenir</a:t>
            </a:r>
          </a:p>
          <a:p>
            <a:endParaRPr lang="en-US" sz="1400" dirty="0">
              <a:solidFill>
                <a:schemeClr val="tx1"/>
              </a:solidFill>
              <a:latin typeface="Avenir Book" panose="02000503020000020003" pitchFamily="2" charset="0"/>
            </a:endParaRPr>
          </a:p>
          <a:p>
            <a:pPr algn="ctr"/>
            <a:r>
              <a:rPr lang="en-US" sz="1350" b="1" dirty="0">
                <a:solidFill>
                  <a:schemeClr val="tx1"/>
                </a:solidFill>
                <a:latin typeface="Avenir Book" panose="02000503020000020003" pitchFamily="2" charset="0"/>
              </a:rPr>
              <a:t> </a:t>
            </a:r>
          </a:p>
          <a:p>
            <a:pPr algn="ctr"/>
            <a:endParaRPr lang="en-US" sz="135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E8A7FB8-F369-DA45-66F2-B50300FEF43B}"/>
              </a:ext>
            </a:extLst>
          </p:cNvPr>
          <p:cNvGrpSpPr/>
          <p:nvPr/>
        </p:nvGrpSpPr>
        <p:grpSpPr>
          <a:xfrm>
            <a:off x="6586156" y="5011316"/>
            <a:ext cx="2213126" cy="817591"/>
            <a:chOff x="6502070" y="5011316"/>
            <a:chExt cx="2213126" cy="81759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8D2B3C9-8D41-EE4A-D9D2-F059533306A6}"/>
                </a:ext>
              </a:extLst>
            </p:cNvPr>
            <p:cNvSpPr/>
            <p:nvPr/>
          </p:nvSpPr>
          <p:spPr>
            <a:xfrm>
              <a:off x="7433734" y="5278049"/>
              <a:ext cx="1281462" cy="2962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>
                    <a:solidFill>
                      <a:srgbClr val="4C86AC"/>
                    </a:solidFill>
                  </a:ln>
                  <a:latin typeface="Avenir Book" panose="02000503020000020003" pitchFamily="2" charset="0"/>
                </a:rPr>
                <a:t>Hex: 4C86AC</a:t>
              </a:r>
              <a:endParaRPr lang="en-US" sz="1200" dirty="0">
                <a:ln>
                  <a:solidFill>
                    <a:srgbClr val="4C86AC"/>
                  </a:solidFill>
                </a:ln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3EB6F9-D4F8-71AF-EAC6-0B64384E07D4}"/>
                </a:ext>
              </a:extLst>
            </p:cNvPr>
            <p:cNvSpPr/>
            <p:nvPr/>
          </p:nvSpPr>
          <p:spPr>
            <a:xfrm>
              <a:off x="6917824" y="5011316"/>
              <a:ext cx="1281461" cy="2962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>
                    <a:solidFill>
                      <a:srgbClr val="104372"/>
                    </a:solidFill>
                  </a:ln>
                  <a:solidFill>
                    <a:srgbClr val="003436"/>
                  </a:solidFill>
                  <a:latin typeface="Avenir Book" panose="02000503020000020003" pitchFamily="2" charset="0"/>
                </a:rPr>
                <a:t>Hex: 003466</a:t>
              </a:r>
              <a:endParaRPr lang="en-US" sz="1200" b="1" dirty="0">
                <a:ln>
                  <a:solidFill>
                    <a:srgbClr val="104372"/>
                  </a:solidFill>
                </a:ln>
                <a:solidFill>
                  <a:srgbClr val="003436"/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364F44CC-03DB-593C-3981-3561E0984178}"/>
                </a:ext>
              </a:extLst>
            </p:cNvPr>
            <p:cNvSpPr/>
            <p:nvPr/>
          </p:nvSpPr>
          <p:spPr>
            <a:xfrm>
              <a:off x="6502070" y="5014288"/>
              <a:ext cx="598241" cy="528638"/>
            </a:xfrm>
            <a:prstGeom prst="hexagon">
              <a:avLst/>
            </a:prstGeom>
            <a:solidFill>
              <a:srgbClr val="0034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B05EA2A0-A8E6-B3FB-E76C-4DCEF781F4BB}"/>
                </a:ext>
              </a:extLst>
            </p:cNvPr>
            <p:cNvSpPr/>
            <p:nvPr/>
          </p:nvSpPr>
          <p:spPr>
            <a:xfrm>
              <a:off x="7017981" y="5300269"/>
              <a:ext cx="598241" cy="528638"/>
            </a:xfrm>
            <a:prstGeom prst="hexagon">
              <a:avLst/>
            </a:prstGeom>
            <a:solidFill>
              <a:srgbClr val="4C86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EFCB28A5-0D4A-F9BE-354A-193A37A42C48}"/>
              </a:ext>
            </a:extLst>
          </p:cNvPr>
          <p:cNvSpPr txBox="1"/>
          <p:nvPr/>
        </p:nvSpPr>
        <p:spPr>
          <a:xfrm>
            <a:off x="1452858" y="4834396"/>
            <a:ext cx="19162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venir Book" panose="02000503020000020003" pitchFamily="2" charset="0"/>
              </a:rPr>
              <a:t>For </a:t>
            </a:r>
            <a:r>
              <a:rPr lang="en-US" sz="1400" dirty="0">
                <a:solidFill>
                  <a:srgbClr val="003466"/>
                </a:solidFill>
                <a:latin typeface="Avenir Book" panose="02000503020000020003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more information</a:t>
            </a:r>
            <a:r>
              <a:rPr lang="en-US" sz="1400" dirty="0">
                <a:solidFill>
                  <a:srgbClr val="003466"/>
                </a:solidFill>
                <a:latin typeface="Avenir Book" panose="02000503020000020003" pitchFamily="2" charset="0"/>
              </a:rPr>
              <a:t> </a:t>
            </a:r>
            <a:r>
              <a:rPr lang="en-US" sz="1400" dirty="0">
                <a:latin typeface="Avenir Book" panose="02000503020000020003" pitchFamily="2" charset="0"/>
              </a:rPr>
              <a:t>on how to create and submit an infographic please scan the QR.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0CD83E2-94D3-A643-1824-E01747A528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206" y="6325111"/>
            <a:ext cx="768906" cy="1903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C4003A-C686-0713-06EE-C064EA4ADC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39" y="6620185"/>
            <a:ext cx="2919350" cy="1828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444C5C-0219-3AC4-CF36-B6861059B7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4357" y="4809924"/>
            <a:ext cx="868296" cy="93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722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IVA 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C86AC"/>
      </a:accent1>
      <a:accent2>
        <a:srgbClr val="003466"/>
      </a:accent2>
      <a:accent3>
        <a:srgbClr val="ED7D30"/>
      </a:accent3>
      <a:accent4>
        <a:srgbClr val="FFC000"/>
      </a:accent4>
      <a:accent5>
        <a:srgbClr val="5B9BD5"/>
      </a:accent5>
      <a:accent6>
        <a:srgbClr val="70AD47"/>
      </a:accent6>
      <a:hlink>
        <a:srgbClr val="003466"/>
      </a:hlink>
      <a:folHlink>
        <a:srgbClr val="D546B6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VA infographic template and style guide (landscape)" id="{A0647A6A-43EB-0149-817C-1C1CBDFDED50}" vid="{8875564B-D7BD-6E4D-BBBB-9C8B0D9E95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17179</TotalTime>
  <Words>211</Words>
  <Application>Microsoft Macintosh PowerPoint</Application>
  <PresentationFormat>On-screen Show (4:3)</PresentationFormat>
  <Paragraphs>78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Book</vt:lpstr>
      <vt:lpstr>Avenir Light</vt:lpstr>
      <vt:lpstr>Calibri</vt:lpstr>
      <vt:lpstr>Calibri Light</vt:lpstr>
      <vt:lpstr>Office Theme</vt:lpstr>
      <vt:lpstr>SIVA infographic competition: In it to win it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Knowles</dc:creator>
  <cp:lastModifiedBy>Tim Knowles</cp:lastModifiedBy>
  <cp:revision>57</cp:revision>
  <cp:lastPrinted>2022-09-01T16:56:07Z</cp:lastPrinted>
  <dcterms:created xsi:type="dcterms:W3CDTF">2022-07-13T09:34:23Z</dcterms:created>
  <dcterms:modified xsi:type="dcterms:W3CDTF">2022-09-05T16:29:12Z</dcterms:modified>
</cp:coreProperties>
</file>