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6" r:id="rId8"/>
    <p:sldId id="267" r:id="rId9"/>
    <p:sldId id="268" r:id="rId10"/>
    <p:sldId id="269" r:id="rId11"/>
    <p:sldId id="271" r:id="rId12"/>
    <p:sldId id="270" r:id="rId13"/>
    <p:sldId id="260" r:id="rId14"/>
    <p:sldId id="265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/>
    <p:restoredTop sz="94591"/>
  </p:normalViewPr>
  <p:slideViewPr>
    <p:cSldViewPr snapToGrid="0" snapToObjects="1">
      <p:cViewPr varScale="1">
        <p:scale>
          <a:sx n="118" d="100"/>
          <a:sy n="118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Default Rates of Peer-to-Peer Loans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Tim Copeland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" y="1665513"/>
            <a:ext cx="9268166" cy="4634083"/>
          </a:xfrm>
        </p:spPr>
      </p:pic>
    </p:spTree>
    <p:extLst>
      <p:ext uri="{BB962C8B-B14F-4D97-AF65-F5344CB8AC3E}">
        <p14:creationId xmlns:p14="http://schemas.microsoft.com/office/powerpoint/2010/main" val="84227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Resampling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5228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4" y="1730830"/>
            <a:ext cx="9056912" cy="4528456"/>
          </a:xfrm>
        </p:spPr>
      </p:pic>
    </p:spTree>
    <p:extLst>
      <p:ext uri="{BB962C8B-B14F-4D97-AF65-F5344CB8AC3E}">
        <p14:creationId xmlns:p14="http://schemas.microsoft.com/office/powerpoint/2010/main" val="15038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50" y="1930400"/>
            <a:ext cx="8458344" cy="23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85" y="-707571"/>
            <a:ext cx="8198757" cy="8198757"/>
          </a:xfrm>
        </p:spPr>
      </p:pic>
    </p:spTree>
    <p:extLst>
      <p:ext uri="{BB962C8B-B14F-4D97-AF65-F5344CB8AC3E}">
        <p14:creationId xmlns:p14="http://schemas.microsoft.com/office/powerpoint/2010/main" val="13712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model into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show the ability to utilize a model in the context of an end product</a:t>
            </a:r>
          </a:p>
          <a:p>
            <a:r>
              <a:rPr lang="en-US" dirty="0" smtClean="0"/>
              <a:t>Wrote a standalone application that downloaded live data and used the model’s prediction to evaluate which loans were the best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Fitting, saving, and loading model</a:t>
            </a:r>
          </a:p>
          <a:p>
            <a:r>
              <a:rPr lang="en-US" dirty="0" smtClean="0"/>
              <a:t>Communicating with the Lending Club API</a:t>
            </a:r>
          </a:p>
          <a:p>
            <a:r>
              <a:rPr lang="en-US" dirty="0" smtClean="0"/>
              <a:t>Processing and cleaning live data</a:t>
            </a:r>
          </a:p>
          <a:p>
            <a:r>
              <a:rPr lang="en-US" dirty="0" smtClean="0"/>
              <a:t>Predict repayment probability using model</a:t>
            </a:r>
          </a:p>
          <a:p>
            <a:r>
              <a:rPr lang="en-US" dirty="0" smtClean="0"/>
              <a:t>Creating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is a peer-to-peer lending service</a:t>
            </a:r>
          </a:p>
          <a:p>
            <a:r>
              <a:rPr lang="en-US" dirty="0" smtClean="0"/>
              <a:t>Variance of returns comes from interest rate and number of defaults in a portfolio</a:t>
            </a:r>
          </a:p>
          <a:p>
            <a:r>
              <a:rPr lang="en-US" dirty="0" smtClean="0"/>
              <a:t>Better predictions = better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dates to useable format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Changed dates to ”time since,” for some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Some discrete variables made into </a:t>
            </a:r>
            <a:r>
              <a:rPr lang="en-US" dirty="0" err="1" smtClean="0"/>
              <a:t>boolean</a:t>
            </a:r>
            <a:r>
              <a:rPr lang="en-US" dirty="0" smtClean="0"/>
              <a:t> + discrete</a:t>
            </a:r>
          </a:p>
          <a:p>
            <a:r>
              <a:rPr lang="en-US" dirty="0" smtClean="0"/>
              <a:t>Boolean variables for class</a:t>
            </a:r>
          </a:p>
          <a:p>
            <a:r>
              <a:rPr lang="en-US" dirty="0" smtClean="0"/>
              <a:t>Log transformations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11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Exploration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36367" cy="3880773"/>
          </a:xfrm>
        </p:spPr>
        <p:txBody>
          <a:bodyPr/>
          <a:lstStyle/>
          <a:p>
            <a:r>
              <a:rPr lang="en-US" dirty="0" smtClean="0"/>
              <a:t>Training data set: Loans originating between January 2010 and December 2013</a:t>
            </a:r>
          </a:p>
          <a:p>
            <a:r>
              <a:rPr lang="en-US" dirty="0" smtClean="0"/>
              <a:t>Testing data set: Loans originating between January 2014 and December 2014</a:t>
            </a:r>
          </a:p>
          <a:p>
            <a:r>
              <a:rPr lang="en-US" dirty="0" smtClean="0"/>
              <a:t>Walk-forward testing: Loans originating between January and July of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from “traditional,” classification problem</a:t>
            </a:r>
          </a:p>
          <a:p>
            <a:pPr lvl="1"/>
            <a:r>
              <a:rPr lang="en-US" dirty="0" smtClean="0"/>
              <a:t>Probabilistic in nature</a:t>
            </a:r>
          </a:p>
          <a:p>
            <a:pPr lvl="1"/>
            <a:r>
              <a:rPr lang="en-US" dirty="0" smtClean="0"/>
              <a:t>Interest rate</a:t>
            </a:r>
          </a:p>
          <a:p>
            <a:r>
              <a:rPr lang="en-US" dirty="0" smtClean="0"/>
              <a:t>Used a mix of traditional model evaluators and __</a:t>
            </a:r>
          </a:p>
          <a:p>
            <a:pPr lvl="1"/>
            <a:r>
              <a:rPr lang="en-US" dirty="0" smtClean="0"/>
              <a:t>Area under the ROC-AUC curve</a:t>
            </a:r>
          </a:p>
          <a:p>
            <a:pPr lvl="1"/>
            <a:r>
              <a:rPr lang="en-US" dirty="0" smtClean="0"/>
              <a:t>Graphed predicted vs. actual repayment</a:t>
            </a:r>
          </a:p>
          <a:p>
            <a:pPr lvl="1"/>
            <a:r>
              <a:rPr lang="en-US" dirty="0" smtClean="0"/>
              <a:t>Out-of-sample returns</a:t>
            </a:r>
          </a:p>
          <a:p>
            <a:r>
              <a:rPr lang="en-US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3876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66716" cy="3880773"/>
          </a:xfrm>
        </p:spPr>
        <p:txBody>
          <a:bodyPr/>
          <a:lstStyle/>
          <a:p>
            <a:r>
              <a:rPr lang="en-US" dirty="0" smtClean="0"/>
              <a:t>We tried a couple different types of models, but the following 3 performed best: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Quick runtime</a:t>
            </a:r>
          </a:p>
          <a:p>
            <a:pPr lvl="1"/>
            <a:r>
              <a:rPr lang="en-US" dirty="0" smtClean="0"/>
              <a:t>Parameter estimates</a:t>
            </a:r>
          </a:p>
          <a:p>
            <a:pPr lvl="1"/>
            <a:r>
              <a:rPr lang="en-US" dirty="0" smtClean="0"/>
              <a:t>Likely accurate probability estimates</a:t>
            </a:r>
          </a:p>
          <a:p>
            <a:r>
              <a:rPr lang="en-US" dirty="0" smtClean="0"/>
              <a:t>Tried 3 different specifications:</a:t>
            </a:r>
          </a:p>
          <a:p>
            <a:pPr lvl="1"/>
            <a:r>
              <a:rPr lang="en-US" dirty="0" smtClean="0"/>
              <a:t>Borrower characteristics</a:t>
            </a:r>
          </a:p>
          <a:p>
            <a:pPr lvl="1"/>
            <a:r>
              <a:rPr lang="en-US" dirty="0" smtClean="0"/>
              <a:t>Borrower characteristics + interest rate + loan grade</a:t>
            </a:r>
          </a:p>
          <a:p>
            <a:pPr lvl="1"/>
            <a:r>
              <a:rPr lang="en-US" dirty="0" smtClean="0"/>
              <a:t>Borrower characteristics + interest rate + loan subgrade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" y="1665514"/>
            <a:ext cx="9736252" cy="4868126"/>
          </a:xfr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34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Extremely effective classifier</a:t>
            </a:r>
          </a:p>
          <a:p>
            <a:r>
              <a:rPr lang="en-US" dirty="0" smtClean="0"/>
              <a:t>Potential disadvantages:</a:t>
            </a:r>
          </a:p>
          <a:p>
            <a:pPr lvl="1"/>
            <a:r>
              <a:rPr lang="en-US" dirty="0" smtClean="0"/>
              <a:t>Longer runtime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RandomSearch</a:t>
            </a:r>
            <a:r>
              <a:rPr lang="en-US" dirty="0" smtClean="0"/>
              <a:t> to find optimal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Created one model with resampled data (ADASYN)</a:t>
            </a:r>
          </a:p>
        </p:txBody>
      </p:sp>
    </p:spTree>
    <p:extLst>
      <p:ext uri="{BB962C8B-B14F-4D97-AF65-F5344CB8AC3E}">
        <p14:creationId xmlns:p14="http://schemas.microsoft.com/office/powerpoint/2010/main" val="323706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2192</TotalTime>
  <Words>325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Trebuchet MS</vt:lpstr>
      <vt:lpstr>Wingdings 3</vt:lpstr>
      <vt:lpstr>Arial</vt:lpstr>
      <vt:lpstr>Facet</vt:lpstr>
      <vt:lpstr>Predicting Default Rates of Peer-to-Peer Loans</vt:lpstr>
      <vt:lpstr>Background</vt:lpstr>
      <vt:lpstr>Data Cleaning and Exploration</vt:lpstr>
      <vt:lpstr>Data Cleaning and Exploration (Cont.)</vt:lpstr>
      <vt:lpstr>Problem and Approach</vt:lpstr>
      <vt:lpstr>Modeling</vt:lpstr>
      <vt:lpstr>Logistic Regression</vt:lpstr>
      <vt:lpstr>Logistic Regression (cont.)</vt:lpstr>
      <vt:lpstr>Random Forest</vt:lpstr>
      <vt:lpstr>Random Forest (cont.)</vt:lpstr>
      <vt:lpstr>Random Forest with Resampling</vt:lpstr>
      <vt:lpstr>Gradient Boosting Classifier</vt:lpstr>
      <vt:lpstr>Results</vt:lpstr>
      <vt:lpstr>PowerPoint Presentation</vt:lpstr>
      <vt:lpstr>Putting the model into production</vt:lpstr>
      <vt:lpstr>Steps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 Rates in Peer-to-Peer Lending</dc:title>
  <dc:creator>Copeland, Tim</dc:creator>
  <cp:lastModifiedBy>Copeland, Tim</cp:lastModifiedBy>
  <cp:revision>10</cp:revision>
  <dcterms:created xsi:type="dcterms:W3CDTF">2020-02-12T03:27:08Z</dcterms:created>
  <dcterms:modified xsi:type="dcterms:W3CDTF">2020-02-13T15:59:41Z</dcterms:modified>
</cp:coreProperties>
</file>