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6" r:id="rId9"/>
    <p:sldId id="264" r:id="rId10"/>
    <p:sldId id="273" r:id="rId11"/>
    <p:sldId id="267" r:id="rId12"/>
    <p:sldId id="268" r:id="rId13"/>
    <p:sldId id="269" r:id="rId14"/>
    <p:sldId id="270" r:id="rId15"/>
    <p:sldId id="271" r:id="rId16"/>
    <p:sldId id="272" r:id="rId17"/>
    <p:sldId id="261" r:id="rId18"/>
    <p:sldId id="26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71"/>
    <p:restoredTop sz="95595"/>
  </p:normalViewPr>
  <p:slideViewPr>
    <p:cSldViewPr snapToGrid="0" snapToObjects="1">
      <p:cViewPr varScale="1">
        <p:scale>
          <a:sx n="67" d="100"/>
          <a:sy n="67" d="100"/>
        </p:scale>
        <p:origin x="192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talhassner.github.io/home/projects/cnn_agegender/CVPR2015_CNN_AgeGenderEstimation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6C04-AD80-1F4E-8F53-BC26F6C8AB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Facial image recognition </a:t>
            </a:r>
            <a:r>
              <a:rPr lang="en-US" sz="3600" dirty="0"/>
              <a:t>with convolutional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9A61AF-CDD5-B045-B854-B5D50F6E4A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Final capstone by </a:t>
            </a:r>
            <a:r>
              <a:rPr lang="en-US" dirty="0" err="1"/>
              <a:t>tim</a:t>
            </a:r>
            <a:r>
              <a:rPr lang="en-US" dirty="0"/>
              <a:t> Copeland</a:t>
            </a:r>
          </a:p>
        </p:txBody>
      </p:sp>
    </p:spTree>
    <p:extLst>
      <p:ext uri="{BB962C8B-B14F-4D97-AF65-F5344CB8AC3E}">
        <p14:creationId xmlns:p14="http://schemas.microsoft.com/office/powerpoint/2010/main" val="1023370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F4062-8F15-2648-B3EA-68754DD1C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Levi-</a:t>
            </a:r>
            <a:r>
              <a:rPr lang="en-US" dirty="0" err="1"/>
              <a:t>hassner</a:t>
            </a:r>
            <a:r>
              <a:rPr lang="en-US" dirty="0"/>
              <a:t>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A5E3EC-5973-EA4A-91BB-582F4B6951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9113" y="2731294"/>
            <a:ext cx="8610600" cy="2578100"/>
          </a:xfrm>
        </p:spPr>
      </p:pic>
    </p:spTree>
    <p:extLst>
      <p:ext uri="{BB962C8B-B14F-4D97-AF65-F5344CB8AC3E}">
        <p14:creationId xmlns:p14="http://schemas.microsoft.com/office/powerpoint/2010/main" val="3132043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30FB-801D-8B41-879F-E9B1EE67B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Attribute Prediction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730C885-F261-354B-84AA-FFE09A2FDD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4841478"/>
              </p:ext>
            </p:extLst>
          </p:nvPr>
        </p:nvGraphicFramePr>
        <p:xfrm>
          <a:off x="1765300" y="2847340"/>
          <a:ext cx="8280400" cy="2616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55870">
                  <a:extLst>
                    <a:ext uri="{9D8B030D-6E8A-4147-A177-3AD203B41FA5}">
                      <a16:colId xmlns:a16="http://schemas.microsoft.com/office/drawing/2014/main" val="3861197779"/>
                    </a:ext>
                  </a:extLst>
                </a:gridCol>
                <a:gridCol w="1757167">
                  <a:extLst>
                    <a:ext uri="{9D8B030D-6E8A-4147-A177-3AD203B41FA5}">
                      <a16:colId xmlns:a16="http://schemas.microsoft.com/office/drawing/2014/main" val="1798610672"/>
                    </a:ext>
                  </a:extLst>
                </a:gridCol>
                <a:gridCol w="1998609">
                  <a:extLst>
                    <a:ext uri="{9D8B030D-6E8A-4147-A177-3AD203B41FA5}">
                      <a16:colId xmlns:a16="http://schemas.microsoft.com/office/drawing/2014/main" val="285308526"/>
                    </a:ext>
                  </a:extLst>
                </a:gridCol>
                <a:gridCol w="1868754">
                  <a:extLst>
                    <a:ext uri="{9D8B030D-6E8A-4147-A177-3AD203B41FA5}">
                      <a16:colId xmlns:a16="http://schemas.microsoft.com/office/drawing/2014/main" val="750111328"/>
                    </a:ext>
                  </a:extLst>
                </a:gridCol>
              </a:tblGrid>
              <a:tr h="4165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Uncropped faces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Cropped faces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34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Gender - Simple 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3802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Gender - Levi-</a:t>
                      </a:r>
                      <a:r>
                        <a:rPr lang="en-US" dirty="0" err="1"/>
                        <a:t>Hassner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703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Age - Simple 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6182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Age - Levi-</a:t>
                      </a:r>
                      <a:r>
                        <a:rPr lang="en-US" dirty="0" err="1"/>
                        <a:t>Hassner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4184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Makeup - Simple 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905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Makeup - Levi-</a:t>
                      </a:r>
                      <a:r>
                        <a:rPr lang="en-US" dirty="0" err="1"/>
                        <a:t>Hassner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482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1970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D86A-6C0F-0942-8017-746DA472E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ID prediction (500 unique ids)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5351E1C-97B3-014E-832F-CB74D95A4B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6594552"/>
              </p:ext>
            </p:extLst>
          </p:nvPr>
        </p:nvGraphicFramePr>
        <p:xfrm>
          <a:off x="1778000" y="3225800"/>
          <a:ext cx="8280400" cy="13716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70100">
                  <a:extLst>
                    <a:ext uri="{9D8B030D-6E8A-4147-A177-3AD203B41FA5}">
                      <a16:colId xmlns:a16="http://schemas.microsoft.com/office/drawing/2014/main" val="3861197779"/>
                    </a:ext>
                  </a:extLst>
                </a:gridCol>
                <a:gridCol w="2070100">
                  <a:extLst>
                    <a:ext uri="{9D8B030D-6E8A-4147-A177-3AD203B41FA5}">
                      <a16:colId xmlns:a16="http://schemas.microsoft.com/office/drawing/2014/main" val="1798610672"/>
                    </a:ext>
                  </a:extLst>
                </a:gridCol>
                <a:gridCol w="2070100">
                  <a:extLst>
                    <a:ext uri="{9D8B030D-6E8A-4147-A177-3AD203B41FA5}">
                      <a16:colId xmlns:a16="http://schemas.microsoft.com/office/drawing/2014/main" val="285308526"/>
                    </a:ext>
                  </a:extLst>
                </a:gridCol>
                <a:gridCol w="2070100">
                  <a:extLst>
                    <a:ext uri="{9D8B030D-6E8A-4147-A177-3AD203B41FA5}">
                      <a16:colId xmlns:a16="http://schemas.microsoft.com/office/drawing/2014/main" val="750111328"/>
                    </a:ext>
                  </a:extLst>
                </a:gridCol>
              </a:tblGrid>
              <a:tr h="4206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Uncropped faces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Cropped faces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34615"/>
                  </a:ext>
                </a:extLst>
              </a:tr>
              <a:tr h="478759">
                <a:tc>
                  <a:txBody>
                    <a:bodyPr/>
                    <a:lstStyle/>
                    <a:p>
                      <a:r>
                        <a:rPr lang="en-US" dirty="0"/>
                        <a:t>Simple 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380200"/>
                  </a:ext>
                </a:extLst>
              </a:tr>
              <a:tr h="472200">
                <a:tc>
                  <a:txBody>
                    <a:bodyPr/>
                    <a:lstStyle/>
                    <a:p>
                      <a:r>
                        <a:rPr lang="en-US" dirty="0"/>
                        <a:t>Levi-</a:t>
                      </a:r>
                      <a:r>
                        <a:rPr lang="en-US" dirty="0" err="1"/>
                        <a:t>Hassner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703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2769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5B453-0B5E-1D4C-A5F3-623DC4F90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Id prediction (10 unique ids)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5D902CF-F0CA-204E-B6C3-6ACC0E99F3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2440801"/>
              </p:ext>
            </p:extLst>
          </p:nvPr>
        </p:nvGraphicFramePr>
        <p:xfrm>
          <a:off x="1778000" y="3227388"/>
          <a:ext cx="8316912" cy="133191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79228">
                  <a:extLst>
                    <a:ext uri="{9D8B030D-6E8A-4147-A177-3AD203B41FA5}">
                      <a16:colId xmlns:a16="http://schemas.microsoft.com/office/drawing/2014/main" val="1303530935"/>
                    </a:ext>
                  </a:extLst>
                </a:gridCol>
                <a:gridCol w="2079228">
                  <a:extLst>
                    <a:ext uri="{9D8B030D-6E8A-4147-A177-3AD203B41FA5}">
                      <a16:colId xmlns:a16="http://schemas.microsoft.com/office/drawing/2014/main" val="2283697134"/>
                    </a:ext>
                  </a:extLst>
                </a:gridCol>
                <a:gridCol w="2079228">
                  <a:extLst>
                    <a:ext uri="{9D8B030D-6E8A-4147-A177-3AD203B41FA5}">
                      <a16:colId xmlns:a16="http://schemas.microsoft.com/office/drawing/2014/main" val="3449195157"/>
                    </a:ext>
                  </a:extLst>
                </a:gridCol>
                <a:gridCol w="2079228">
                  <a:extLst>
                    <a:ext uri="{9D8B030D-6E8A-4147-A177-3AD203B41FA5}">
                      <a16:colId xmlns:a16="http://schemas.microsoft.com/office/drawing/2014/main" val="3342935505"/>
                    </a:ext>
                  </a:extLst>
                </a:gridCol>
              </a:tblGrid>
              <a:tr h="4460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Uncropped faces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Cropped faces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856834"/>
                  </a:ext>
                </a:extLst>
              </a:tr>
              <a:tr h="446007">
                <a:tc>
                  <a:txBody>
                    <a:bodyPr/>
                    <a:lstStyle/>
                    <a:p>
                      <a:r>
                        <a:rPr lang="en-US" dirty="0"/>
                        <a:t>Simple 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185148"/>
                  </a:ext>
                </a:extLst>
              </a:tr>
              <a:tr h="439898">
                <a:tc>
                  <a:txBody>
                    <a:bodyPr/>
                    <a:lstStyle/>
                    <a:p>
                      <a:r>
                        <a:rPr lang="en-US" dirty="0"/>
                        <a:t>Levi-</a:t>
                      </a:r>
                      <a:r>
                        <a:rPr lang="en-US" dirty="0" err="1"/>
                        <a:t>Hassner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553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3634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D1D53-FAD7-C94F-B3F7-B7F106D3C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 – Facial recognition in “real” pictures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528-C5D6-3842-BDDD-79C6CF5FD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Collected 197 pictures of friends and family</a:t>
            </a:r>
          </a:p>
          <a:p>
            <a:r>
              <a:rPr lang="en-US" dirty="0"/>
              <a:t>Identified ~900 faces, manually sorted into 10 people of interest</a:t>
            </a:r>
          </a:p>
          <a:p>
            <a:r>
              <a:rPr lang="en-US" dirty="0"/>
              <a:t>Trained model with dataset of about 300 cropped face images</a:t>
            </a:r>
          </a:p>
        </p:txBody>
      </p:sp>
    </p:spTree>
    <p:extLst>
      <p:ext uri="{BB962C8B-B14F-4D97-AF65-F5344CB8AC3E}">
        <p14:creationId xmlns:p14="http://schemas.microsoft.com/office/powerpoint/2010/main" val="1618185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29768-4A8C-C24C-A712-5C170293E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2D1F8-4E1C-1B4B-84B9-B3AC6D0A6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Able to train several models to achieve 90% accuracy on a test data set</a:t>
            </a:r>
          </a:p>
          <a:p>
            <a:r>
              <a:rPr lang="en-US" dirty="0"/>
              <a:t>Some models generalized well, others (even high-scoring ones) did not</a:t>
            </a:r>
          </a:p>
        </p:txBody>
      </p:sp>
    </p:spTree>
    <p:extLst>
      <p:ext uri="{BB962C8B-B14F-4D97-AF65-F5344CB8AC3E}">
        <p14:creationId xmlns:p14="http://schemas.microsoft.com/office/powerpoint/2010/main" val="2138165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C4E72-2CE4-8844-8268-E0F6450DF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the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32B30-6E4E-0B45-999C-6AE5D8FD3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39347"/>
            <a:ext cx="4916488" cy="4298302"/>
          </a:xfrm>
        </p:spPr>
        <p:txBody>
          <a:bodyPr/>
          <a:lstStyle/>
          <a:p>
            <a:r>
              <a:rPr lang="en-US" dirty="0"/>
              <a:t>Use OpenCV library to open image as </a:t>
            </a:r>
            <a:r>
              <a:rPr lang="en-US" dirty="0" err="1"/>
              <a:t>Numpy</a:t>
            </a:r>
            <a:r>
              <a:rPr lang="en-US" dirty="0"/>
              <a:t> Array</a:t>
            </a:r>
          </a:p>
          <a:p>
            <a:r>
              <a:rPr lang="en-US" dirty="0"/>
              <a:t>Apply Cascade Classifier (also in OpenCV) to identify faces</a:t>
            </a:r>
          </a:p>
          <a:p>
            <a:r>
              <a:rPr lang="en-US" dirty="0"/>
              <a:t>Feed face into trained model to identify people in the picture</a:t>
            </a:r>
          </a:p>
          <a:p>
            <a:r>
              <a:rPr lang="en-US" dirty="0"/>
              <a:t>Display picture with identified faces and print predicted identities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1ECA6A-37F6-9443-89B2-0DE9E7A8D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490" y="2097088"/>
            <a:ext cx="5910896" cy="444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207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8887D-0BB6-8447-B8B9-59C5D3457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356" y="618518"/>
            <a:ext cx="9905998" cy="1478570"/>
          </a:xfrm>
        </p:spPr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CA4F3-957D-FC48-BC79-A1E761DF2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300" y="2249487"/>
            <a:ext cx="10044111" cy="3541714"/>
          </a:xfrm>
        </p:spPr>
        <p:txBody>
          <a:bodyPr>
            <a:normAutofit fontScale="92500"/>
          </a:bodyPr>
          <a:lstStyle/>
          <a:p>
            <a:r>
              <a:rPr lang="en-US" dirty="0"/>
              <a:t>“Homemade,” neural network models can do reasonably well at identifying faces, even with a small training data set, as long as the number of unique identities is small enough</a:t>
            </a:r>
          </a:p>
          <a:p>
            <a:r>
              <a:rPr lang="en-US" dirty="0"/>
              <a:t>Companies like Facebook, whose product entails a massive dataset of tagged pictures, have an incredible advantage in developing facial recognition technology</a:t>
            </a:r>
          </a:p>
          <a:p>
            <a:r>
              <a:rPr lang="en-US" dirty="0"/>
              <a:t>I would like to learn more about setting parameters and choosing which set of weights one would choose to use in a production model</a:t>
            </a:r>
          </a:p>
        </p:txBody>
      </p:sp>
    </p:spTree>
    <p:extLst>
      <p:ext uri="{BB962C8B-B14F-4D97-AF65-F5344CB8AC3E}">
        <p14:creationId xmlns:p14="http://schemas.microsoft.com/office/powerpoint/2010/main" val="4065773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09752-36EE-CF47-BA4D-CD18FB87E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7D06D-17C4-2C48-BED6-CA44E275F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Obviously – improve model accuracy</a:t>
            </a:r>
          </a:p>
          <a:p>
            <a:pPr lvl="1"/>
            <a:r>
              <a:rPr lang="en-US" dirty="0"/>
              <a:t>Not sure what the upper bound is with limited sample size</a:t>
            </a:r>
          </a:p>
          <a:p>
            <a:pPr lvl="1"/>
            <a:r>
              <a:rPr lang="en-US" dirty="0"/>
              <a:t>Facial alignment</a:t>
            </a:r>
          </a:p>
          <a:p>
            <a:pPr lvl="1"/>
            <a:r>
              <a:rPr lang="en-US" dirty="0"/>
              <a:t>Feature creation</a:t>
            </a:r>
          </a:p>
          <a:p>
            <a:r>
              <a:rPr lang="en-US" dirty="0"/>
              <a:t>Implement model into photo viewing app</a:t>
            </a:r>
          </a:p>
          <a:p>
            <a:r>
              <a:rPr lang="en-US" dirty="0"/>
              <a:t>Look into </a:t>
            </a:r>
            <a:r>
              <a:rPr lang="en-US" dirty="0" err="1"/>
              <a:t>FaceNet</a:t>
            </a:r>
            <a:r>
              <a:rPr lang="en-US" dirty="0"/>
              <a:t> and other open-source libraries</a:t>
            </a:r>
          </a:p>
        </p:txBody>
      </p:sp>
    </p:spTree>
    <p:extLst>
      <p:ext uri="{BB962C8B-B14F-4D97-AF65-F5344CB8AC3E}">
        <p14:creationId xmlns:p14="http://schemas.microsoft.com/office/powerpoint/2010/main" val="1435844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B4CDF-E7AD-ED41-ADA2-8F80A4DB9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618518"/>
            <a:ext cx="10858500" cy="1478570"/>
          </a:xfrm>
        </p:spPr>
        <p:txBody>
          <a:bodyPr/>
          <a:lstStyle/>
          <a:p>
            <a:r>
              <a:rPr lang="en-US" dirty="0"/>
              <a:t>Applications of Facial Recognition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ABE41-1C95-D74E-B85D-C1739A531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400" y="2249487"/>
            <a:ext cx="10858500" cy="3541714"/>
          </a:xfrm>
        </p:spPr>
        <p:txBody>
          <a:bodyPr/>
          <a:lstStyle/>
          <a:p>
            <a:r>
              <a:rPr lang="en-US" dirty="0"/>
              <a:t>Security</a:t>
            </a:r>
          </a:p>
          <a:p>
            <a:r>
              <a:rPr lang="en-US" dirty="0"/>
              <a:t>Authentication (</a:t>
            </a:r>
            <a:r>
              <a:rPr lang="en-US" dirty="0" err="1"/>
              <a:t>FaceID</a:t>
            </a:r>
            <a:r>
              <a:rPr lang="en-US" dirty="0"/>
              <a:t>)</a:t>
            </a:r>
          </a:p>
          <a:p>
            <a:r>
              <a:rPr lang="en-US" dirty="0" err="1"/>
              <a:t>Autotagging</a:t>
            </a:r>
            <a:r>
              <a:rPr lang="en-US" dirty="0"/>
              <a:t> (Facebook, Instagram, etc.)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397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0961A-25E7-634A-AAB9-FE805F8D7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C4E7E-7081-EB43-9095-6AC076492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algorithm capable of identifying people based on faces</a:t>
            </a:r>
          </a:p>
          <a:p>
            <a:r>
              <a:rPr lang="en-US" dirty="0"/>
              <a:t>Develop software that locates and identifies people in an uncropped picture</a:t>
            </a:r>
          </a:p>
        </p:txBody>
      </p:sp>
    </p:spTree>
    <p:extLst>
      <p:ext uri="{BB962C8B-B14F-4D97-AF65-F5344CB8AC3E}">
        <p14:creationId xmlns:p14="http://schemas.microsoft.com/office/powerpoint/2010/main" val="2191283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C5DD7-ECED-7740-8E1E-7B901F632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800" y="618518"/>
            <a:ext cx="10414000" cy="1478570"/>
          </a:xfrm>
        </p:spPr>
        <p:txBody>
          <a:bodyPr/>
          <a:lstStyle/>
          <a:p>
            <a:r>
              <a:rPr lang="en-US" dirty="0"/>
              <a:t>Intermediate Goal: Gender/attribute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1C61D-5AFC-BB48-A50B-FEF64708E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800" y="2249487"/>
            <a:ext cx="10414000" cy="3541714"/>
          </a:xfrm>
        </p:spPr>
        <p:txBody>
          <a:bodyPr/>
          <a:lstStyle/>
          <a:p>
            <a:r>
              <a:rPr lang="en-US" dirty="0"/>
              <a:t>Likely an easier problem to solve</a:t>
            </a:r>
          </a:p>
          <a:p>
            <a:r>
              <a:rPr lang="en-US" dirty="0"/>
              <a:t>Will provide proof of efficacy of NN’s in solving facial recognition problems</a:t>
            </a:r>
          </a:p>
        </p:txBody>
      </p:sp>
    </p:spTree>
    <p:extLst>
      <p:ext uri="{BB962C8B-B14F-4D97-AF65-F5344CB8AC3E}">
        <p14:creationId xmlns:p14="http://schemas.microsoft.com/office/powerpoint/2010/main" val="2000590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B26C2-00E5-CD46-90E1-F1BB3B463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set: </a:t>
            </a:r>
            <a:r>
              <a:rPr lang="en-US" dirty="0" err="1"/>
              <a:t>celebA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6B48D-8686-2544-BCB5-7178E94F1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94924"/>
            <a:ext cx="9905999" cy="2117239"/>
          </a:xfrm>
        </p:spPr>
        <p:txBody>
          <a:bodyPr/>
          <a:lstStyle/>
          <a:p>
            <a:r>
              <a:rPr lang="en-US" dirty="0"/>
              <a:t>Over 200,000 images of about 10,000 celebrities</a:t>
            </a:r>
          </a:p>
          <a:p>
            <a:r>
              <a:rPr lang="en-US" dirty="0"/>
              <a:t>40 attributes like gender, whether the subject is smiling, or wearing makeup or glasses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862E2A-9AE6-5745-9F05-5931B31A9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144" y="3537598"/>
            <a:ext cx="2260600" cy="2768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858BAB-D423-2542-B7C1-3AB26AF49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328" y="3537598"/>
            <a:ext cx="2260600" cy="2768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5C728E-0D6C-3744-BAF0-C455EA583B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6512" y="3537598"/>
            <a:ext cx="22606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982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D9618-194B-C944-A96B-40FE06C4A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1: Identifying/cropping faces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13B703-3EF9-6644-A6A5-CB79AA7DE7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91482" y="2097088"/>
            <a:ext cx="5920747" cy="444056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55D1AA-6169-8745-A008-C5B7D9BE3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95" y="2097088"/>
            <a:ext cx="5910539" cy="4440561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5C2F2F73-0FC9-0443-B285-096CC34CC58E}"/>
              </a:ext>
            </a:extLst>
          </p:cNvPr>
          <p:cNvSpPr/>
          <p:nvPr/>
        </p:nvSpPr>
        <p:spPr>
          <a:xfrm>
            <a:off x="5029200" y="3900196"/>
            <a:ext cx="2336800" cy="1231641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208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5C4B3-A1BD-664B-A0D5-FA4A3EF90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Haas cascade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11A57-F77D-6E43-A6F7-AADD75DBC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Included in the OpenCV library</a:t>
            </a:r>
          </a:p>
          <a:p>
            <a:r>
              <a:rPr lang="en-US" dirty="0"/>
              <a:t>Reduces complexity/dimensionality to make identifying objects less computationally expensive</a:t>
            </a:r>
          </a:p>
          <a:p>
            <a:r>
              <a:rPr lang="en-US" dirty="0"/>
              <a:t>Creates feature set based on pixel intensities in rectangular regions, and corresponding differences between adjacent regions</a:t>
            </a:r>
          </a:p>
        </p:txBody>
      </p:sp>
    </p:spTree>
    <p:extLst>
      <p:ext uri="{BB962C8B-B14F-4D97-AF65-F5344CB8AC3E}">
        <p14:creationId xmlns:p14="http://schemas.microsoft.com/office/powerpoint/2010/main" val="3641688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D9618-194B-C944-A96B-40FE06C4A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2: Predicting identities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13B703-3EF9-6644-A6A5-CB79AA7DE7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665" y="2097088"/>
            <a:ext cx="5920747" cy="4440561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2ACC4FC-6A29-4A48-BE97-A1EE24EC4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8490" y="2097088"/>
            <a:ext cx="5910896" cy="4440561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5C2F2F73-0FC9-0443-B285-096CC34CC58E}"/>
              </a:ext>
            </a:extLst>
          </p:cNvPr>
          <p:cNvSpPr/>
          <p:nvPr/>
        </p:nvSpPr>
        <p:spPr>
          <a:xfrm>
            <a:off x="5029200" y="3900196"/>
            <a:ext cx="2336800" cy="1231641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541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6E677-9B07-2649-A41F-E6C290C4D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tested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B9731-DBBC-694F-B086-17809DA54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Multi-layer Perception Model</a:t>
            </a:r>
          </a:p>
          <a:p>
            <a:r>
              <a:rPr lang="en-US" dirty="0"/>
              <a:t>Convolutional Neural Networks</a:t>
            </a:r>
          </a:p>
          <a:p>
            <a:r>
              <a:rPr lang="en-US" dirty="0"/>
              <a:t>Levi-</a:t>
            </a:r>
            <a:r>
              <a:rPr lang="en-US" dirty="0" err="1"/>
              <a:t>Hassner</a:t>
            </a:r>
            <a:r>
              <a:rPr lang="en-US" dirty="0"/>
              <a:t> CNN (from a 2015 paper found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192207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1403</TotalTime>
  <Words>528</Words>
  <Application>Microsoft Macintosh PowerPoint</Application>
  <PresentationFormat>Widescreen</PresentationFormat>
  <Paragraphs>101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Tw Cen MT</vt:lpstr>
      <vt:lpstr>Circuit</vt:lpstr>
      <vt:lpstr>Facial image recognition with convolutional neural networks</vt:lpstr>
      <vt:lpstr>Applications of Facial Recognition Technology</vt:lpstr>
      <vt:lpstr>Goal</vt:lpstr>
      <vt:lpstr>Intermediate Goal: Gender/attribute prediction</vt:lpstr>
      <vt:lpstr>Data set: celebA</vt:lpstr>
      <vt:lpstr>Part 1: Identifying/cropping faces</vt:lpstr>
      <vt:lpstr>Haas cascade classifier</vt:lpstr>
      <vt:lpstr>Part 2: Predicting identities</vt:lpstr>
      <vt:lpstr>Models tested</vt:lpstr>
      <vt:lpstr>Levi-hassner Model</vt:lpstr>
      <vt:lpstr>Results – Attribute Prediction</vt:lpstr>
      <vt:lpstr>Results – ID prediction (500 unique ids)</vt:lpstr>
      <vt:lpstr>Results – Id prediction (10 unique ids)</vt:lpstr>
      <vt:lpstr>Part 2 – Facial recognition in “real” pictures</vt:lpstr>
      <vt:lpstr>Training the model</vt:lpstr>
      <vt:lpstr>Writing the program</vt:lpstr>
      <vt:lpstr>Takeaways</vt:lpstr>
      <vt:lpstr>Extensions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image recognition with convolutional neural networks</dc:title>
  <dc:creator>Timothy Copeland</dc:creator>
  <cp:lastModifiedBy>Timothy Copeland</cp:lastModifiedBy>
  <cp:revision>30</cp:revision>
  <dcterms:created xsi:type="dcterms:W3CDTF">2020-05-11T04:36:24Z</dcterms:created>
  <dcterms:modified xsi:type="dcterms:W3CDTF">2020-05-12T21:56:06Z</dcterms:modified>
</cp:coreProperties>
</file>