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6" r:id="rId8"/>
    <p:sldId id="261" r:id="rId9"/>
    <p:sldId id="265" r:id="rId10"/>
    <p:sldId id="267" r:id="rId11"/>
    <p:sldId id="273" r:id="rId12"/>
    <p:sldId id="268" r:id="rId13"/>
    <p:sldId id="269" r:id="rId14"/>
    <p:sldId id="262" r:id="rId15"/>
    <p:sldId id="274" r:id="rId16"/>
    <p:sldId id="275" r:id="rId17"/>
    <p:sldId id="270" r:id="rId18"/>
    <p:sldId id="271" r:id="rId19"/>
    <p:sldId id="26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Rose" initials="TR" lastIdx="24" clrIdx="0">
    <p:extLst>
      <p:ext uri="{19B8F6BF-5375-455C-9EA6-DF929625EA0E}">
        <p15:presenceInfo xmlns:p15="http://schemas.microsoft.com/office/powerpoint/2012/main" userId="976cea841028b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57"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6T19:20:14.681" idx="1">
    <p:pos x="6201" y="234"/>
    <p:text>Fill in the missing code in the function D(angle) in 2D_rotation_template.py</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26T19:23:47.144" idx="2">
    <p:pos x="1218" y="410"/>
    <p:text>Fill in the missing code in 2D_rotation_template.py</p:text>
    <p:extLst>
      <p:ext uri="{C676402C-5697-4E1C-873F-D02D1690AC5C}">
        <p15:threadingInfo xmlns:p15="http://schemas.microsoft.com/office/powerpoint/2012/main" timeZoneBias="240"/>
      </p:ext>
    </p:extLst>
  </p:cm>
  <p:cm authorId="1" dt="2018-05-26T19:25:17.101" idx="3">
    <p:pos x="6574" y="743"/>
    <p:text>2D_rotation.py already outputs P and P_prime to a file and the mathematica file Plot_2D_rotated_point.nb already accepts these as input and creates the plot for you.</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26T19:31:32.765" idx="4">
    <p:pos x="1778" y="1133"/>
    <p:text>Fill in the missing code for the function D(angle) in 3D_Rotation_template.py</p:text>
    <p:extLst>
      <p:ext uri="{C676402C-5697-4E1C-873F-D02D1690AC5C}">
        <p15:threadingInfo xmlns:p15="http://schemas.microsoft.com/office/powerpoint/2012/main" timeZoneBias="240"/>
      </p:ext>
    </p:extLst>
  </p:cm>
  <p:cm authorId="1" dt="2018-05-26T19:32:19.593" idx="5">
    <p:pos x="1689" y="1651"/>
    <p:text>Fill in the missing code in 3D_Rotation_template.py</p:text>
    <p:extLst>
      <p:ext uri="{C676402C-5697-4E1C-873F-D02D1690AC5C}">
        <p15:threadingInfo xmlns:p15="http://schemas.microsoft.com/office/powerpoint/2012/main" timeZoneBias="240"/>
      </p:ext>
    </p:extLst>
  </p:cm>
  <p:cm authorId="1" dt="2018-05-26T19:33:45.370" idx="6">
    <p:pos x="1616" y="1995"/>
    <p:text>Use Plot_points.nb to plot the resultant points generated by running 3D_Rotation_template.py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5-26T20:05:57.079" idx="7">
    <p:pos x="3270" y="1129"/>
    <p:text>Fill in the missing code in the combine_symm_ops(symm_ops) function in combine_symm_ops.py</p:text>
    <p:extLst>
      <p:ext uri="{C676402C-5697-4E1C-873F-D02D1690AC5C}">
        <p15:threadingInfo xmlns:p15="http://schemas.microsoft.com/office/powerpoint/2012/main" timeZoneBias="240"/>
      </p:ext>
    </p:extLst>
  </p:cm>
  <p:cm authorId="1" dt="2018-05-26T20:07:05.334" idx="8">
    <p:pos x="2443" y="1473"/>
    <p:text>Fill in the missing code in the perform_symm_op_on_point(symm_op, P) function in combine_symm_ops.py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26T20:10:17.059" idx="9">
    <p:pos x="6340" y="3448"/>
    <p:text>Fill in the missing code in the W(angle, t) function in Seitz_matrix.py</p:text>
    <p:extLst>
      <p:ext uri="{C676402C-5697-4E1C-873F-D02D1690AC5C}">
        <p15:threadingInfo xmlns:p15="http://schemas.microsoft.com/office/powerpoint/2012/main" timeZoneBias="240"/>
      </p:ext>
    </p:extLst>
  </p:cm>
  <p:cm authorId="1" dt="2018-05-26T20:11:43.939" idx="10">
    <p:pos x="6800" y="3622"/>
    <p:text>Fill in the missing code in the move_point(angle, t, P) function in Seitz_matrix.py</p:text>
    <p:extLst>
      <p:ext uri="{C676402C-5697-4E1C-873F-D02D1690AC5C}">
        <p15:threadingInfo xmlns:p15="http://schemas.microsoft.com/office/powerpoint/2012/main" timeZoneBias="240"/>
      </p:ext>
    </p:extLst>
  </p:cm>
  <p:cm authorId="1" dt="2018-05-26T20:15:34.985" idx="12">
    <p:pos x="4438" y="2787"/>
    <p:text>Note that if t = (0 0 0), then W will be equivalent to a rotation matrix. W is thus more general and thus this 4x4 version should be used for both rotation operators and translation operators (instead of 3x3 matrices)</p:text>
    <p:extLst>
      <p:ext uri="{C676402C-5697-4E1C-873F-D02D1690AC5C}">
        <p15:threadingInfo xmlns:p15="http://schemas.microsoft.com/office/powerpoint/2012/main" timeZoneBias="240"/>
      </p:ext>
    </p:extLst>
  </p:cm>
  <p:cm authorId="1" dt="2018-05-26T20:17:38.046" idx="13">
    <p:pos x="6062" y="329"/>
    <p:text>The bottom row in each array in this formula are just place holders. Keep them exactly as shown.</p:text>
    <p:extLst>
      <p:ext uri="{C676402C-5697-4E1C-873F-D02D1690AC5C}">
        <p15:threadingInfo xmlns:p15="http://schemas.microsoft.com/office/powerpoint/2012/main" timeZoneBias="240"/>
      </p:ext>
    </p:extLst>
  </p:cm>
  <p:cm authorId="1" dt="2018-05-26T20:19:29.796" idx="14">
    <p:pos x="1933" y="1616"/>
    <p:text>When D is the identify matrix, sometimes the symbol E is used.</p:text>
    <p:extLst>
      <p:ext uri="{C676402C-5697-4E1C-873F-D02D1690AC5C}">
        <p15:threadingInfo xmlns:p15="http://schemas.microsoft.com/office/powerpoint/2012/main" timeZoneBias="240"/>
      </p:ext>
    </p:extLst>
  </p:cm>
  <p:cm authorId="1" dt="2018-05-26T20:20:25.298" idx="15">
    <p:pos x="4461" y="329"/>
    <p:text>And no rotation</p:text>
    <p:extLst>
      <p:ext uri="{C676402C-5697-4E1C-873F-D02D1690AC5C}">
        <p15:threadingInfo xmlns:p15="http://schemas.microsoft.com/office/powerpoint/2012/main" timeZoneBias="240"/>
      </p:ext>
    </p:extLst>
  </p:cm>
  <p:cm authorId="1" dt="2018-05-28T14:33:48.585" idx="24">
    <p:pos x="2406" y="2193"/>
    <p:text>We will return to the Seitz matrix later for other symmetry operations.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5-28T13:27:30.838" idx="21">
    <p:pos x="3582" y="198"/>
    <p:text>Note that the basis matrix is built by putting the first basis vector as the first column, the second basis vector as the second column, and the third basis vector as the third column.</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26T22:39:34.853" idx="16">
    <p:pos x="3706" y="199"/>
    <p:text>Fill in the missing code in rotate_about_uvw_template.py</p:text>
    <p:extLst>
      <p:ext uri="{C676402C-5697-4E1C-873F-D02D1690AC5C}">
        <p15:threadingInfo xmlns:p15="http://schemas.microsoft.com/office/powerpoint/2012/main" timeZoneBias="240"/>
      </p:ext>
    </p:extLst>
  </p:cm>
  <p:cm authorId="1" dt="2018-05-26T22:47:29.840" idx="17">
    <p:pos x="2493" y="997"/>
    <p:text>If you put ex' as the first column of a matrix, ey' as the second column, and ez' as the third column, then that matrix is the hexagonal basis matrix, h.</p:text>
    <p:extLst>
      <p:ext uri="{C676402C-5697-4E1C-873F-D02D1690AC5C}">
        <p15:threadingInfo xmlns:p15="http://schemas.microsoft.com/office/powerpoint/2012/main" timeZoneBias="240"/>
      </p:ext>
    </p:extLst>
  </p:cm>
  <p:cm authorId="1" dt="2018-05-28T11:16:59.091" idx="20">
    <p:pos x="3238" y="373"/>
    <p:text>Both in Cartesian basis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5-28T13:36:08.487" idx="22">
    <p:pos x="2817" y="3742"/>
    <p:text>cartesian basis</p:text>
    <p:extLst>
      <p:ext uri="{C676402C-5697-4E1C-873F-D02D1690AC5C}">
        <p15:threadingInfo xmlns:p15="http://schemas.microsoft.com/office/powerpoint/2012/main" timeZoneBias="240"/>
      </p:ext>
    </p:extLst>
  </p:cm>
  <p:cm authorId="1" dt="2018-05-28T13:39:29.150" idx="23">
    <p:pos x="1951" y="3316"/>
    <p:text>Fill in the missing code for in rotate_molecule.py</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43840D-CA66-41D7-BA83-6C84E4500DC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221744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3840D-CA66-41D7-BA83-6C84E4500DC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175576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3840D-CA66-41D7-BA83-6C84E4500DC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69459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3840D-CA66-41D7-BA83-6C84E4500DC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4980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3840D-CA66-41D7-BA83-6C84E4500DC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412986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43840D-CA66-41D7-BA83-6C84E4500DCF}"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1274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43840D-CA66-41D7-BA83-6C84E4500DCF}"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297123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43840D-CA66-41D7-BA83-6C84E4500DCF}"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307503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3840D-CA66-41D7-BA83-6C84E4500DCF}"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363765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43840D-CA66-41D7-BA83-6C84E4500DCF}"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11173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43840D-CA66-41D7-BA83-6C84E4500DCF}"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E0D83-879F-4CCA-800F-92F613BAEDEE}" type="slidenum">
              <a:rPr lang="en-US" smtClean="0"/>
              <a:t>‹#›</a:t>
            </a:fld>
            <a:endParaRPr lang="en-US"/>
          </a:p>
        </p:txBody>
      </p:sp>
    </p:spTree>
    <p:extLst>
      <p:ext uri="{BB962C8B-B14F-4D97-AF65-F5344CB8AC3E}">
        <p14:creationId xmlns:p14="http://schemas.microsoft.com/office/powerpoint/2010/main" val="115894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3840D-CA66-41D7-BA83-6C84E4500DCF}" type="datetimeFigureOut">
              <a:rPr lang="en-US" smtClean="0"/>
              <a:t>11/11/2024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E0D83-879F-4CCA-800F-92F613BAEDEE}" type="slidenum">
              <a:rPr lang="en-US" smtClean="0"/>
              <a:t>‹#›</a:t>
            </a:fld>
            <a:endParaRPr lang="en-US"/>
          </a:p>
        </p:txBody>
      </p:sp>
    </p:spTree>
    <p:extLst>
      <p:ext uri="{BB962C8B-B14F-4D97-AF65-F5344CB8AC3E}">
        <p14:creationId xmlns:p14="http://schemas.microsoft.com/office/powerpoint/2010/main" val="96007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omments" Target="../comments/comment6.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Symmetry Operations</a:t>
            </a:r>
          </a:p>
        </p:txBody>
      </p:sp>
      <p:sp>
        <p:nvSpPr>
          <p:cNvPr id="3" name="Subtitle 2"/>
          <p:cNvSpPr>
            <a:spLocks noGrp="1"/>
          </p:cNvSpPr>
          <p:nvPr>
            <p:ph type="subTitle" idx="1"/>
          </p:nvPr>
        </p:nvSpPr>
        <p:spPr/>
        <p:txBody>
          <a:bodyPr/>
          <a:lstStyle/>
          <a:p>
            <a:r>
              <a:rPr lang="en-US" dirty="0"/>
              <a:t>Rotations and Translations</a:t>
            </a:r>
          </a:p>
          <a:p>
            <a:r>
              <a:rPr lang="en-US" dirty="0"/>
              <a:t>Tim Rose</a:t>
            </a:r>
          </a:p>
        </p:txBody>
      </p:sp>
    </p:spTree>
    <p:extLst>
      <p:ext uri="{BB962C8B-B14F-4D97-AF65-F5344CB8AC3E}">
        <p14:creationId xmlns:p14="http://schemas.microsoft.com/office/powerpoint/2010/main" val="317605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406" y="97041"/>
            <a:ext cx="11976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may perform sequential symmetry operations by simply multiplying two or more matrices (each corresponds to a symmetry operation) together</a:t>
            </a:r>
          </a:p>
          <a:p>
            <a:pPr marL="285750" indent="-285750">
              <a:buFont typeface="Arial" panose="020B0604020202020204" pitchFamily="34" charset="0"/>
              <a:buChar char="•"/>
            </a:pPr>
            <a:r>
              <a:rPr lang="en-US" dirty="0"/>
              <a:t>For example, to rotate a point by </a:t>
            </a:r>
            <a:r>
              <a:rPr lang="en-US" dirty="0">
                <a:latin typeface="Times New Roman" panose="02020603050405020304" pitchFamily="18" charset="0"/>
                <a:cs typeface="Times New Roman" panose="02020603050405020304" pitchFamily="18" charset="0"/>
              </a:rPr>
              <a:t>-2</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 and then by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can be accomplished by the following:</a:t>
            </a:r>
            <a:endParaRPr lang="en-US" dirty="0"/>
          </a:p>
        </p:txBody>
      </p:sp>
      <p:sp>
        <p:nvSpPr>
          <p:cNvPr id="3" name="TextBox 2"/>
          <p:cNvSpPr txBox="1"/>
          <p:nvPr/>
        </p:nvSpPr>
        <p:spPr>
          <a:xfrm>
            <a:off x="18408" y="2798083"/>
            <a:ext cx="12075399" cy="369332"/>
          </a:xfrm>
          <a:prstGeom prst="rect">
            <a:avLst/>
          </a:prstGeom>
          <a:noFill/>
        </p:spPr>
        <p:txBody>
          <a:bodyPr wrap="square" rtlCol="0">
            <a:spAutoFit/>
          </a:bodyPr>
          <a:lstStyle/>
          <a:p>
            <a:r>
              <a:rPr lang="en-US" dirty="0"/>
              <a:t>We could denote this as follows:</a:t>
            </a:r>
          </a:p>
        </p:txBody>
      </p:sp>
      <mc:AlternateContent xmlns:mc="http://schemas.openxmlformats.org/markup-compatibility/2006" xmlns:a14="http://schemas.microsoft.com/office/drawing/2010/main">
        <mc:Choice Requires="a14">
          <p:sp>
            <p:nvSpPr>
              <p:cNvPr id="9" name="Rectangle 8"/>
              <p:cNvSpPr/>
              <p:nvPr/>
            </p:nvSpPr>
            <p:spPr>
              <a:xfrm>
                <a:off x="271577" y="3225081"/>
                <a:ext cx="2450799"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𝐏</m:t>
                      </m:r>
                      <m:r>
                        <a:rPr lang="en-US" b="0" i="0">
                          <a:latin typeface="Cambria Math" panose="02040503050406030204" pitchFamily="18" charset="0"/>
                        </a:rPr>
                        <m:t>′=</m:t>
                      </m:r>
                      <m:r>
                        <a:rPr lang="en-US" b="1" i="0">
                          <a:latin typeface="Cambria Math" panose="02040503050406030204" pitchFamily="18" charset="0"/>
                        </a:rPr>
                        <m:t>𝐃</m:t>
                      </m:r>
                      <m:d>
                        <m:dPr>
                          <m:ctrlPr>
                            <a:rPr lang="en-US" b="0" i="1">
                              <a:latin typeface="Cambria Math" panose="02040503050406030204" pitchFamily="18" charset="0"/>
                            </a:rPr>
                          </m:ctrlPr>
                        </m:dPr>
                        <m:e>
                          <m:f>
                            <m:fPr>
                              <m:ctrlPr>
                                <a:rPr lang="en-US" b="0" i="1">
                                  <a:latin typeface="Cambria Math" panose="02040503050406030204" pitchFamily="18" charset="0"/>
                                </a:rPr>
                              </m:ctrlPr>
                            </m:fPr>
                            <m:num>
                              <m:r>
                                <a:rPr lang="en-US" b="0" i="1">
                                  <a:latin typeface="Cambria Math" panose="02040503050406030204" pitchFamily="18" charset="0"/>
                                </a:rPr>
                                <m:t>𝜋</m:t>
                              </m:r>
                            </m:num>
                            <m:den>
                              <m:r>
                                <a:rPr lang="en-US" b="0" i="0">
                                  <a:latin typeface="Cambria Math" panose="02040503050406030204" pitchFamily="18" charset="0"/>
                                </a:rPr>
                                <m:t>6</m:t>
                              </m:r>
                            </m:den>
                          </m:f>
                        </m:e>
                      </m:d>
                      <m:r>
                        <a:rPr lang="en-US" b="0" i="0">
                          <a:latin typeface="Cambria Math" panose="02040503050406030204" pitchFamily="18" charset="0"/>
                        </a:rPr>
                        <m:t>⁢</m:t>
                      </m:r>
                      <m:r>
                        <a:rPr lang="en-US" b="1" i="0">
                          <a:latin typeface="Cambria Math" panose="02040503050406030204" pitchFamily="18" charset="0"/>
                        </a:rPr>
                        <m:t>𝐃</m:t>
                      </m:r>
                      <m:d>
                        <m:dPr>
                          <m:ctrlPr>
                            <a:rPr lang="en-US" b="0" i="1">
                              <a:latin typeface="Cambria Math" panose="02040503050406030204" pitchFamily="18" charset="0"/>
                            </a:rPr>
                          </m:ctrlPr>
                        </m:dPr>
                        <m:e>
                          <m:f>
                            <m:fPr>
                              <m:ctrlPr>
                                <a:rPr lang="en-US" b="0" i="1">
                                  <a:latin typeface="Cambria Math" panose="02040503050406030204" pitchFamily="18" charset="0"/>
                                </a:rPr>
                              </m:ctrlPr>
                            </m:fPr>
                            <m:num>
                              <m:r>
                                <a:rPr lang="en-US" b="0" i="0">
                                  <a:latin typeface="Cambria Math" panose="02040503050406030204" pitchFamily="18" charset="0"/>
                                </a:rPr>
                                <m:t>−2⁢</m:t>
                              </m:r>
                              <m:r>
                                <a:rPr lang="en-US" b="0" i="1">
                                  <a:latin typeface="Cambria Math" panose="02040503050406030204" pitchFamily="18" charset="0"/>
                                </a:rPr>
                                <m:t>𝜋</m:t>
                              </m:r>
                            </m:num>
                            <m:den>
                              <m:r>
                                <a:rPr lang="en-US" b="0" i="0">
                                  <a:latin typeface="Cambria Math" panose="02040503050406030204" pitchFamily="18" charset="0"/>
                                </a:rPr>
                                <m:t>3</m:t>
                              </m:r>
                            </m:den>
                          </m:f>
                        </m:e>
                      </m:d>
                      <m:r>
                        <a:rPr lang="en-US" b="0" i="0">
                          <a:latin typeface="Cambria Math" panose="02040503050406030204" pitchFamily="18" charset="0"/>
                        </a:rPr>
                        <m:t>⁢</m:t>
                      </m:r>
                      <m:r>
                        <a:rPr lang="en-US" b="1" i="0">
                          <a:latin typeface="Cambria Math" panose="02040503050406030204" pitchFamily="18" charset="0"/>
                        </a:rPr>
                        <m:t>𝐏</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71577" y="3225081"/>
                <a:ext cx="2450799" cy="71468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643" y="1189637"/>
                <a:ext cx="7566813" cy="15960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r>
                                  <a:rPr lang="en-US" i="0">
                                    <a:latin typeface="Cambria Math" panose="02040503050406030204" pitchFamily="18" charset="0"/>
                                  </a:rPr>
                                  <m:t>′</m:t>
                                </m:r>
                              </m:e>
                            </m:mr>
                            <m:mr>
                              <m:e>
                                <m:r>
                                  <a:rPr lang="en-US" i="1">
                                    <a:latin typeface="Cambria Math" panose="02040503050406030204" pitchFamily="18" charset="0"/>
                                  </a:rPr>
                                  <m:t>𝑦</m:t>
                                </m:r>
                                <m:r>
                                  <a:rPr lang="en-US" i="0">
                                    <a:latin typeface="Cambria Math" panose="02040503050406030204" pitchFamily="18" charset="0"/>
                                  </a:rPr>
                                  <m:t>′</m:t>
                                </m:r>
                              </m:e>
                            </m:mr>
                            <m:mr>
                              <m:e>
                                <m:r>
                                  <a:rPr lang="en-US" i="1">
                                    <a:latin typeface="Cambria Math" panose="02040503050406030204" pitchFamily="18" charset="0"/>
                                  </a:rPr>
                                  <m:t>𝑧</m:t>
                                </m:r>
                                <m:r>
                                  <a:rPr lang="en-US" i="0">
                                    <a:latin typeface="Cambria Math" panose="02040503050406030204" pitchFamily="18" charset="0"/>
                                  </a:rPr>
                                  <m:t>′</m:t>
                                </m:r>
                              </m:e>
                            </m:mr>
                          </m:m>
                        </m:e>
                      </m:d>
                      <m:r>
                        <a:rPr lang="en-US" i="0">
                          <a:latin typeface="Cambria Math" panose="02040503050406030204" pitchFamily="18" charset="0"/>
                        </a:rPr>
                        <m:t>=</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Cos</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6</m:t>
                                        </m:r>
                                      </m:den>
                                    </m:f>
                                  </m:e>
                                </m:d>
                              </m:e>
                              <m:e>
                                <m:r>
                                  <a:rPr lang="en-US" i="0">
                                    <a:latin typeface="Cambria Math" panose="02040503050406030204" pitchFamily="18" charset="0"/>
                                  </a:rPr>
                                  <m:t>−</m:t>
                                </m:r>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6</m:t>
                                        </m:r>
                                      </m:den>
                                    </m:f>
                                  </m:e>
                                </m:d>
                              </m:e>
                              <m:e>
                                <m:r>
                                  <a:rPr lang="en-US" i="0">
                                    <a:latin typeface="Cambria Math" panose="02040503050406030204" pitchFamily="18" charset="0"/>
                                  </a:rPr>
                                  <m:t>0</m:t>
                                </m:r>
                              </m:e>
                            </m:mr>
                            <m:mr>
                              <m:e>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6</m:t>
                                        </m:r>
                                      </m:den>
                                    </m:f>
                                  </m:e>
                                </m:d>
                              </m:e>
                              <m:e>
                                <m:r>
                                  <m:rPr>
                                    <m:sty m:val="p"/>
                                  </m:rPr>
                                  <a:rPr lang="en-US" i="0">
                                    <a:latin typeface="Cambria Math" panose="02040503050406030204" pitchFamily="18" charset="0"/>
                                  </a:rPr>
                                  <m:t>Cos</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6</m:t>
                                        </m:r>
                                      </m:den>
                                    </m:f>
                                  </m:e>
                                </m:d>
                              </m:e>
                              <m:e>
                                <m:r>
                                  <a:rPr lang="en-US" i="0">
                                    <a:latin typeface="Cambria Math" panose="02040503050406030204" pitchFamily="18" charset="0"/>
                                  </a:rPr>
                                  <m:t>0</m:t>
                                </m:r>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mr>
                          </m:m>
                        </m:e>
                      </m:d>
                      <m:r>
                        <a:rPr lang="en-US" i="0">
                          <a:latin typeface="Cambria Math" panose="02040503050406030204" pitchFamily="18" charset="0"/>
                        </a:rPr>
                        <m:t>⁢</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sty m:val="p"/>
                                  </m:rPr>
                                  <a:rPr lang="en-US" i="0">
                                    <a:latin typeface="Cambria Math" panose="02040503050406030204" pitchFamily="18" charset="0"/>
                                  </a:rPr>
                                  <m:t>Cos</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−2⁢</m:t>
                                        </m:r>
                                        <m:r>
                                          <a:rPr lang="en-US" i="1">
                                            <a:latin typeface="Cambria Math" panose="02040503050406030204" pitchFamily="18" charset="0"/>
                                          </a:rPr>
                                          <m:t>𝜋</m:t>
                                        </m:r>
                                      </m:num>
                                      <m:den>
                                        <m:r>
                                          <a:rPr lang="en-US" i="0">
                                            <a:latin typeface="Cambria Math" panose="02040503050406030204" pitchFamily="18" charset="0"/>
                                          </a:rPr>
                                          <m:t>3</m:t>
                                        </m:r>
                                      </m:den>
                                    </m:f>
                                  </m:e>
                                </m:d>
                              </m:e>
                              <m:e>
                                <m:r>
                                  <a:rPr lang="en-US" i="0">
                                    <a:latin typeface="Cambria Math" panose="02040503050406030204" pitchFamily="18" charset="0"/>
                                  </a:rPr>
                                  <m:t>−</m:t>
                                </m:r>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−2⁢</m:t>
                                        </m:r>
                                        <m:r>
                                          <a:rPr lang="en-US" i="1">
                                            <a:latin typeface="Cambria Math" panose="02040503050406030204" pitchFamily="18" charset="0"/>
                                          </a:rPr>
                                          <m:t>𝜋</m:t>
                                        </m:r>
                                      </m:num>
                                      <m:den>
                                        <m:r>
                                          <a:rPr lang="en-US" i="0">
                                            <a:latin typeface="Cambria Math" panose="02040503050406030204" pitchFamily="18" charset="0"/>
                                          </a:rPr>
                                          <m:t>3</m:t>
                                        </m:r>
                                      </m:den>
                                    </m:f>
                                  </m:e>
                                </m:d>
                              </m:e>
                              <m:e>
                                <m:r>
                                  <a:rPr lang="en-US" i="0">
                                    <a:latin typeface="Cambria Math" panose="02040503050406030204" pitchFamily="18" charset="0"/>
                                  </a:rPr>
                                  <m:t>0</m:t>
                                </m:r>
                              </m:e>
                            </m:mr>
                            <m:mr>
                              <m:e>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−2⁢</m:t>
                                        </m:r>
                                        <m:r>
                                          <a:rPr lang="en-US" i="1">
                                            <a:latin typeface="Cambria Math" panose="02040503050406030204" pitchFamily="18" charset="0"/>
                                          </a:rPr>
                                          <m:t>𝜋</m:t>
                                        </m:r>
                                      </m:num>
                                      <m:den>
                                        <m:r>
                                          <a:rPr lang="en-US" i="0">
                                            <a:latin typeface="Cambria Math" panose="02040503050406030204" pitchFamily="18" charset="0"/>
                                          </a:rPr>
                                          <m:t>3</m:t>
                                        </m:r>
                                      </m:den>
                                    </m:f>
                                  </m:e>
                                </m:d>
                              </m:e>
                              <m:e>
                                <m:r>
                                  <m:rPr>
                                    <m:sty m:val="p"/>
                                  </m:rPr>
                                  <a:rPr lang="en-US" i="0">
                                    <a:latin typeface="Cambria Math" panose="02040503050406030204" pitchFamily="18" charset="0"/>
                                  </a:rPr>
                                  <m:t>Cos</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−2⁢</m:t>
                                        </m:r>
                                        <m:r>
                                          <a:rPr lang="en-US" i="1">
                                            <a:latin typeface="Cambria Math" panose="02040503050406030204" pitchFamily="18" charset="0"/>
                                          </a:rPr>
                                          <m:t>𝜋</m:t>
                                        </m:r>
                                      </m:num>
                                      <m:den>
                                        <m:r>
                                          <a:rPr lang="en-US" i="0">
                                            <a:latin typeface="Cambria Math" panose="02040503050406030204" pitchFamily="18" charset="0"/>
                                          </a:rPr>
                                          <m:t>3</m:t>
                                        </m:r>
                                      </m:den>
                                    </m:f>
                                  </m:e>
                                </m:d>
                              </m:e>
                              <m:e>
                                <m:r>
                                  <a:rPr lang="en-US" i="0">
                                    <a:latin typeface="Cambria Math" panose="02040503050406030204" pitchFamily="18" charset="0"/>
                                  </a:rPr>
                                  <m:t>0</m:t>
                                </m:r>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mr>
                          </m:m>
                        </m:e>
                      </m:d>
                      <m:r>
                        <a:rPr lang="en-US" i="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𝑧</m:t>
                                </m: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643" y="1189637"/>
                <a:ext cx="7566813" cy="1596014"/>
              </a:xfrm>
              <a:prstGeom prst="rect">
                <a:avLst/>
              </a:prstGeom>
              <a:blipFill rotWithShape="0">
                <a:blip r:embed="rId3"/>
                <a:stretch>
                  <a:fillRect/>
                </a:stretch>
              </a:blipFill>
            </p:spPr>
            <p:txBody>
              <a:bodyPr/>
              <a:lstStyle/>
              <a:p>
                <a:r>
                  <a:rPr lang="en-US">
                    <a:noFill/>
                  </a:rPr>
                  <a:t> </a:t>
                </a:r>
              </a:p>
            </p:txBody>
          </p:sp>
        </mc:Fallback>
      </mc:AlternateContent>
      <p:sp>
        <p:nvSpPr>
          <p:cNvPr id="12" name="TextBox 11"/>
          <p:cNvSpPr txBox="1"/>
          <p:nvPr/>
        </p:nvSpPr>
        <p:spPr>
          <a:xfrm>
            <a:off x="1" y="3997430"/>
            <a:ext cx="12192000" cy="646331"/>
          </a:xfrm>
          <a:prstGeom prst="rect">
            <a:avLst/>
          </a:prstGeom>
          <a:noFill/>
        </p:spPr>
        <p:txBody>
          <a:bodyPr wrap="square" rtlCol="0">
            <a:spAutoFit/>
          </a:bodyPr>
          <a:lstStyle/>
          <a:p>
            <a:r>
              <a:rPr lang="en-US" dirty="0"/>
              <a:t>When applying more than one symmetry operation, it will become quite handy to combine them into one matrix. Thus we are looking for:</a:t>
            </a:r>
          </a:p>
        </p:txBody>
      </p:sp>
      <mc:AlternateContent xmlns:mc="http://schemas.openxmlformats.org/markup-compatibility/2006" xmlns:a14="http://schemas.microsoft.com/office/drawing/2010/main">
        <mc:Choice Requires="a14">
          <p:sp>
            <p:nvSpPr>
              <p:cNvPr id="13" name="Rectangle 12"/>
              <p:cNvSpPr/>
              <p:nvPr/>
            </p:nvSpPr>
            <p:spPr>
              <a:xfrm>
                <a:off x="271577" y="4701427"/>
                <a:ext cx="3160865"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𝐃</m:t>
                          </m:r>
                        </m:e>
                        <m:sub>
                          <m:r>
                            <m:rPr>
                              <m:sty m:val="p"/>
                            </m:rPr>
                            <a:rPr lang="en-US" b="0" i="0">
                              <a:latin typeface="Cambria Math" panose="02040503050406030204" pitchFamily="18" charset="0"/>
                            </a:rPr>
                            <m:t>combined</m:t>
                          </m:r>
                        </m:sub>
                      </m:sSub>
                      <m:r>
                        <a:rPr lang="en-US" b="0" i="0">
                          <a:latin typeface="Cambria Math" panose="02040503050406030204" pitchFamily="18" charset="0"/>
                        </a:rPr>
                        <m:t>=</m:t>
                      </m:r>
                      <m:r>
                        <a:rPr lang="en-US" b="1" i="0">
                          <a:latin typeface="Cambria Math" panose="02040503050406030204" pitchFamily="18" charset="0"/>
                        </a:rPr>
                        <m:t>𝐃</m:t>
                      </m:r>
                      <m:d>
                        <m:dPr>
                          <m:ctrlPr>
                            <a:rPr lang="en-US" b="0" i="1">
                              <a:latin typeface="Cambria Math" panose="02040503050406030204" pitchFamily="18" charset="0"/>
                            </a:rPr>
                          </m:ctrlPr>
                        </m:dPr>
                        <m:e>
                          <m:f>
                            <m:fPr>
                              <m:ctrlPr>
                                <a:rPr lang="en-US" b="0" i="1">
                                  <a:latin typeface="Cambria Math" panose="02040503050406030204" pitchFamily="18" charset="0"/>
                                </a:rPr>
                              </m:ctrlPr>
                            </m:fPr>
                            <m:num>
                              <m:r>
                                <a:rPr lang="en-US" b="0" i="1">
                                  <a:latin typeface="Cambria Math" panose="02040503050406030204" pitchFamily="18" charset="0"/>
                                </a:rPr>
                                <m:t>𝜋</m:t>
                              </m:r>
                            </m:num>
                            <m:den>
                              <m:r>
                                <a:rPr lang="en-US" b="0" i="0">
                                  <a:latin typeface="Cambria Math" panose="02040503050406030204" pitchFamily="18" charset="0"/>
                                </a:rPr>
                                <m:t>6</m:t>
                              </m:r>
                            </m:den>
                          </m:f>
                        </m:e>
                      </m:d>
                      <m:r>
                        <a:rPr lang="en-US" b="0" i="0">
                          <a:latin typeface="Cambria Math" panose="02040503050406030204" pitchFamily="18" charset="0"/>
                        </a:rPr>
                        <m:t>⁢</m:t>
                      </m:r>
                      <m:r>
                        <a:rPr lang="en-US" b="1" i="0">
                          <a:latin typeface="Cambria Math" panose="02040503050406030204" pitchFamily="18" charset="0"/>
                        </a:rPr>
                        <m:t>𝐃</m:t>
                      </m:r>
                      <m:d>
                        <m:dPr>
                          <m:ctrlPr>
                            <a:rPr lang="en-US" b="0" i="1">
                              <a:latin typeface="Cambria Math" panose="02040503050406030204" pitchFamily="18" charset="0"/>
                            </a:rPr>
                          </m:ctrlPr>
                        </m:dPr>
                        <m:e>
                          <m:f>
                            <m:fPr>
                              <m:ctrlPr>
                                <a:rPr lang="en-US" b="0" i="1">
                                  <a:latin typeface="Cambria Math" panose="02040503050406030204" pitchFamily="18" charset="0"/>
                                </a:rPr>
                              </m:ctrlPr>
                            </m:fPr>
                            <m:num>
                              <m:r>
                                <a:rPr lang="en-US" b="0" i="0">
                                  <a:latin typeface="Cambria Math" panose="02040503050406030204" pitchFamily="18" charset="0"/>
                                </a:rPr>
                                <m:t>−2⁢</m:t>
                              </m:r>
                              <m:r>
                                <a:rPr lang="en-US" b="0" i="1">
                                  <a:latin typeface="Cambria Math" panose="02040503050406030204" pitchFamily="18" charset="0"/>
                                </a:rPr>
                                <m:t>𝜋</m:t>
                              </m:r>
                            </m:num>
                            <m:den>
                              <m:r>
                                <a:rPr lang="en-US" b="0" i="0">
                                  <a:latin typeface="Cambria Math" panose="02040503050406030204" pitchFamily="18" charset="0"/>
                                </a:rPr>
                                <m:t>3</m:t>
                              </m:r>
                            </m:den>
                          </m:f>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71577" y="4701427"/>
                <a:ext cx="3160865" cy="714683"/>
              </a:xfrm>
              <a:prstGeom prst="rect">
                <a:avLst/>
              </a:prstGeom>
              <a:blipFill rotWithShape="0">
                <a:blip r:embed="rId4"/>
                <a:stretch>
                  <a:fillRect/>
                </a:stretch>
              </a:blipFill>
            </p:spPr>
            <p:txBody>
              <a:bodyPr/>
              <a:lstStyle/>
              <a:p>
                <a:r>
                  <a:rPr lang="en-US">
                    <a:noFill/>
                  </a:rPr>
                  <a:t> </a:t>
                </a:r>
              </a:p>
            </p:txBody>
          </p:sp>
        </mc:Fallback>
      </mc:AlternateContent>
      <p:sp>
        <p:nvSpPr>
          <p:cNvPr id="14" name="TextBox 13"/>
          <p:cNvSpPr txBox="1"/>
          <p:nvPr/>
        </p:nvSpPr>
        <p:spPr>
          <a:xfrm>
            <a:off x="1" y="5560042"/>
            <a:ext cx="12365878" cy="369332"/>
          </a:xfrm>
          <a:prstGeom prst="rect">
            <a:avLst/>
          </a:prstGeom>
          <a:noFill/>
        </p:spPr>
        <p:txBody>
          <a:bodyPr wrap="square" rtlCol="0">
            <a:spAutoFit/>
          </a:bodyPr>
          <a:lstStyle/>
          <a:p>
            <a:r>
              <a:rPr lang="en-US" dirty="0"/>
              <a:t>So that we can write:</a:t>
            </a:r>
          </a:p>
        </p:txBody>
      </p:sp>
      <mc:AlternateContent xmlns:mc="http://schemas.openxmlformats.org/markup-compatibility/2006" xmlns:a14="http://schemas.microsoft.com/office/drawing/2010/main">
        <mc:Choice Requires="a14">
          <p:sp>
            <p:nvSpPr>
              <p:cNvPr id="15" name="Rectangle 14"/>
              <p:cNvSpPr/>
              <p:nvPr/>
            </p:nvSpPr>
            <p:spPr>
              <a:xfrm>
                <a:off x="271577" y="6147725"/>
                <a:ext cx="18677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𝐏</m:t>
                      </m:r>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0">
                              <a:latin typeface="Cambria Math" panose="02040503050406030204" pitchFamily="18" charset="0"/>
                            </a:rPr>
                            <m:t>𝐃</m:t>
                          </m:r>
                        </m:e>
                        <m:sub>
                          <m:r>
                            <m:rPr>
                              <m:sty m:val="p"/>
                            </m:rPr>
                            <a:rPr lang="en-US" b="0" i="0">
                              <a:latin typeface="Cambria Math" panose="02040503050406030204" pitchFamily="18" charset="0"/>
                            </a:rPr>
                            <m:t>combined</m:t>
                          </m:r>
                        </m:sub>
                      </m:sSub>
                      <m:r>
                        <a:rPr lang="en-US" b="0" i="0">
                          <a:latin typeface="Cambria Math" panose="02040503050406030204" pitchFamily="18" charset="0"/>
                        </a:rPr>
                        <m:t>⁢</m:t>
                      </m:r>
                      <m:r>
                        <a:rPr lang="en-US" b="1" i="0">
                          <a:latin typeface="Cambria Math" panose="02040503050406030204" pitchFamily="18" charset="0"/>
                        </a:rPr>
                        <m:t>𝐏</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71577" y="6147725"/>
                <a:ext cx="1867755"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964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28" y="1474213"/>
            <a:ext cx="10718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Write a function that will take a list of symmetry operation matrices (in this case, rotation matrices) and returns the combined symmetry operation matrix.</a:t>
            </a:r>
          </a:p>
          <a:p>
            <a:pPr marL="285750" indent="-285750">
              <a:buFont typeface="Arial" panose="020B0604020202020204" pitchFamily="34" charset="0"/>
              <a:buChar char="•"/>
            </a:pPr>
            <a:r>
              <a:rPr lang="en-US" dirty="0"/>
              <a:t>Verify that rotating a point by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and then by -2</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 with a combined matrix gives the same result as rotating by </a:t>
            </a:r>
            <a:r>
              <a:rPr lang="en-US" dirty="0"/>
              <a:t>–</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/2 by testing out your function.</a:t>
            </a:r>
            <a:endParaRPr lang="en-US" dirty="0"/>
          </a:p>
        </p:txBody>
      </p:sp>
      <p:sp>
        <p:nvSpPr>
          <p:cNvPr id="5" name="TextBox 4"/>
          <p:cNvSpPr txBox="1"/>
          <p:nvPr/>
        </p:nvSpPr>
        <p:spPr>
          <a:xfrm>
            <a:off x="104328" y="110464"/>
            <a:ext cx="12087672" cy="369332"/>
          </a:xfrm>
          <a:prstGeom prst="rect">
            <a:avLst/>
          </a:prstGeom>
          <a:noFill/>
        </p:spPr>
        <p:txBody>
          <a:bodyPr wrap="square" rtlCol="0">
            <a:spAutoFit/>
          </a:bodyPr>
          <a:lstStyle/>
          <a:p>
            <a:r>
              <a:rPr lang="en-US" dirty="0"/>
              <a:t>Simplifying yields:</a:t>
            </a:r>
          </a:p>
        </p:txBody>
      </p:sp>
      <mc:AlternateContent xmlns:mc="http://schemas.openxmlformats.org/markup-compatibility/2006" xmlns:a14="http://schemas.microsoft.com/office/drawing/2010/main">
        <mc:Choice Requires="a14">
          <p:sp>
            <p:nvSpPr>
              <p:cNvPr id="6" name="Rectangle 5"/>
              <p:cNvSpPr/>
              <p:nvPr/>
            </p:nvSpPr>
            <p:spPr>
              <a:xfrm>
                <a:off x="398196" y="627930"/>
                <a:ext cx="2325252"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𝐃</m:t>
                          </m:r>
                        </m:e>
                        <m:sub>
                          <m:r>
                            <m:rPr>
                              <m:sty m:val="p"/>
                            </m:rPr>
                            <a:rPr lang="en-US" b="0" i="0">
                              <a:latin typeface="Cambria Math" panose="02040503050406030204" pitchFamily="18" charset="0"/>
                            </a:rPr>
                            <m:t>combined</m:t>
                          </m:r>
                        </m:sub>
                      </m:sSub>
                      <m:r>
                        <a:rPr lang="en-US" b="0" i="0">
                          <a:latin typeface="Cambria Math" panose="02040503050406030204" pitchFamily="18" charset="0"/>
                        </a:rPr>
                        <m:t>=</m:t>
                      </m:r>
                      <m:r>
                        <a:rPr lang="en-US" b="1" i="0">
                          <a:latin typeface="Cambria Math" panose="02040503050406030204" pitchFamily="18" charset="0"/>
                        </a:rPr>
                        <m:t>𝐃</m:t>
                      </m:r>
                      <m:d>
                        <m:dPr>
                          <m:ctrlPr>
                            <a:rPr lang="en-US" b="0" i="1">
                              <a:latin typeface="Cambria Math" panose="02040503050406030204" pitchFamily="18" charset="0"/>
                            </a:rPr>
                          </m:ctrlPr>
                        </m:dPr>
                        <m:e>
                          <m:f>
                            <m:fPr>
                              <m:ctrlPr>
                                <a:rPr lang="en-US" b="0" i="1">
                                  <a:latin typeface="Cambria Math" panose="02040503050406030204" pitchFamily="18" charset="0"/>
                                </a:rPr>
                              </m:ctrlPr>
                            </m:fPr>
                            <m:num>
                              <m:r>
                                <a:rPr lang="en-US" b="0" i="0">
                                  <a:latin typeface="Cambria Math" panose="02040503050406030204" pitchFamily="18" charset="0"/>
                                </a:rPr>
                                <m:t>−</m:t>
                              </m:r>
                              <m:r>
                                <a:rPr lang="en-US" b="0" i="1">
                                  <a:latin typeface="Cambria Math" panose="02040503050406030204" pitchFamily="18" charset="0"/>
                                </a:rPr>
                                <m:t>𝜋</m:t>
                              </m:r>
                            </m:num>
                            <m:den>
                              <m:r>
                                <a:rPr lang="en-US" b="0" i="0">
                                  <a:latin typeface="Cambria Math" panose="02040503050406030204" pitchFamily="18" charset="0"/>
                                </a:rPr>
                                <m:t>2</m:t>
                              </m:r>
                            </m:den>
                          </m:f>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98196" y="627930"/>
                <a:ext cx="2325252" cy="58214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79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55600" y="203200"/>
                <a:ext cx="11639550" cy="646331"/>
              </a:xfrm>
              <a:prstGeom prst="rect">
                <a:avLst/>
              </a:prstGeom>
              <a:noFill/>
            </p:spPr>
            <p:txBody>
              <a:bodyPr wrap="square" rtlCol="0">
                <a:spAutoFit/>
              </a:bodyPr>
              <a:lstStyle/>
              <a:p>
                <a:r>
                  <a:rPr lang="en-US" dirty="0"/>
                  <a:t>Points can be translated by matrix multiplication which will be very handy. To translate a point by </a:t>
                </a:r>
                <a:r>
                  <a:rPr lang="en-US" b="1" dirty="0"/>
                  <a:t>t</a:t>
                </a:r>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b="0" i="0" smtClean="0">
                            <a:latin typeface="Cambria Math" panose="02040503050406030204" pitchFamily="18" charset="0"/>
                          </a:rPr>
                          <m:t>2</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b="0" i="0" smtClean="0">
                            <a:latin typeface="Cambria Math" panose="02040503050406030204" pitchFamily="18" charset="0"/>
                          </a:rPr>
                          <m:t>3</m:t>
                        </m:r>
                      </m:sub>
                    </m:sSub>
                  </m:oMath>
                </a14:m>
                <a:r>
                  <a:rPr lang="en-US" dirty="0"/>
                  <a:t>) (in other words,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oMath>
                </a14:m>
                <a:r>
                  <a:rPr lang="en-US" dirty="0"/>
                  <a:t> in the x direction,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b="0" i="0" smtClean="0">
                            <a:latin typeface="Cambria Math" panose="02040503050406030204" pitchFamily="18" charset="0"/>
                          </a:rPr>
                          <m:t>2</m:t>
                        </m:r>
                      </m:sub>
                    </m:sSub>
                  </m:oMath>
                </a14:m>
                <a:r>
                  <a:rPr lang="en-US" dirty="0"/>
                  <a:t> in y direction, and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en-US" b="0" i="0" smtClean="0">
                            <a:latin typeface="Cambria Math" panose="02040503050406030204" pitchFamily="18" charset="0"/>
                          </a:rPr>
                          <m:t>3</m:t>
                        </m:r>
                      </m:sub>
                    </m:sSub>
                  </m:oMath>
                </a14:m>
                <a:r>
                  <a:rPr lang="en-US" dirty="0"/>
                  <a:t> in the z direction), use the following formula:</a:t>
                </a:r>
              </a:p>
            </p:txBody>
          </p:sp>
        </mc:Choice>
        <mc:Fallback xmlns="">
          <p:sp>
            <p:nvSpPr>
              <p:cNvPr id="4" name="TextBox 3"/>
              <p:cNvSpPr txBox="1">
                <a:spLocks noRot="1" noChangeAspect="1" noMove="1" noResize="1" noEditPoints="1" noAdjustHandles="1" noChangeArrowheads="1" noChangeShapeType="1" noTextEdit="1"/>
              </p:cNvSpPr>
              <p:nvPr/>
            </p:nvSpPr>
            <p:spPr>
              <a:xfrm>
                <a:off x="355600" y="203200"/>
                <a:ext cx="11639550" cy="646331"/>
              </a:xfrm>
              <a:prstGeom prst="rect">
                <a:avLst/>
              </a:prstGeom>
              <a:blipFill rotWithShape="0">
                <a:blip r:embed="rId2"/>
                <a:stretch>
                  <a:fillRect l="-41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55600" y="926809"/>
                <a:ext cx="3272113" cy="1143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r>
                                  <a:rPr lang="en-US" i="0">
                                    <a:latin typeface="Cambria Math" panose="02040503050406030204" pitchFamily="18" charset="0"/>
                                  </a:rPr>
                                  <m:t>′</m:t>
                                </m:r>
                              </m:e>
                            </m:mr>
                            <m:mr>
                              <m:e>
                                <m:r>
                                  <a:rPr lang="en-US" i="1">
                                    <a:latin typeface="Cambria Math" panose="02040503050406030204" pitchFamily="18" charset="0"/>
                                  </a:rPr>
                                  <m:t>𝑦</m:t>
                                </m:r>
                                <m:r>
                                  <a:rPr lang="en-US" i="0">
                                    <a:latin typeface="Cambria Math" panose="02040503050406030204" pitchFamily="18" charset="0"/>
                                  </a:rPr>
                                  <m:t>′</m:t>
                                </m:r>
                              </m:e>
                            </m:mr>
                            <m:mr>
                              <m:e>
                                <m:r>
                                  <a:rPr lang="en-US" i="1">
                                    <a:latin typeface="Cambria Math" panose="02040503050406030204" pitchFamily="18" charset="0"/>
                                  </a:rPr>
                                  <m:t>𝑧</m:t>
                                </m:r>
                                <m:r>
                                  <a:rPr lang="en-US" i="0">
                                    <a:latin typeface="Cambria Math" panose="02040503050406030204" pitchFamily="18" charset="0"/>
                                  </a:rPr>
                                  <m:t>′</m:t>
                                </m:r>
                              </m:e>
                            </m:mr>
                            <m:mr>
                              <m:e>
                                <m:r>
                                  <a:rPr lang="en-US" i="0">
                                    <a:latin typeface="Cambria Math" panose="02040503050406030204" pitchFamily="18" charset="0"/>
                                  </a:rPr>
                                  <m:t>1</m:t>
                                </m:r>
                              </m:e>
                            </m:mr>
                          </m:m>
                        </m:e>
                      </m:d>
                      <m:r>
                        <a:rPr lang="en-US" i="0">
                          <a:latin typeface="Cambria Math" panose="02040503050406030204" pitchFamily="18" charset="0"/>
                        </a:rPr>
                        <m:t>=</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e>
                            </m:mr>
                            <m:mr>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2</m:t>
                                    </m:r>
                                  </m:sub>
                                </m:sSub>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3</m:t>
                                    </m:r>
                                  </m:sub>
                                </m:sSub>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mr>
                          </m:m>
                        </m:e>
                      </m:d>
                      <m:r>
                        <a:rPr lang="en-US" i="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𝑧</m:t>
                                </m:r>
                              </m:e>
                            </m:mr>
                            <m:mr>
                              <m:e>
                                <m:r>
                                  <a:rPr lang="en-US" i="0">
                                    <a:latin typeface="Cambria Math" panose="02040503050406030204" pitchFamily="18" charset="0"/>
                                  </a:rPr>
                                  <m:t>1</m:t>
                                </m:r>
                              </m:e>
                            </m:mr>
                          </m:m>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55600" y="926809"/>
                <a:ext cx="3272113" cy="1143583"/>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355600" y="3162300"/>
            <a:ext cx="11455400" cy="646331"/>
          </a:xfrm>
          <a:prstGeom prst="rect">
            <a:avLst/>
          </a:prstGeom>
          <a:noFill/>
        </p:spPr>
        <p:txBody>
          <a:bodyPr wrap="square" rtlCol="0">
            <a:spAutoFit/>
          </a:bodyPr>
          <a:lstStyle/>
          <a:p>
            <a:r>
              <a:rPr lang="en-US" dirty="0"/>
              <a:t>Note that the upper-left 9 positions are the </a:t>
            </a:r>
            <a:r>
              <a:rPr lang="en-US" b="1" dirty="0"/>
              <a:t>D</a:t>
            </a:r>
            <a:r>
              <a:rPr lang="en-US" dirty="0"/>
              <a:t> rotation matrix with the </a:t>
            </a:r>
            <a:r>
              <a:rPr lang="en-US" b="1" dirty="0"/>
              <a:t>t</a:t>
            </a:r>
            <a:r>
              <a:rPr lang="en-US" dirty="0"/>
              <a:t> translation vector as well as some 0’s and 1’s (which are always there) appended:</a:t>
            </a:r>
          </a:p>
        </p:txBody>
      </p:sp>
      <p:sp>
        <p:nvSpPr>
          <p:cNvPr id="8" name="TextBox 7"/>
          <p:cNvSpPr txBox="1"/>
          <p:nvPr/>
        </p:nvSpPr>
        <p:spPr>
          <a:xfrm>
            <a:off x="533400" y="2559050"/>
            <a:ext cx="1352550" cy="369332"/>
          </a:xfrm>
          <a:prstGeom prst="rect">
            <a:avLst/>
          </a:prstGeom>
          <a:noFill/>
        </p:spPr>
        <p:txBody>
          <a:bodyPr wrap="square" rtlCol="0">
            <a:spAutoFit/>
          </a:bodyPr>
          <a:lstStyle/>
          <a:p>
            <a:r>
              <a:rPr lang="en-US" dirty="0"/>
              <a:t>Seitz matrix: </a:t>
            </a:r>
          </a:p>
        </p:txBody>
      </p:sp>
      <mc:AlternateContent xmlns:mc="http://schemas.openxmlformats.org/markup-compatibility/2006" xmlns:a14="http://schemas.microsoft.com/office/drawing/2010/main">
        <mc:Choice Requires="a14">
          <p:sp>
            <p:nvSpPr>
              <p:cNvPr id="9" name="Rectangle 8"/>
              <p:cNvSpPr/>
              <p:nvPr/>
            </p:nvSpPr>
            <p:spPr>
              <a:xfrm>
                <a:off x="1815099" y="2571750"/>
                <a:ext cx="1310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𝓦</m:t>
                      </m:r>
                      <m:r>
                        <a:rPr lang="en-US" i="0">
                          <a:latin typeface="Cambria Math" panose="02040503050406030204" pitchFamily="18" charset="0"/>
                        </a:rPr>
                        <m:t>=</m:t>
                      </m:r>
                      <m:d>
                        <m:dPr>
                          <m:ctrlPr>
                            <a:rPr lang="en-US" i="1">
                              <a:latin typeface="Cambria Math" panose="02040503050406030204" pitchFamily="18" charset="0"/>
                            </a:rPr>
                          </m:ctrlPr>
                        </m:dPr>
                        <m:e>
                          <m:r>
                            <a:rPr lang="en-US" b="1" i="0">
                              <a:latin typeface="Cambria Math" panose="02040503050406030204" pitchFamily="18" charset="0"/>
                            </a:rPr>
                            <m:t>𝐃</m:t>
                          </m:r>
                          <m:r>
                            <a:rPr lang="en-US" b="0" i="0">
                              <a:latin typeface="Cambria Math" panose="02040503050406030204" pitchFamily="18" charset="0"/>
                            </a:rPr>
                            <m:t>|</m:t>
                          </m:r>
                          <m:r>
                            <a:rPr lang="en-US" b="1" i="0">
                              <a:latin typeface="Cambria Math" panose="02040503050406030204" pitchFamily="18" charset="0"/>
                            </a:rPr>
                            <m:t>𝐭</m:t>
                          </m:r>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815099" y="2571750"/>
                <a:ext cx="1310102" cy="369332"/>
              </a:xfrm>
              <a:prstGeom prst="rect">
                <a:avLst/>
              </a:prstGeom>
              <a:blipFill rotWithShape="0">
                <a:blip r:embed="rId4"/>
                <a:stretch>
                  <a:fillRect b="-13333"/>
                </a:stretch>
              </a:blipFill>
            </p:spPr>
            <p:txBody>
              <a:bodyPr/>
              <a:lstStyle/>
              <a:p>
                <a:r>
                  <a:rPr lang="en-US">
                    <a:noFill/>
                  </a:rPr>
                  <a:t> </a:t>
                </a:r>
              </a:p>
            </p:txBody>
          </p:sp>
        </mc:Fallback>
      </mc:AlternateContent>
      <p:sp>
        <p:nvSpPr>
          <p:cNvPr id="10" name="Right Brace 9"/>
          <p:cNvSpPr/>
          <p:nvPr/>
        </p:nvSpPr>
        <p:spPr>
          <a:xfrm rot="5400000">
            <a:off x="1879340" y="1438533"/>
            <a:ext cx="486291" cy="1520825"/>
          </a:xfrm>
          <a:prstGeom prst="rightBrace">
            <a:avLst>
              <a:gd name="adj1" fmla="val 8333"/>
              <a:gd name="adj2" fmla="val 520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p:cNvSpPr/>
              <p:nvPr/>
            </p:nvSpPr>
            <p:spPr>
              <a:xfrm>
                <a:off x="433152" y="4020290"/>
                <a:ext cx="3117007"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𝓦</m:t>
                      </m:r>
                      <m:r>
                        <a:rPr lang="en-US" i="0">
                          <a:latin typeface="Cambria Math" panose="02040503050406030204" pitchFamily="18" charset="0"/>
                        </a:rPr>
                        <m:t>=</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13</m:t>
                                    </m:r>
                                  </m:sub>
                                </m:sSub>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23</m:t>
                                    </m:r>
                                  </m:sub>
                                </m:sSub>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31</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32</m:t>
                                    </m:r>
                                  </m:sub>
                                </m:sSub>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33</m:t>
                                    </m:r>
                                  </m:sub>
                                </m:sSub>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3</m:t>
                                    </m:r>
                                  </m:sub>
                                </m:sSub>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mr>
                          </m:m>
                        </m:e>
                      </m:d>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33152" y="4020290"/>
                <a:ext cx="3117007" cy="1126975"/>
              </a:xfrm>
              <a:prstGeom prst="rect">
                <a:avLst/>
              </a:prstGeom>
              <a:blipFill rotWithShape="0">
                <a:blip r:embed="rId5"/>
                <a:stretch>
                  <a:fillRect/>
                </a:stretch>
              </a:blipFill>
            </p:spPr>
            <p:txBody>
              <a:bodyPr/>
              <a:lstStyle/>
              <a:p>
                <a:r>
                  <a:rPr lang="en-US">
                    <a:noFill/>
                  </a:rPr>
                  <a:t> </a:t>
                </a:r>
              </a:p>
            </p:txBody>
          </p:sp>
        </mc:Fallback>
      </mc:AlternateContent>
      <p:sp>
        <p:nvSpPr>
          <p:cNvPr id="12" name="TextBox 11"/>
          <p:cNvSpPr txBox="1"/>
          <p:nvPr/>
        </p:nvSpPr>
        <p:spPr>
          <a:xfrm>
            <a:off x="533400" y="5429250"/>
            <a:ext cx="109855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Write a function that takes in a rotation matrix and a translation vector and outputs a Seitz matrix.</a:t>
            </a:r>
          </a:p>
          <a:p>
            <a:pPr marL="285750" indent="-285750">
              <a:buFont typeface="Arial" panose="020B0604020202020204" pitchFamily="34" charset="0"/>
              <a:buChar char="•"/>
            </a:pPr>
            <a:r>
              <a:rPr lang="en-US" dirty="0"/>
              <a:t>Use the Seitz matrix to rotate by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/4 radians and then </a:t>
            </a:r>
            <a:r>
              <a:rPr lang="en-US" dirty="0"/>
              <a:t>translate </a:t>
            </a:r>
            <a:r>
              <a:rPr lang="en-US" b="1" dirty="0"/>
              <a:t>P</a:t>
            </a:r>
            <a:r>
              <a:rPr lang="en-US" dirty="0"/>
              <a:t> = (1, -1, 2) with </a:t>
            </a:r>
            <a:r>
              <a:rPr lang="en-US" b="1" dirty="0"/>
              <a:t>t</a:t>
            </a:r>
            <a:r>
              <a:rPr lang="en-US" dirty="0"/>
              <a:t> = (0, 1, -2)</a:t>
            </a:r>
            <a:r>
              <a:rPr lang="en-US" dirty="0">
                <a:latin typeface="Times New Roman" panose="02020603050405020304" pitchFamily="18" charset="0"/>
                <a:cs typeface="Times New Roman" panose="02020603050405020304" pitchFamily="18" charset="0"/>
              </a:rPr>
              <a:t> to produce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What are the coordinates of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Plot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a:t>
            </a:r>
            <a:endParaRPr lang="en-US" b="1" dirty="0"/>
          </a:p>
        </p:txBody>
      </p:sp>
      <p:sp>
        <p:nvSpPr>
          <p:cNvPr id="13" name="TextBox 12"/>
          <p:cNvSpPr txBox="1"/>
          <p:nvPr/>
        </p:nvSpPr>
        <p:spPr>
          <a:xfrm>
            <a:off x="3550159" y="4383161"/>
            <a:ext cx="3644900" cy="369332"/>
          </a:xfrm>
          <a:prstGeom prst="rect">
            <a:avLst/>
          </a:prstGeom>
          <a:noFill/>
        </p:spPr>
        <p:txBody>
          <a:bodyPr wrap="square" rtlCol="0">
            <a:spAutoFit/>
          </a:bodyPr>
          <a:lstStyle/>
          <a:p>
            <a:r>
              <a:rPr lang="en-US" dirty="0"/>
              <a:t>Note: This will rotate, </a:t>
            </a:r>
            <a:r>
              <a:rPr lang="en-US" b="1" dirty="0"/>
              <a:t>then</a:t>
            </a:r>
            <a:r>
              <a:rPr lang="en-US" dirty="0"/>
              <a:t> translate.</a:t>
            </a:r>
          </a:p>
        </p:txBody>
      </p:sp>
    </p:spTree>
    <p:extLst>
      <p:ext uri="{BB962C8B-B14F-4D97-AF65-F5344CB8AC3E}">
        <p14:creationId xmlns:p14="http://schemas.microsoft.com/office/powerpoint/2010/main" val="69428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21114" y="1664604"/>
            <a:ext cx="4458036" cy="3802746"/>
          </a:xfrm>
          <a:prstGeom prst="rect">
            <a:avLst/>
          </a:prstGeom>
        </p:spPr>
      </p:pic>
      <p:sp>
        <p:nvSpPr>
          <p:cNvPr id="6" name="TextBox 5"/>
          <p:cNvSpPr txBox="1"/>
          <p:nvPr/>
        </p:nvSpPr>
        <p:spPr>
          <a:xfrm>
            <a:off x="946150" y="317500"/>
            <a:ext cx="6616700" cy="369332"/>
          </a:xfrm>
          <a:prstGeom prst="rect">
            <a:avLst/>
          </a:prstGeom>
          <a:noFill/>
        </p:spPr>
        <p:txBody>
          <a:bodyPr wrap="square" rtlCol="0">
            <a:spAutoFit/>
          </a:bodyPr>
          <a:lstStyle/>
          <a:p>
            <a:r>
              <a:rPr lang="en-US" dirty="0"/>
              <a:t>It should look like this (these are just two views of the same figure)</a:t>
            </a:r>
          </a:p>
        </p:txBody>
      </p:sp>
      <p:pic>
        <p:nvPicPr>
          <p:cNvPr id="7" name="Picture 6"/>
          <p:cNvPicPr>
            <a:picLocks noChangeAspect="1"/>
          </p:cNvPicPr>
          <p:nvPr/>
        </p:nvPicPr>
        <p:blipFill>
          <a:blip r:embed="rId3"/>
          <a:stretch>
            <a:fillRect/>
          </a:stretch>
        </p:blipFill>
        <p:spPr>
          <a:xfrm>
            <a:off x="1273101" y="1336072"/>
            <a:ext cx="4480560" cy="4459809"/>
          </a:xfrm>
          <a:prstGeom prst="rect">
            <a:avLst/>
          </a:prstGeom>
        </p:spPr>
      </p:pic>
    </p:spTree>
    <p:extLst>
      <p:ext uri="{BB962C8B-B14F-4D97-AF65-F5344CB8AC3E}">
        <p14:creationId xmlns:p14="http://schemas.microsoft.com/office/powerpoint/2010/main" val="341527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52950" y="22700"/>
            <a:ext cx="7639050" cy="6816250"/>
          </a:xfrm>
          <a:prstGeom prst="rect">
            <a:avLst/>
          </a:prstGeom>
        </p:spPr>
      </p:pic>
      <p:sp>
        <p:nvSpPr>
          <p:cNvPr id="8" name="TextBox 7"/>
          <p:cNvSpPr txBox="1"/>
          <p:nvPr/>
        </p:nvSpPr>
        <p:spPr>
          <a:xfrm>
            <a:off x="0" y="203200"/>
            <a:ext cx="47180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 rotation is n-fold if its angle is given by 2</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/n.</a:t>
            </a:r>
          </a:p>
          <a:p>
            <a:pPr marL="285750" indent="-285750">
              <a:buFont typeface="Arial" panose="020B0604020202020204" pitchFamily="34" charset="0"/>
              <a:buChar char="•"/>
            </a:pPr>
            <a:r>
              <a:rPr lang="en-US" dirty="0"/>
              <a:t>n must be an integer &gt; 0.</a:t>
            </a:r>
          </a:p>
          <a:p>
            <a:pPr marL="285750" indent="-285750">
              <a:buFont typeface="Arial" panose="020B0604020202020204" pitchFamily="34" charset="0"/>
              <a:buChar char="•"/>
            </a:pPr>
            <a:r>
              <a:rPr lang="en-US" dirty="0"/>
              <a:t>Denote an n-fold rotation about the c axis by the value of n</a:t>
            </a:r>
          </a:p>
          <a:p>
            <a:pPr marL="285750" indent="-285750">
              <a:buFont typeface="Arial" panose="020B0604020202020204" pitchFamily="34" charset="0"/>
              <a:buChar char="•"/>
            </a:pPr>
            <a:r>
              <a:rPr lang="en-US" dirty="0"/>
              <a:t>Denote an n-fold rotation about the [</a:t>
            </a:r>
            <a:r>
              <a:rPr lang="en-US" dirty="0" err="1"/>
              <a:t>uvw</a:t>
            </a:r>
            <a:r>
              <a:rPr lang="en-US" dirty="0"/>
              <a:t>] axis by n[</a:t>
            </a:r>
            <a:r>
              <a:rPr lang="en-US" dirty="0" err="1"/>
              <a:t>uvw</a:t>
            </a:r>
            <a:r>
              <a:rPr lang="en-US" dirty="0"/>
              <a:t>]</a:t>
            </a:r>
          </a:p>
          <a:p>
            <a:pPr marL="285750" indent="-285750">
              <a:buFont typeface="Arial" panose="020B0604020202020204" pitchFamily="34" charset="0"/>
              <a:buChar char="•"/>
            </a:pPr>
            <a:r>
              <a:rPr lang="en-US" dirty="0"/>
              <a:t>For example, a 3-fold rotation is a rotation of 2</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 radians. A 6[010] is a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 rotation about the [010] axis.</a:t>
            </a:r>
            <a:endParaRPr lang="en-US" dirty="0"/>
          </a:p>
        </p:txBody>
      </p:sp>
    </p:spTree>
    <p:extLst>
      <p:ext uri="{BB962C8B-B14F-4D97-AF65-F5344CB8AC3E}">
        <p14:creationId xmlns:p14="http://schemas.microsoft.com/office/powerpoint/2010/main" val="105473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noFill/>
        </p:spPr>
        <p:txBody>
          <a:bodyPr wrap="square" rtlCol="0">
            <a:spAutoFit/>
          </a:bodyPr>
          <a:lstStyle/>
          <a:p>
            <a:r>
              <a:rPr lang="en-US" dirty="0"/>
              <a:t>To rotate a point, </a:t>
            </a:r>
            <a:r>
              <a:rPr lang="en-US" b="1" dirty="0"/>
              <a:t>P</a:t>
            </a:r>
            <a:r>
              <a:rPr lang="en-US" dirty="0"/>
              <a:t> = (x, y, z), about an arbitrary axis, [</a:t>
            </a:r>
            <a:r>
              <a:rPr lang="en-US" dirty="0" err="1"/>
              <a:t>uvw</a:t>
            </a:r>
            <a:r>
              <a:rPr lang="en-US" dirty="0"/>
              <a:t>], with axis origin coordinates, (u</a:t>
            </a:r>
            <a:r>
              <a:rPr lang="en-US" baseline="-25000" dirty="0"/>
              <a:t>1</a:t>
            </a:r>
            <a:r>
              <a:rPr lang="en-US" dirty="0"/>
              <a:t>,u</a:t>
            </a:r>
            <a:r>
              <a:rPr lang="en-US" baseline="-25000" dirty="0"/>
              <a:t>2</a:t>
            </a:r>
            <a:r>
              <a:rPr lang="en-US" dirty="0"/>
              <a:t>,u</a:t>
            </a:r>
            <a:r>
              <a:rPr lang="en-US" baseline="-25000" dirty="0"/>
              <a:t>3</a:t>
            </a:r>
            <a:r>
              <a:rPr lang="en-US" dirty="0"/>
              <a:t>), and with all of the aforementioned coordinates in terms of an arbitrary basis, </a:t>
            </a:r>
            <a:r>
              <a:rPr lang="en-US" b="1" dirty="0"/>
              <a:t>B</a:t>
            </a:r>
            <a:r>
              <a:rPr lang="en-US" dirty="0"/>
              <a:t>:</a:t>
            </a:r>
          </a:p>
        </p:txBody>
      </p:sp>
      <p:sp>
        <p:nvSpPr>
          <p:cNvPr id="11" name="TextBox 10"/>
          <p:cNvSpPr txBox="1"/>
          <p:nvPr/>
        </p:nvSpPr>
        <p:spPr>
          <a:xfrm>
            <a:off x="115261" y="670362"/>
            <a:ext cx="12130528" cy="369332"/>
          </a:xfrm>
          <a:prstGeom prst="rect">
            <a:avLst/>
          </a:prstGeom>
          <a:noFill/>
        </p:spPr>
        <p:txBody>
          <a:bodyPr wrap="square" rtlCol="0">
            <a:spAutoFit/>
          </a:bodyPr>
          <a:lstStyle/>
          <a:p>
            <a:r>
              <a:rPr lang="en-US" dirty="0"/>
              <a:t>1. Compute the matrix that will translate P such that it’s coordinates are relative to the base of [</a:t>
            </a:r>
            <a:r>
              <a:rPr lang="en-US" dirty="0" err="1"/>
              <a:t>uvw</a:t>
            </a:r>
            <a:r>
              <a:rPr lang="en-US" dirty="0"/>
              <a:t>] rather than (0,0,0):</a:t>
            </a:r>
          </a:p>
        </p:txBody>
      </p:sp>
      <p:sp>
        <p:nvSpPr>
          <p:cNvPr id="12" name="TextBox 11"/>
          <p:cNvSpPr txBox="1"/>
          <p:nvPr/>
        </p:nvSpPr>
        <p:spPr>
          <a:xfrm>
            <a:off x="115261" y="2376020"/>
            <a:ext cx="12192000" cy="369332"/>
          </a:xfrm>
          <a:prstGeom prst="rect">
            <a:avLst/>
          </a:prstGeom>
          <a:noFill/>
        </p:spPr>
        <p:txBody>
          <a:bodyPr wrap="square" rtlCol="0">
            <a:spAutoFit/>
          </a:bodyPr>
          <a:lstStyle/>
          <a:p>
            <a:r>
              <a:rPr lang="en-US" dirty="0"/>
              <a:t>2. Convert [</a:t>
            </a:r>
            <a:r>
              <a:rPr lang="en-US" dirty="0" err="1"/>
              <a:t>uvw</a:t>
            </a:r>
            <a:r>
              <a:rPr lang="en-US" dirty="0"/>
              <a:t>] to be in terms of a Cartesian basis:</a:t>
            </a:r>
          </a:p>
        </p:txBody>
      </p:sp>
      <p:sp>
        <p:nvSpPr>
          <p:cNvPr id="14" name="TextBox 13"/>
          <p:cNvSpPr txBox="1"/>
          <p:nvPr/>
        </p:nvSpPr>
        <p:spPr>
          <a:xfrm>
            <a:off x="115261" y="3925952"/>
            <a:ext cx="12192000" cy="369332"/>
          </a:xfrm>
          <a:prstGeom prst="rect">
            <a:avLst/>
          </a:prstGeom>
          <a:noFill/>
        </p:spPr>
        <p:txBody>
          <a:bodyPr wrap="square" rtlCol="0">
            <a:spAutoFit/>
          </a:bodyPr>
          <a:lstStyle/>
          <a:p>
            <a:r>
              <a:rPr lang="en-US" dirty="0"/>
              <a:t>3. Then, compute the </a:t>
            </a:r>
            <a:r>
              <a:rPr lang="en-US" b="1" dirty="0"/>
              <a:t>D</a:t>
            </a:r>
            <a:r>
              <a:rPr lang="en-US" dirty="0"/>
              <a:t> rotation matrix using the following equations:</a:t>
            </a:r>
          </a:p>
        </p:txBody>
      </p:sp>
      <mc:AlternateContent xmlns:mc="http://schemas.openxmlformats.org/markup-compatibility/2006" xmlns:a14="http://schemas.microsoft.com/office/drawing/2010/main">
        <mc:Choice Requires="a14">
          <p:sp>
            <p:nvSpPr>
              <p:cNvPr id="15" name="Rectangle 14"/>
              <p:cNvSpPr/>
              <p:nvPr/>
            </p:nvSpPr>
            <p:spPr>
              <a:xfrm>
                <a:off x="115261" y="4491541"/>
                <a:ext cx="8175812" cy="708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0">
                          <a:latin typeface="Cambria Math" panose="02040503050406030204" pitchFamily="18" charset="0"/>
                        </a:rPr>
                        <m:t>=</m:t>
                      </m:r>
                      <m:r>
                        <m:rPr>
                          <m:sty m:val="p"/>
                        </m:rPr>
                        <a:rPr lang="en-US" i="0">
                          <a:latin typeface="Cambria Math" panose="02040503050406030204" pitchFamily="18" charset="0"/>
                        </a:rPr>
                        <m:t>Cos</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𝜃</m:t>
                              </m:r>
                            </m:num>
                            <m:den>
                              <m:r>
                                <a:rPr lang="en-US" i="0">
                                  <a:latin typeface="Cambria Math" panose="02040503050406030204" pitchFamily="18" charset="0"/>
                                </a:rPr>
                                <m:t>2</m:t>
                              </m:r>
                            </m:den>
                          </m:f>
                        </m:e>
                      </m:d>
                      <m:r>
                        <a:rPr lang="en-US" i="0">
                          <a:latin typeface="Cambria Math" panose="02040503050406030204" pitchFamily="18" charset="0"/>
                        </a:rPr>
                        <m:t>,</m:t>
                      </m:r>
                      <m:r>
                        <a:rPr lang="en-US" i="1">
                          <a:latin typeface="Cambria Math" panose="02040503050406030204" pitchFamily="18" charset="0"/>
                        </a:rPr>
                        <m:t>𝑏</m:t>
                      </m:r>
                      <m:r>
                        <a:rPr lang="en-US" i="0">
                          <a:latin typeface="Cambria Math" panose="02040503050406030204" pitchFamily="18" charset="0"/>
                        </a:rPr>
                        <m:t>=</m:t>
                      </m:r>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𝜃</m:t>
                              </m:r>
                            </m:num>
                            <m:den>
                              <m:r>
                                <a:rPr lang="en-US" i="0">
                                  <a:latin typeface="Cambria Math" panose="02040503050406030204" pitchFamily="18" charset="0"/>
                                </a:rPr>
                                <m:t>2</m:t>
                              </m:r>
                            </m:den>
                          </m:f>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m:rPr>
                              <m:sty m:val="p"/>
                            </m:rPr>
                            <a:rPr lang="en-US" i="0">
                              <a:latin typeface="Cambria Math" panose="02040503050406030204" pitchFamily="18" charset="0"/>
                            </a:rPr>
                            <m:t>Cartesian</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𝜃</m:t>
                              </m:r>
                            </m:num>
                            <m:den>
                              <m:r>
                                <a:rPr lang="en-US" i="0">
                                  <a:latin typeface="Cambria Math" panose="02040503050406030204" pitchFamily="18" charset="0"/>
                                </a:rPr>
                                <m:t>2</m:t>
                              </m:r>
                            </m:den>
                          </m:f>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i="0">
                              <a:latin typeface="Cambria Math" panose="02040503050406030204" pitchFamily="18" charset="0"/>
                            </a:rPr>
                            <m:t>Cartesian</m:t>
                          </m:r>
                        </m:sub>
                      </m:sSub>
                      <m:r>
                        <a:rPr lang="en-US" i="0">
                          <a:latin typeface="Cambria Math" panose="02040503050406030204" pitchFamily="18" charset="0"/>
                        </a:rPr>
                        <m:t>,</m:t>
                      </m:r>
                      <m:r>
                        <a:rPr lang="en-US" i="1">
                          <a:latin typeface="Cambria Math" panose="02040503050406030204" pitchFamily="18" charset="0"/>
                        </a:rPr>
                        <m:t>𝑑</m:t>
                      </m:r>
                      <m:r>
                        <a:rPr lang="en-US" i="0">
                          <a:latin typeface="Cambria Math" panose="02040503050406030204" pitchFamily="18" charset="0"/>
                        </a:rPr>
                        <m:t>=</m:t>
                      </m:r>
                      <m:r>
                        <m:rPr>
                          <m:sty m:val="p"/>
                        </m:rPr>
                        <a:rPr lang="en-US" i="0">
                          <a:latin typeface="Cambria Math" panose="02040503050406030204" pitchFamily="18" charset="0"/>
                        </a:rPr>
                        <m:t>Sin</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𝜃</m:t>
                              </m:r>
                            </m:num>
                            <m:den>
                              <m:r>
                                <a:rPr lang="en-US" i="0">
                                  <a:latin typeface="Cambria Math" panose="02040503050406030204" pitchFamily="18" charset="0"/>
                                </a:rPr>
                                <m:t>2</m:t>
                              </m:r>
                            </m:den>
                          </m:f>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m:rPr>
                              <m:sty m:val="p"/>
                            </m:rPr>
                            <a:rPr lang="en-US" i="0">
                              <a:latin typeface="Cambria Math" panose="02040503050406030204" pitchFamily="18" charset="0"/>
                            </a:rPr>
                            <m:t>Cartesian</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15261" y="4491541"/>
                <a:ext cx="8175812" cy="7087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1504" y="2903571"/>
                <a:ext cx="2475678" cy="826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𝑢</m:t>
                                    </m:r>
                                  </m:e>
                                  <m:sub>
                                    <m:r>
                                      <m:rPr>
                                        <m:sty m:val="p"/>
                                      </m:rPr>
                                      <a:rPr lang="en-US" i="0">
                                        <a:latin typeface="Cambria Math" panose="02040503050406030204" pitchFamily="18" charset="0"/>
                                      </a:rPr>
                                      <m:t>Cartesian</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i="0">
                                        <a:latin typeface="Cambria Math" panose="02040503050406030204" pitchFamily="18" charset="0"/>
                                      </a:rPr>
                                      <m:t>Cartesian</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m:rPr>
                                        <m:sty m:val="p"/>
                                      </m:rPr>
                                      <a:rPr lang="en-US" i="0">
                                        <a:latin typeface="Cambria Math" panose="02040503050406030204" pitchFamily="18" charset="0"/>
                                      </a:rPr>
                                      <m:t>Cartesian</m:t>
                                    </m:r>
                                  </m:sub>
                                </m:sSub>
                              </m:e>
                            </m:mr>
                          </m:m>
                        </m:e>
                      </m:d>
                      <m:r>
                        <a:rPr lang="en-US" i="0">
                          <a:latin typeface="Cambria Math" panose="02040503050406030204" pitchFamily="18" charset="0"/>
                        </a:rPr>
                        <m:t>=</m:t>
                      </m:r>
                      <m:r>
                        <a:rPr lang="en-US" b="1" i="0">
                          <a:latin typeface="Cambria Math" panose="02040503050406030204" pitchFamily="18" charset="0"/>
                        </a:rPr>
                        <m:t>𝐁</m:t>
                      </m:r>
                      <m:d>
                        <m:dPr>
                          <m:ctrlPr>
                            <a:rPr lang="en-US" b="0"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m:rPr>
                                    <m:sty m:val="p"/>
                                  </m:rPr>
                                  <a:rPr lang="en-US" b="0" i="0">
                                    <a:latin typeface="Cambria Math" panose="02040503050406030204" pitchFamily="18" charset="0"/>
                                  </a:rPr>
                                  <m:t>u</m:t>
                                </m:r>
                              </m:e>
                            </m:mr>
                            <m:mr>
                              <m:e>
                                <m:r>
                                  <m:rPr>
                                    <m:sty m:val="p"/>
                                  </m:rPr>
                                  <a:rPr lang="en-US" b="0" i="0">
                                    <a:latin typeface="Cambria Math" panose="02040503050406030204" pitchFamily="18" charset="0"/>
                                  </a:rPr>
                                  <m:t>v</m:t>
                                </m:r>
                              </m:e>
                            </m:mr>
                            <m:mr>
                              <m:e>
                                <m:r>
                                  <m:rPr>
                                    <m:sty m:val="p"/>
                                  </m:rPr>
                                  <a:rPr lang="en-US" b="0" i="0">
                                    <a:latin typeface="Cambria Math" panose="02040503050406030204" pitchFamily="18" charset="0"/>
                                  </a:rPr>
                                  <m:t>w</m:t>
                                </m:r>
                              </m:e>
                            </m:mr>
                          </m:m>
                        </m:e>
                      </m: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91504" y="2903571"/>
                <a:ext cx="2475678" cy="82612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91504" y="5379374"/>
                <a:ext cx="732288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𝐃</m:t>
                      </m:r>
                      <m:r>
                        <a:rPr lang="en-US" b="0" i="0">
                          <a:latin typeface="Cambria Math" panose="02040503050406030204" pitchFamily="18" charset="0"/>
                        </a:rPr>
                        <m:t>=</m:t>
                      </m:r>
                      <m:sSup>
                        <m:sSupPr>
                          <m:ctrlPr>
                            <a:rPr lang="en-US" b="0" i="1">
                              <a:latin typeface="Cambria Math" panose="02040503050406030204" pitchFamily="18" charset="0"/>
                            </a:rPr>
                          </m:ctrlPr>
                        </m:sSupPr>
                        <m:e>
                          <m:r>
                            <a:rPr lang="en-US" b="1" i="0">
                              <a:latin typeface="Cambria Math" panose="02040503050406030204" pitchFamily="18" charset="0"/>
                            </a:rPr>
                            <m:t>𝐁</m:t>
                          </m:r>
                        </m:e>
                        <m:sup>
                          <m:r>
                            <a:rPr lang="en-US" b="0" i="0">
                              <a:latin typeface="Cambria Math" panose="02040503050406030204" pitchFamily="18" charset="0"/>
                            </a:rPr>
                            <m:t>−1</m:t>
                          </m:r>
                        </m:sup>
                      </m:sSup>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sSup>
                                  <m:sSupPr>
                                    <m:ctrlPr>
                                      <a:rPr lang="en-US" b="0" i="1">
                                        <a:latin typeface="Cambria Math" panose="02040503050406030204" pitchFamily="18" charset="0"/>
                                      </a:rPr>
                                    </m:ctrlPr>
                                  </m:sSupPr>
                                  <m:e>
                                    <m:r>
                                      <m:rPr>
                                        <m:sty m:val="p"/>
                                      </m:rPr>
                                      <a:rPr lang="en-US" b="0" i="0">
                                        <a:latin typeface="Cambria Math" panose="02040503050406030204" pitchFamily="18" charset="0"/>
                                      </a:rPr>
                                      <m:t>a</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b</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c</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d</m:t>
                                    </m:r>
                                  </m:e>
                                  <m:sup>
                                    <m:r>
                                      <a:rPr lang="en-US" b="0" i="0">
                                        <a:latin typeface="Cambria Math" panose="02040503050406030204" pitchFamily="18" charset="0"/>
                                      </a:rPr>
                                      <m:t>2</m:t>
                                    </m:r>
                                  </m:sup>
                                </m:sSup>
                              </m:e>
                              <m:e>
                                <m:r>
                                  <a:rPr lang="en-US" b="0" i="0">
                                    <a:latin typeface="Cambria Math" panose="02040503050406030204" pitchFamily="18" charset="0"/>
                                  </a:rPr>
                                  <m:t>2⁢</m:t>
                                </m:r>
                                <m:r>
                                  <m:rPr>
                                    <m:sty m:val="p"/>
                                  </m:rPr>
                                  <a:rPr lang="en-US" b="0" i="0">
                                    <a:latin typeface="Cambria Math" panose="02040503050406030204" pitchFamily="18" charset="0"/>
                                  </a:rPr>
                                  <m:t>b</m:t>
                                </m:r>
                                <m:r>
                                  <a:rPr lang="en-US" b="0" i="0">
                                    <a:latin typeface="Cambria Math" panose="02040503050406030204" pitchFamily="18" charset="0"/>
                                  </a:rPr>
                                  <m:t>⁢</m:t>
                                </m:r>
                                <m:r>
                                  <m:rPr>
                                    <m:sty m:val="p"/>
                                  </m:rPr>
                                  <a:rPr lang="en-US" b="0" i="0">
                                    <a:latin typeface="Cambria Math" panose="02040503050406030204" pitchFamily="18" charset="0"/>
                                  </a:rPr>
                                  <m:t>c</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d</m:t>
                                </m:r>
                              </m:e>
                              <m:e>
                                <m:r>
                                  <a:rPr lang="en-US" b="0" i="0">
                                    <a:latin typeface="Cambria Math" panose="02040503050406030204" pitchFamily="18" charset="0"/>
                                  </a:rPr>
                                  <m:t>2⁢</m:t>
                                </m:r>
                                <m:r>
                                  <m:rPr>
                                    <m:sty m:val="p"/>
                                  </m:rPr>
                                  <a:rPr lang="en-US" b="0" i="0">
                                    <a:latin typeface="Cambria Math" panose="02040503050406030204" pitchFamily="18" charset="0"/>
                                  </a:rPr>
                                  <m:t>b</m:t>
                                </m:r>
                                <m:r>
                                  <a:rPr lang="en-US" b="0" i="0">
                                    <a:latin typeface="Cambria Math" panose="02040503050406030204" pitchFamily="18" charset="0"/>
                                  </a:rPr>
                                  <m:t>⁢</m:t>
                                </m:r>
                                <m:r>
                                  <m:rPr>
                                    <m:sty m:val="p"/>
                                  </m:rPr>
                                  <a:rPr lang="en-US" b="0" i="0">
                                    <a:latin typeface="Cambria Math" panose="02040503050406030204" pitchFamily="18" charset="0"/>
                                  </a:rPr>
                                  <m:t>d</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c</m:t>
                                </m:r>
                              </m:e>
                            </m:mr>
                            <m:mr>
                              <m:e>
                                <m:r>
                                  <a:rPr lang="en-US" b="0" i="0">
                                    <a:latin typeface="Cambria Math" panose="02040503050406030204" pitchFamily="18" charset="0"/>
                                  </a:rPr>
                                  <m:t>2⁢</m:t>
                                </m:r>
                                <m:r>
                                  <m:rPr>
                                    <m:sty m:val="p"/>
                                  </m:rPr>
                                  <a:rPr lang="en-US" b="0" i="0">
                                    <a:latin typeface="Cambria Math" panose="02040503050406030204" pitchFamily="18" charset="0"/>
                                  </a:rPr>
                                  <m:t>b</m:t>
                                </m:r>
                                <m:r>
                                  <a:rPr lang="en-US" b="0" i="0">
                                    <a:latin typeface="Cambria Math" panose="02040503050406030204" pitchFamily="18" charset="0"/>
                                  </a:rPr>
                                  <m:t>⁢</m:t>
                                </m:r>
                                <m:r>
                                  <m:rPr>
                                    <m:sty m:val="p"/>
                                  </m:rPr>
                                  <a:rPr lang="en-US" b="0" i="0">
                                    <a:latin typeface="Cambria Math" panose="02040503050406030204" pitchFamily="18" charset="0"/>
                                  </a:rPr>
                                  <m:t>c</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d</m:t>
                                </m:r>
                              </m:e>
                              <m:e>
                                <m:sSup>
                                  <m:sSupPr>
                                    <m:ctrlPr>
                                      <a:rPr lang="en-US" b="0" i="1">
                                        <a:latin typeface="Cambria Math" panose="02040503050406030204" pitchFamily="18" charset="0"/>
                                      </a:rPr>
                                    </m:ctrlPr>
                                  </m:sSupPr>
                                  <m:e>
                                    <m:r>
                                      <m:rPr>
                                        <m:sty m:val="p"/>
                                      </m:rPr>
                                      <a:rPr lang="en-US" b="0" i="0">
                                        <a:latin typeface="Cambria Math" panose="02040503050406030204" pitchFamily="18" charset="0"/>
                                      </a:rPr>
                                      <m:t>a</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b</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c</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d</m:t>
                                    </m:r>
                                  </m:e>
                                  <m:sup>
                                    <m:r>
                                      <a:rPr lang="en-US" b="0" i="0">
                                        <a:latin typeface="Cambria Math" panose="02040503050406030204" pitchFamily="18" charset="0"/>
                                      </a:rPr>
                                      <m:t>2</m:t>
                                    </m:r>
                                  </m:sup>
                                </m:sSup>
                              </m:e>
                              <m:e>
                                <m:r>
                                  <a:rPr lang="en-US" b="0" i="0">
                                    <a:latin typeface="Cambria Math" panose="02040503050406030204" pitchFamily="18" charset="0"/>
                                  </a:rPr>
                                  <m:t>2⁢</m:t>
                                </m:r>
                                <m:r>
                                  <m:rPr>
                                    <m:sty m:val="p"/>
                                  </m:rPr>
                                  <a:rPr lang="en-US" b="0" i="0">
                                    <a:latin typeface="Cambria Math" panose="02040503050406030204" pitchFamily="18" charset="0"/>
                                  </a:rPr>
                                  <m:t>c</m:t>
                                </m:r>
                                <m:r>
                                  <a:rPr lang="en-US" b="0" i="0">
                                    <a:latin typeface="Cambria Math" panose="02040503050406030204" pitchFamily="18" charset="0"/>
                                  </a:rPr>
                                  <m:t>⁢</m:t>
                                </m:r>
                                <m:r>
                                  <m:rPr>
                                    <m:sty m:val="p"/>
                                  </m:rPr>
                                  <a:rPr lang="en-US" b="0" i="0">
                                    <a:latin typeface="Cambria Math" panose="02040503050406030204" pitchFamily="18" charset="0"/>
                                  </a:rPr>
                                  <m:t>d</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b</m:t>
                                </m:r>
                              </m:e>
                            </m:mr>
                            <m:mr>
                              <m:e>
                                <m:r>
                                  <a:rPr lang="en-US" b="0" i="0">
                                    <a:latin typeface="Cambria Math" panose="02040503050406030204" pitchFamily="18" charset="0"/>
                                  </a:rPr>
                                  <m:t>2⁢</m:t>
                                </m:r>
                                <m:r>
                                  <m:rPr>
                                    <m:sty m:val="p"/>
                                  </m:rPr>
                                  <a:rPr lang="en-US" b="0" i="0">
                                    <a:latin typeface="Cambria Math" panose="02040503050406030204" pitchFamily="18" charset="0"/>
                                  </a:rPr>
                                  <m:t>b</m:t>
                                </m:r>
                                <m:r>
                                  <a:rPr lang="en-US" b="0" i="0">
                                    <a:latin typeface="Cambria Math" panose="02040503050406030204" pitchFamily="18" charset="0"/>
                                  </a:rPr>
                                  <m:t>⁢</m:t>
                                </m:r>
                                <m:r>
                                  <m:rPr>
                                    <m:sty m:val="p"/>
                                  </m:rPr>
                                  <a:rPr lang="en-US" b="0" i="0">
                                    <a:latin typeface="Cambria Math" panose="02040503050406030204" pitchFamily="18" charset="0"/>
                                  </a:rPr>
                                  <m:t>d</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c</m:t>
                                </m:r>
                              </m:e>
                              <m:e>
                                <m:r>
                                  <a:rPr lang="en-US" b="0" i="0">
                                    <a:latin typeface="Cambria Math" panose="02040503050406030204" pitchFamily="18" charset="0"/>
                                  </a:rPr>
                                  <m:t>2⁢</m:t>
                                </m:r>
                                <m:r>
                                  <m:rPr>
                                    <m:sty m:val="p"/>
                                  </m:rPr>
                                  <a:rPr lang="en-US" b="0" i="0">
                                    <a:latin typeface="Cambria Math" panose="02040503050406030204" pitchFamily="18" charset="0"/>
                                  </a:rPr>
                                  <m:t>c</m:t>
                                </m:r>
                                <m:r>
                                  <a:rPr lang="en-US" b="0" i="0">
                                    <a:latin typeface="Cambria Math" panose="02040503050406030204" pitchFamily="18" charset="0"/>
                                  </a:rPr>
                                  <m:t>⁢</m:t>
                                </m:r>
                                <m:r>
                                  <m:rPr>
                                    <m:sty m:val="p"/>
                                  </m:rPr>
                                  <a:rPr lang="en-US" b="0" i="0">
                                    <a:latin typeface="Cambria Math" panose="02040503050406030204" pitchFamily="18" charset="0"/>
                                  </a:rPr>
                                  <m:t>d</m:t>
                                </m:r>
                                <m:r>
                                  <a:rPr lang="en-US" b="0" i="0">
                                    <a:latin typeface="Cambria Math" panose="02040503050406030204" pitchFamily="18" charset="0"/>
                                  </a:rPr>
                                  <m:t>+2⁢</m:t>
                                </m:r>
                                <m:r>
                                  <m:rPr>
                                    <m:sty m:val="p"/>
                                  </m:rPr>
                                  <a:rPr lang="en-US" b="0" i="0">
                                    <a:latin typeface="Cambria Math" panose="02040503050406030204" pitchFamily="18" charset="0"/>
                                  </a:rPr>
                                  <m:t>a</m:t>
                                </m:r>
                                <m:r>
                                  <a:rPr lang="en-US" b="0" i="0">
                                    <a:latin typeface="Cambria Math" panose="02040503050406030204" pitchFamily="18" charset="0"/>
                                  </a:rPr>
                                  <m:t>⁢</m:t>
                                </m:r>
                                <m:r>
                                  <m:rPr>
                                    <m:sty m:val="p"/>
                                  </m:rPr>
                                  <a:rPr lang="en-US" b="0" i="0">
                                    <a:latin typeface="Cambria Math" panose="02040503050406030204" pitchFamily="18" charset="0"/>
                                  </a:rPr>
                                  <m:t>b</m:t>
                                </m:r>
                              </m:e>
                              <m:e>
                                <m:sSup>
                                  <m:sSupPr>
                                    <m:ctrlPr>
                                      <a:rPr lang="en-US" b="0" i="1">
                                        <a:latin typeface="Cambria Math" panose="02040503050406030204" pitchFamily="18" charset="0"/>
                                      </a:rPr>
                                    </m:ctrlPr>
                                  </m:sSupPr>
                                  <m:e>
                                    <m:r>
                                      <m:rPr>
                                        <m:sty m:val="p"/>
                                      </m:rPr>
                                      <a:rPr lang="en-US" b="0" i="0">
                                        <a:latin typeface="Cambria Math" panose="02040503050406030204" pitchFamily="18" charset="0"/>
                                      </a:rPr>
                                      <m:t>a</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b</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c</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m:rPr>
                                        <m:sty m:val="p"/>
                                      </m:rPr>
                                      <a:rPr lang="en-US" b="0" i="0">
                                        <a:latin typeface="Cambria Math" panose="02040503050406030204" pitchFamily="18" charset="0"/>
                                      </a:rPr>
                                      <m:t>d</m:t>
                                    </m:r>
                                  </m:e>
                                  <m:sup>
                                    <m:r>
                                      <a:rPr lang="en-US" b="0" i="0">
                                        <a:latin typeface="Cambria Math" panose="02040503050406030204" pitchFamily="18" charset="0"/>
                                      </a:rPr>
                                      <m:t>2</m:t>
                                    </m:r>
                                  </m:sup>
                                </m:sSup>
                              </m:e>
                            </m:mr>
                          </m:m>
                        </m:e>
                      </m:d>
                      <m:r>
                        <a:rPr lang="en-US" b="0" i="0">
                          <a:latin typeface="Cambria Math" panose="02040503050406030204" pitchFamily="18" charset="0"/>
                        </a:rPr>
                        <m:t>⁢</m:t>
                      </m:r>
                      <m:r>
                        <a:rPr lang="en-US" b="1" i="0">
                          <a:latin typeface="Cambria Math" panose="02040503050406030204" pitchFamily="18" charset="0"/>
                        </a:rPr>
                        <m:t>𝐁</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91504" y="5379374"/>
                <a:ext cx="7322884" cy="9840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87800" y="1142004"/>
                <a:ext cx="2518895"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𝐓</m:t>
                      </m:r>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4"/>
                                    <m:mcJc m:val="center"/>
                                  </m:mcPr>
                                </m:mc>
                              </m:mcs>
                              <m:ctrlPr>
                                <a:rPr lang="en-US" b="0" i="1">
                                  <a:latin typeface="Cambria Math" panose="02040503050406030204" pitchFamily="18" charset="0"/>
                                </a:rPr>
                              </m:ctrlPr>
                            </m:mPr>
                            <m:mr>
                              <m:e>
                                <m:r>
                                  <a:rPr lang="en-US" b="0" i="0">
                                    <a:latin typeface="Cambria Math" panose="02040503050406030204" pitchFamily="18" charset="0"/>
                                  </a:rPr>
                                  <m:t>1</m:t>
                                </m:r>
                              </m:e>
                              <m:e>
                                <m:r>
                                  <a:rPr lang="en-US" b="0" i="0">
                                    <a:latin typeface="Cambria Math" panose="02040503050406030204" pitchFamily="18" charset="0"/>
                                  </a:rPr>
                                  <m:t>0</m:t>
                                </m:r>
                              </m:e>
                              <m:e>
                                <m:r>
                                  <a:rPr lang="en-US" b="0" i="0">
                                    <a:latin typeface="Cambria Math" panose="02040503050406030204" pitchFamily="18" charset="0"/>
                                  </a:rPr>
                                  <m:t>0</m:t>
                                </m:r>
                              </m:e>
                              <m:e>
                                <m:r>
                                  <a:rPr lang="en-US" b="0" i="0">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𝑢</m:t>
                                    </m:r>
                                  </m:e>
                                  <m:sub>
                                    <m:r>
                                      <a:rPr lang="en-US" b="0" i="0">
                                        <a:latin typeface="Cambria Math" panose="02040503050406030204" pitchFamily="18" charset="0"/>
                                      </a:rPr>
                                      <m:t>1</m:t>
                                    </m:r>
                                  </m:sub>
                                </m:sSub>
                              </m:e>
                            </m:mr>
                            <m:mr>
                              <m:e>
                                <m:r>
                                  <a:rPr lang="en-US" b="0" i="0">
                                    <a:latin typeface="Cambria Math" panose="02040503050406030204" pitchFamily="18" charset="0"/>
                                  </a:rPr>
                                  <m:t>0</m:t>
                                </m:r>
                              </m:e>
                              <m:e>
                                <m:r>
                                  <a:rPr lang="en-US" b="0" i="0">
                                    <a:latin typeface="Cambria Math" panose="02040503050406030204" pitchFamily="18" charset="0"/>
                                  </a:rPr>
                                  <m:t>1</m:t>
                                </m:r>
                              </m:e>
                              <m:e>
                                <m:r>
                                  <a:rPr lang="en-US" b="0" i="0">
                                    <a:latin typeface="Cambria Math" panose="02040503050406030204" pitchFamily="18" charset="0"/>
                                  </a:rPr>
                                  <m:t>0</m:t>
                                </m:r>
                              </m:e>
                              <m:e>
                                <m:r>
                                  <a:rPr lang="en-US" b="0" i="0">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𝑢</m:t>
                                    </m:r>
                                  </m:e>
                                  <m:sub>
                                    <m:r>
                                      <a:rPr lang="en-US" b="0" i="0">
                                        <a:latin typeface="Cambria Math" panose="02040503050406030204" pitchFamily="18" charset="0"/>
                                      </a:rPr>
                                      <m:t>2</m:t>
                                    </m:r>
                                  </m:sub>
                                </m:sSub>
                              </m:e>
                            </m:mr>
                            <m:mr>
                              <m:e>
                                <m:r>
                                  <a:rPr lang="en-US" b="0" i="0">
                                    <a:latin typeface="Cambria Math" panose="02040503050406030204" pitchFamily="18" charset="0"/>
                                  </a:rPr>
                                  <m:t>0</m:t>
                                </m:r>
                              </m:e>
                              <m:e>
                                <m:r>
                                  <a:rPr lang="en-US" b="0" i="0">
                                    <a:latin typeface="Cambria Math" panose="02040503050406030204" pitchFamily="18" charset="0"/>
                                  </a:rPr>
                                  <m:t>0</m:t>
                                </m:r>
                              </m:e>
                              <m:e>
                                <m:r>
                                  <a:rPr lang="en-US" b="0" i="0">
                                    <a:latin typeface="Cambria Math" panose="02040503050406030204" pitchFamily="18" charset="0"/>
                                  </a:rPr>
                                  <m:t>1</m:t>
                                </m:r>
                              </m:e>
                              <m:e>
                                <m:r>
                                  <a:rPr lang="en-US" b="0" i="0">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𝑢</m:t>
                                    </m:r>
                                  </m:e>
                                  <m:sub>
                                    <m:r>
                                      <a:rPr lang="en-US" b="0" i="0">
                                        <a:latin typeface="Cambria Math" panose="02040503050406030204" pitchFamily="18" charset="0"/>
                                      </a:rPr>
                                      <m:t>3</m:t>
                                    </m:r>
                                  </m:sub>
                                </m:sSub>
                              </m:e>
                            </m:mr>
                            <m:mr>
                              <m:e>
                                <m:r>
                                  <a:rPr lang="en-US" b="0" i="0">
                                    <a:latin typeface="Cambria Math" panose="02040503050406030204" pitchFamily="18" charset="0"/>
                                  </a:rPr>
                                  <m:t>0</m:t>
                                </m:r>
                              </m:e>
                              <m:e>
                                <m:r>
                                  <a:rPr lang="en-US" b="0" i="0">
                                    <a:latin typeface="Cambria Math" panose="02040503050406030204" pitchFamily="18" charset="0"/>
                                  </a:rPr>
                                  <m:t>0</m:t>
                                </m:r>
                              </m:e>
                              <m:e>
                                <m:r>
                                  <a:rPr lang="en-US" b="0" i="0">
                                    <a:latin typeface="Cambria Math" panose="02040503050406030204" pitchFamily="18" charset="0"/>
                                  </a:rPr>
                                  <m:t>0</m:t>
                                </m:r>
                              </m:e>
                              <m:e>
                                <m:r>
                                  <a:rPr lang="en-US" b="0" i="0">
                                    <a:latin typeface="Cambria Math" panose="02040503050406030204" pitchFamily="18" charset="0"/>
                                  </a:rPr>
                                  <m:t>1</m:t>
                                </m:r>
                              </m:e>
                            </m:mr>
                          </m:m>
                        </m:e>
                      </m:d>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87800" y="1142004"/>
                <a:ext cx="2518895" cy="112697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255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noFill/>
        </p:spPr>
        <p:txBody>
          <a:bodyPr wrap="square" rtlCol="0">
            <a:spAutoFit/>
          </a:bodyPr>
          <a:lstStyle/>
          <a:p>
            <a:r>
              <a:rPr lang="en-US" dirty="0"/>
              <a:t>4. Append the necessary 1’s and 0’s so that all matrices and vectors are compatible with multiplication of the translation matrix.</a:t>
            </a:r>
          </a:p>
          <a:p>
            <a:r>
              <a:rPr lang="en-US" dirty="0"/>
              <a:t>5. Obtain the coordinates, </a:t>
            </a:r>
            <a:r>
              <a:rPr lang="en-US" b="1" dirty="0"/>
              <a:t>P</a:t>
            </a:r>
            <a:r>
              <a:rPr lang="en-US" dirty="0"/>
              <a:t>’ = (x’, y’, z’), (in basis B) that result from carrying out the rotation:</a:t>
            </a:r>
          </a:p>
        </p:txBody>
      </p:sp>
      <mc:AlternateContent xmlns:mc="http://schemas.openxmlformats.org/markup-compatibility/2006" xmlns:a14="http://schemas.microsoft.com/office/drawing/2010/main">
        <mc:Choice Requires="a14">
          <p:sp>
            <p:nvSpPr>
              <p:cNvPr id="8" name="Rectangle 7"/>
              <p:cNvSpPr/>
              <p:nvPr/>
            </p:nvSpPr>
            <p:spPr>
              <a:xfrm>
                <a:off x="259171" y="751784"/>
                <a:ext cx="2283767" cy="1143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r>
                                  <a:rPr lang="en-US" i="0">
                                    <a:latin typeface="Cambria Math" panose="02040503050406030204" pitchFamily="18" charset="0"/>
                                  </a:rPr>
                                  <m:t>′</m:t>
                                </m:r>
                              </m:e>
                            </m:mr>
                            <m:mr>
                              <m:e>
                                <m:r>
                                  <a:rPr lang="en-US" i="1">
                                    <a:latin typeface="Cambria Math" panose="02040503050406030204" pitchFamily="18" charset="0"/>
                                  </a:rPr>
                                  <m:t>𝑦</m:t>
                                </m:r>
                                <m:r>
                                  <a:rPr lang="en-US" i="0">
                                    <a:latin typeface="Cambria Math" panose="02040503050406030204" pitchFamily="18" charset="0"/>
                                  </a:rPr>
                                  <m:t>′</m:t>
                                </m:r>
                              </m:e>
                            </m:mr>
                            <m:mr>
                              <m:e>
                                <m:r>
                                  <a:rPr lang="en-US" i="1">
                                    <a:latin typeface="Cambria Math" panose="02040503050406030204" pitchFamily="18" charset="0"/>
                                  </a:rPr>
                                  <m:t>𝑧</m:t>
                                </m:r>
                                <m:r>
                                  <a:rPr lang="en-US" i="0">
                                    <a:latin typeface="Cambria Math" panose="02040503050406030204" pitchFamily="18" charset="0"/>
                                  </a:rPr>
                                  <m:t>′</m:t>
                                </m:r>
                              </m:e>
                            </m:mr>
                            <m:mr>
                              <m:e>
                                <m:r>
                                  <a:rPr lang="en-US" i="0">
                                    <a:latin typeface="Cambria Math" panose="02040503050406030204" pitchFamily="18" charset="0"/>
                                  </a:rPr>
                                  <m:t>1</m:t>
                                </m:r>
                              </m:e>
                            </m:mr>
                          </m:m>
                        </m:e>
                      </m:d>
                      <m:r>
                        <a:rPr lang="en-US" i="0">
                          <a:latin typeface="Cambria Math" panose="02040503050406030204" pitchFamily="18" charset="0"/>
                        </a:rPr>
                        <m:t>=</m:t>
                      </m:r>
                      <m:sSup>
                        <m:sSupPr>
                          <m:ctrlPr>
                            <a:rPr lang="en-US" i="1">
                              <a:latin typeface="Cambria Math" panose="02040503050406030204" pitchFamily="18" charset="0"/>
                            </a:rPr>
                          </m:ctrlPr>
                        </m:sSupPr>
                        <m:e>
                          <m:r>
                            <a:rPr lang="en-US" b="1" i="0">
                              <a:latin typeface="Cambria Math" panose="02040503050406030204" pitchFamily="18" charset="0"/>
                            </a:rPr>
                            <m:t>𝐓</m:t>
                          </m:r>
                        </m:e>
                        <m:sup>
                          <m:r>
                            <a:rPr lang="en-US" b="0" i="0">
                              <a:latin typeface="Cambria Math" panose="02040503050406030204" pitchFamily="18" charset="0"/>
                            </a:rPr>
                            <m:t>−1</m:t>
                          </m:r>
                        </m:sup>
                      </m:sSup>
                      <m:r>
                        <a:rPr lang="en-US" b="0" i="0">
                          <a:latin typeface="Cambria Math" panose="02040503050406030204" pitchFamily="18" charset="0"/>
                        </a:rPr>
                        <m:t>⁢</m:t>
                      </m:r>
                      <m:r>
                        <a:rPr lang="en-US" b="1" i="0">
                          <a:latin typeface="Cambria Math" panose="02040503050406030204" pitchFamily="18" charset="0"/>
                        </a:rPr>
                        <m:t>𝐃</m:t>
                      </m:r>
                      <m:r>
                        <a:rPr lang="en-US" b="0" i="0">
                          <a:latin typeface="Cambria Math" panose="02040503050406030204" pitchFamily="18" charset="0"/>
                        </a:rPr>
                        <m:t>⁢</m:t>
                      </m:r>
                      <m:r>
                        <a:rPr lang="en-US" b="1" i="0">
                          <a:latin typeface="Cambria Math" panose="02040503050406030204" pitchFamily="18" charset="0"/>
                        </a:rPr>
                        <m:t>𝐓</m:t>
                      </m:r>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a:latin typeface="Cambria Math" panose="02040503050406030204" pitchFamily="18" charset="0"/>
                                  </a:rPr>
                                  <m:t>𝑥</m:t>
                                </m:r>
                              </m:e>
                            </m:mr>
                            <m:mr>
                              <m:e>
                                <m:r>
                                  <a:rPr lang="en-US" b="0" i="1">
                                    <a:latin typeface="Cambria Math" panose="02040503050406030204" pitchFamily="18" charset="0"/>
                                  </a:rPr>
                                  <m:t>𝑦</m:t>
                                </m:r>
                              </m:e>
                            </m:mr>
                            <m:mr>
                              <m:e>
                                <m:r>
                                  <a:rPr lang="en-US" b="0" i="1">
                                    <a:latin typeface="Cambria Math" panose="02040503050406030204" pitchFamily="18" charset="0"/>
                                  </a:rPr>
                                  <m:t>𝑧</m:t>
                                </m:r>
                              </m:e>
                            </m:mr>
                            <m:mr>
                              <m:e>
                                <m:r>
                                  <a:rPr lang="en-US" b="0" i="0">
                                    <a:latin typeface="Cambria Math" panose="02040503050406030204" pitchFamily="18" charset="0"/>
                                  </a:rPr>
                                  <m:t>1</m:t>
                                </m:r>
                              </m:e>
                            </m:mr>
                          </m:m>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59171" y="751784"/>
                <a:ext cx="2283767" cy="114358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22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05625" y="293686"/>
            <a:ext cx="3108960" cy="294195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1"/>
                <a:ext cx="6267450" cy="3387979"/>
              </a:xfrm>
              <a:prstGeom prst="rect">
                <a:avLst/>
              </a:prstGeom>
              <a:noFill/>
            </p:spPr>
            <p:txBody>
              <a:bodyPr wrap="square" rtlCol="0">
                <a:spAutoFit/>
              </a:bodyPr>
              <a:lstStyle/>
              <a:p>
                <a:pPr marL="285750" indent="-285750">
                  <a:buFont typeface="Arial" panose="020B0604020202020204" pitchFamily="34" charset="0"/>
                  <a:buChar char="•"/>
                </a:pPr>
                <a:r>
                  <a:rPr lang="en-US" dirty="0"/>
                  <a:t>Write a function using </a:t>
                </a:r>
                <a:r>
                  <a:rPr lang="en-US" dirty="0" err="1"/>
                  <a:t>numpy</a:t>
                </a:r>
                <a:r>
                  <a:rPr lang="en-US" dirty="0"/>
                  <a:t> arrays that will rotate a point (</a:t>
                </a:r>
                <a:r>
                  <a:rPr lang="en-US" dirty="0" err="1"/>
                  <a:t>x,y,z</a:t>
                </a:r>
                <a:r>
                  <a:rPr lang="en-US" dirty="0"/>
                  <a:t>) about an arbitrary [</a:t>
                </a:r>
                <a:r>
                  <a:rPr lang="en-US" dirty="0" err="1"/>
                  <a:t>uvw</a:t>
                </a:r>
                <a:r>
                  <a:rPr lang="en-US" dirty="0"/>
                  <a:t>] axis with an n-fold rotation.</a:t>
                </a:r>
              </a:p>
              <a:p>
                <a:pPr marL="285750" indent="-285750">
                  <a:buFont typeface="Arial" panose="020B0604020202020204" pitchFamily="34" charset="0"/>
                  <a:buChar char="•"/>
                </a:pPr>
                <a:r>
                  <a:rPr lang="en-US" dirty="0"/>
                  <a:t>Let </a:t>
                </a:r>
                <a:r>
                  <a:rPr lang="en-US" b="1" dirty="0"/>
                  <a:t>P</a:t>
                </a:r>
                <a:r>
                  <a:rPr lang="en-US" dirty="0"/>
                  <a:t> = (1, 0, 0). Perform a 2</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limUpp>
                                <m:limUppPr>
                                  <m:ctrlPr>
                                    <a:rPr lang="en-US" i="1">
                                      <a:latin typeface="Cambria Math" panose="02040503050406030204" pitchFamily="18" charset="0"/>
                                    </a:rPr>
                                  </m:ctrlPr>
                                </m:limUppPr>
                                <m:e>
                                  <m:f>
                                    <m:fPr>
                                      <m:ctrlPr>
                                        <a:rPr lang="en-US" i="1">
                                          <a:latin typeface="Cambria Math" panose="02040503050406030204" pitchFamily="18" charset="0"/>
                                        </a:rPr>
                                      </m:ctrlPr>
                                    </m:fPr>
                                    <m:num>
                                      <m:r>
                                        <a:rPr lang="en-US">
                                          <a:latin typeface="Cambria Math" panose="02040503050406030204" pitchFamily="18" charset="0"/>
                                        </a:rPr>
                                        <m:t>1</m:t>
                                      </m:r>
                                    </m:num>
                                    <m:den>
                                      <m:r>
                                        <a:rPr lang="en-US" i="0">
                                          <a:latin typeface="Cambria Math" panose="02040503050406030204" pitchFamily="18" charset="0"/>
                                        </a:rPr>
                                        <m:t>2</m:t>
                                      </m:r>
                                    </m:den>
                                  </m:f>
                                </m:e>
                                <m:lim>
                                  <m:r>
                                    <a:rPr lang="en-US" i="0">
                                      <a:latin typeface="Cambria Math" panose="02040503050406030204" pitchFamily="18" charset="0"/>
                                    </a:rPr>
                                    <m:t>−</m:t>
                                  </m:r>
                                </m:lim>
                              </m:limUpp>
                            </m:e>
                            <m:e>
                              <m:f>
                                <m:fPr>
                                  <m:ctrlPr>
                                    <a:rPr lang="en-US" i="1">
                                      <a:latin typeface="Cambria Math" panose="02040503050406030204" pitchFamily="18" charset="0"/>
                                    </a:rPr>
                                  </m:ctrlPr>
                                </m:fPr>
                                <m:num>
                                  <m:r>
                                    <a:rPr lang="en-US" i="0">
                                      <a:latin typeface="Cambria Math" panose="02040503050406030204" pitchFamily="18" charset="0"/>
                                    </a:rPr>
                                    <m:t>433</m:t>
                                  </m:r>
                                </m:num>
                                <m:den>
                                  <m:r>
                                    <a:rPr lang="en-US" i="0">
                                      <a:latin typeface="Cambria Math" panose="02040503050406030204" pitchFamily="18" charset="0"/>
                                    </a:rPr>
                                    <m:t>500</m:t>
                                  </m:r>
                                </m:den>
                              </m:f>
                            </m:e>
                            <m:e>
                              <m:r>
                                <a:rPr lang="en-US" i="0">
                                  <a:latin typeface="Cambria Math" panose="02040503050406030204" pitchFamily="18" charset="0"/>
                                </a:rPr>
                                <m:t>0</m:t>
                              </m:r>
                            </m:e>
                          </m:mr>
                        </m:m>
                      </m:e>
                    </m:d>
                  </m:oMath>
                </a14:m>
                <a:r>
                  <a:rPr lang="en-US" dirty="0"/>
                  <a:t> operation. What are the new coordinates, </a:t>
                </a:r>
                <a:r>
                  <a:rPr lang="en-US" b="1" dirty="0"/>
                  <a:t>P</a:t>
                </a:r>
                <a:r>
                  <a:rPr lang="en-US" dirty="0"/>
                  <a:t>’? Plot </a:t>
                </a:r>
                <a:r>
                  <a:rPr lang="en-US" b="1" dirty="0"/>
                  <a:t>P</a:t>
                </a:r>
                <a:r>
                  <a:rPr lang="en-US" dirty="0"/>
                  <a:t> and </a:t>
                </a:r>
                <a:r>
                  <a:rPr lang="en-US" b="1" dirty="0"/>
                  <a:t>P</a:t>
                </a:r>
                <a:r>
                  <a:rPr lang="en-US" dirty="0"/>
                  <a:t>’.</a:t>
                </a:r>
              </a:p>
              <a:p>
                <a:pPr marL="285750" indent="-285750">
                  <a:buFont typeface="Arial" panose="020B0604020202020204" pitchFamily="34" charset="0"/>
                  <a:buChar char="•"/>
                </a:pPr>
                <a:r>
                  <a:rPr lang="en-US" dirty="0"/>
                  <a:t>What are the hexagonal basis vectors shown in figure (e) (</a:t>
                </a:r>
                <a14:m>
                  <m:oMath xmlns:m="http://schemas.openxmlformats.org/officeDocument/2006/math">
                    <m:sSubSup>
                      <m:sSubSupPr>
                        <m:ctrlPr>
                          <a:rPr lang="en-US" b="1" i="1">
                            <a:latin typeface="Cambria Math" panose="02040503050406030204" pitchFamily="18" charset="0"/>
                          </a:rPr>
                        </m:ctrlPr>
                      </m:sSubSupPr>
                      <m:e>
                        <m:r>
                          <a:rPr lang="en-US" b="1">
                            <a:latin typeface="Cambria Math" panose="02040503050406030204" pitchFamily="18" charset="0"/>
                          </a:rPr>
                          <m:t>𝐞</m:t>
                        </m:r>
                      </m:e>
                      <m:sub>
                        <m:r>
                          <a:rPr lang="en-US" i="1">
                            <a:latin typeface="Cambria Math" panose="02040503050406030204" pitchFamily="18" charset="0"/>
                          </a:rPr>
                          <m:t>𝑥</m:t>
                        </m:r>
                      </m:sub>
                      <m:sup>
                        <m:r>
                          <a:rPr lang="en-US" b="1" i="1">
                            <a:latin typeface="Cambria Math" panose="02040503050406030204" pitchFamily="18" charset="0"/>
                          </a:rPr>
                          <m:t>′</m:t>
                        </m:r>
                      </m:sup>
                    </m:sSubSup>
                  </m:oMath>
                </a14:m>
                <a:r>
                  <a:rPr lang="en-US" dirty="0"/>
                  <a:t>, </a:t>
                </a:r>
                <a14:m>
                  <m:oMath xmlns:m="http://schemas.openxmlformats.org/officeDocument/2006/math">
                    <m:sSubSup>
                      <m:sSubSupPr>
                        <m:ctrlPr>
                          <a:rPr lang="en-US" b="1" i="1">
                            <a:latin typeface="Cambria Math" panose="02040503050406030204" pitchFamily="18" charset="0"/>
                          </a:rPr>
                        </m:ctrlPr>
                      </m:sSubSupPr>
                      <m:e>
                        <m:r>
                          <a:rPr lang="en-US" b="1">
                            <a:latin typeface="Cambria Math" panose="02040503050406030204" pitchFamily="18" charset="0"/>
                          </a:rPr>
                          <m:t>𝐞</m:t>
                        </m:r>
                      </m:e>
                      <m:sub>
                        <m:r>
                          <a:rPr lang="en-US" i="1">
                            <a:latin typeface="Cambria Math" panose="02040503050406030204" pitchFamily="18" charset="0"/>
                          </a:rPr>
                          <m:t>𝑦</m:t>
                        </m:r>
                      </m:sub>
                      <m:sup>
                        <m:r>
                          <a:rPr lang="en-US" i="1">
                            <a:latin typeface="Cambria Math" panose="02040503050406030204" pitchFamily="18" charset="0"/>
                          </a:rPr>
                          <m:t>′</m:t>
                        </m:r>
                      </m:sup>
                    </m:sSubSup>
                  </m:oMath>
                </a14:m>
                <a:r>
                  <a:rPr lang="en-US" dirty="0"/>
                  <a:t> , </a:t>
                </a:r>
                <a14:m>
                  <m:oMath xmlns:m="http://schemas.openxmlformats.org/officeDocument/2006/math">
                    <m:sSubSup>
                      <m:sSubSupPr>
                        <m:ctrlPr>
                          <a:rPr lang="en-US" b="1" i="1">
                            <a:latin typeface="Cambria Math" panose="02040503050406030204" pitchFamily="18" charset="0"/>
                          </a:rPr>
                        </m:ctrlPr>
                      </m:sSubSupPr>
                      <m:e>
                        <m:r>
                          <a:rPr lang="en-US" b="1">
                            <a:latin typeface="Cambria Math" panose="02040503050406030204" pitchFamily="18" charset="0"/>
                          </a:rPr>
                          <m:t>𝐞</m:t>
                        </m:r>
                      </m:e>
                      <m:sub>
                        <m:r>
                          <a:rPr lang="en-US" i="1">
                            <a:latin typeface="Cambria Math" panose="02040503050406030204" pitchFamily="18" charset="0"/>
                          </a:rPr>
                          <m:t>𝑧</m:t>
                        </m:r>
                      </m:sub>
                      <m:sup>
                        <m:r>
                          <a:rPr lang="en-US" i="1">
                            <a:latin typeface="Cambria Math" panose="02040503050406030204" pitchFamily="18" charset="0"/>
                          </a:rPr>
                          <m:t>′</m:t>
                        </m:r>
                      </m:sup>
                    </m:sSubSup>
                  </m:oMath>
                </a14:m>
                <a:r>
                  <a:rPr lang="en-US" dirty="0"/>
                  <a:t> are the hexagonal basis vectors) in terms of the Cartesian basis vectors (shown in figure (a))? How did you compute this?</a:t>
                </a:r>
              </a:p>
              <a:p>
                <a:pPr marL="285750" indent="-285750">
                  <a:buFont typeface="Arial" panose="020B0604020202020204" pitchFamily="34" charset="0"/>
                  <a:buChar char="•"/>
                </a:pPr>
                <a:r>
                  <a:rPr lang="en-US" dirty="0"/>
                  <a:t>Confirm you get the same </a:t>
                </a:r>
                <a:r>
                  <a:rPr lang="en-US" b="1" dirty="0"/>
                  <a:t>P</a:t>
                </a:r>
                <a:r>
                  <a:rPr lang="en-US" dirty="0"/>
                  <a:t>’ if you first transform to a hexagonal basis and do 2[010]. To do this, get P’ from rotate_about_uvw.py and print out P’. Then, print out </a:t>
                </a:r>
                <a:r>
                  <a:rPr lang="en-US" b="1" dirty="0"/>
                  <a:t>h</a:t>
                </a:r>
                <a:r>
                  <a:rPr lang="en-US" dirty="0"/>
                  <a:t> </a:t>
                </a:r>
                <a:r>
                  <a:rPr lang="en-US" b="1" dirty="0"/>
                  <a:t>P</a:t>
                </a:r>
                <a:r>
                  <a:rPr lang="en-US"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0" y="1"/>
                <a:ext cx="6267450" cy="3387979"/>
              </a:xfrm>
              <a:prstGeom prst="rect">
                <a:avLst/>
              </a:prstGeom>
              <a:blipFill rotWithShape="0">
                <a:blip r:embed="rId3"/>
                <a:stretch>
                  <a:fillRect l="-584" t="-899" b="-1978"/>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6905625" y="3319462"/>
            <a:ext cx="3105150" cy="3114675"/>
          </a:xfrm>
          <a:prstGeom prst="rect">
            <a:avLst/>
          </a:prstGeom>
        </p:spPr>
      </p:pic>
    </p:spTree>
    <p:extLst>
      <p:ext uri="{BB962C8B-B14F-4D97-AF65-F5344CB8AC3E}">
        <p14:creationId xmlns:p14="http://schemas.microsoft.com/office/powerpoint/2010/main" val="1663799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150" y="317500"/>
            <a:ext cx="6210300" cy="369332"/>
          </a:xfrm>
          <a:prstGeom prst="rect">
            <a:avLst/>
          </a:prstGeom>
          <a:noFill/>
        </p:spPr>
        <p:txBody>
          <a:bodyPr wrap="square" rtlCol="0">
            <a:spAutoFit/>
          </a:bodyPr>
          <a:lstStyle/>
          <a:p>
            <a:r>
              <a:rPr lang="en-US" dirty="0"/>
              <a:t>It should look like this</a:t>
            </a:r>
          </a:p>
        </p:txBody>
      </p:sp>
      <p:pic>
        <p:nvPicPr>
          <p:cNvPr id="5" name="Picture 4"/>
          <p:cNvPicPr>
            <a:picLocks noChangeAspect="1"/>
          </p:cNvPicPr>
          <p:nvPr/>
        </p:nvPicPr>
        <p:blipFill>
          <a:blip r:embed="rId2"/>
          <a:stretch>
            <a:fillRect/>
          </a:stretch>
        </p:blipFill>
        <p:spPr>
          <a:xfrm>
            <a:off x="3321330" y="317500"/>
            <a:ext cx="6679639" cy="6858000"/>
          </a:xfrm>
          <a:prstGeom prst="rect">
            <a:avLst/>
          </a:prstGeom>
        </p:spPr>
      </p:pic>
    </p:spTree>
    <p:extLst>
      <p:ext uri="{BB962C8B-B14F-4D97-AF65-F5344CB8AC3E}">
        <p14:creationId xmlns:p14="http://schemas.microsoft.com/office/powerpoint/2010/main" val="374027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78" y="226426"/>
            <a:ext cx="11360150" cy="369332"/>
          </a:xfrm>
          <a:prstGeom prst="rect">
            <a:avLst/>
          </a:prstGeom>
          <a:noFill/>
        </p:spPr>
        <p:txBody>
          <a:bodyPr wrap="square" rtlCol="0">
            <a:spAutoFit/>
          </a:bodyPr>
          <a:lstStyle/>
          <a:p>
            <a:r>
              <a:rPr lang="en-US" dirty="0"/>
              <a:t>Molecules are a collection of points. The following is the set of coordinates for Target 1:</a:t>
            </a:r>
          </a:p>
        </p:txBody>
      </p:sp>
      <p:sp>
        <p:nvSpPr>
          <p:cNvPr id="5" name="TextBox 4"/>
          <p:cNvSpPr txBox="1"/>
          <p:nvPr/>
        </p:nvSpPr>
        <p:spPr>
          <a:xfrm>
            <a:off x="501534" y="1318408"/>
            <a:ext cx="3632200" cy="3693319"/>
          </a:xfrm>
          <a:prstGeom prst="rect">
            <a:avLst/>
          </a:prstGeom>
          <a:noFill/>
        </p:spPr>
        <p:txBody>
          <a:bodyPr wrap="square" rtlCol="0">
            <a:spAutoFit/>
          </a:bodyPr>
          <a:lstStyle/>
          <a:p>
            <a:r>
              <a:rPr lang="pt-BR" dirty="0"/>
              <a:t>atom 4.88790 1.50351 8.11716 O</a:t>
            </a:r>
          </a:p>
          <a:p>
            <a:r>
              <a:rPr lang="pt-BR" dirty="0"/>
              <a:t>atom 4.07993 1.83254 9.19492 C</a:t>
            </a:r>
          </a:p>
          <a:p>
            <a:r>
              <a:rPr lang="pt-BR" dirty="0"/>
              <a:t>atom 4.61252 2.13227 10.08853 H</a:t>
            </a:r>
          </a:p>
          <a:p>
            <a:r>
              <a:rPr lang="pt-BR" dirty="0"/>
              <a:t>atom 2.78532 1.70670 8.80033 C</a:t>
            </a:r>
          </a:p>
          <a:p>
            <a:r>
              <a:rPr lang="pt-BR" dirty="0"/>
              <a:t>atom 1.26520 1.72874 8.88109 C</a:t>
            </a:r>
          </a:p>
          <a:p>
            <a:r>
              <a:rPr lang="pt-BR" dirty="0"/>
              <a:t>atom 0.81892 2.71714 9.05173 H</a:t>
            </a:r>
          </a:p>
          <a:p>
            <a:r>
              <a:rPr lang="pt-BR" dirty="0"/>
              <a:t>atom 0.81671 1.00174 9.57354 H</a:t>
            </a:r>
          </a:p>
          <a:p>
            <a:r>
              <a:rPr lang="pt-BR" dirty="0"/>
              <a:t>atom 1.26325 1.26612 7.36577 C</a:t>
            </a:r>
          </a:p>
          <a:p>
            <a:r>
              <a:rPr lang="pt-BR" dirty="0"/>
              <a:t>atom 0.81071 1.99203 6.67495 H</a:t>
            </a:r>
          </a:p>
          <a:p>
            <a:r>
              <a:rPr lang="pt-BR" dirty="0"/>
              <a:t>atom 0.81885 0.27653 7.19702 H</a:t>
            </a:r>
          </a:p>
          <a:p>
            <a:r>
              <a:rPr lang="pt-BR" dirty="0"/>
              <a:t>atom 2.78353 1.29198 7.44134 C</a:t>
            </a:r>
          </a:p>
          <a:p>
            <a:r>
              <a:rPr lang="pt-BR" dirty="0"/>
              <a:t>atom 4.07727 1.17141 7.04223 C</a:t>
            </a:r>
          </a:p>
          <a:p>
            <a:r>
              <a:rPr lang="pt-BR" dirty="0"/>
              <a:t>atom 4.60838 0.87506 6.14658 H</a:t>
            </a:r>
          </a:p>
        </p:txBody>
      </p:sp>
      <p:sp>
        <p:nvSpPr>
          <p:cNvPr id="6" name="TextBox 5"/>
          <p:cNvSpPr txBox="1"/>
          <p:nvPr/>
        </p:nvSpPr>
        <p:spPr>
          <a:xfrm>
            <a:off x="1474701" y="5351203"/>
            <a:ext cx="8382000" cy="923330"/>
          </a:xfrm>
          <a:prstGeom prst="rect">
            <a:avLst/>
          </a:prstGeom>
          <a:noFill/>
        </p:spPr>
        <p:txBody>
          <a:bodyPr wrap="square" rtlCol="0">
            <a:spAutoFit/>
          </a:bodyPr>
          <a:lstStyle/>
          <a:p>
            <a:r>
              <a:rPr lang="en-US" dirty="0"/>
              <a:t>Write a function that will apply any number of sequential rotation operations to Target 1 about an arbitrary axis (all about the same axis) and plot the before and after molecules in Vesta or Mercury.</a:t>
            </a:r>
          </a:p>
        </p:txBody>
      </p:sp>
      <p:sp>
        <p:nvSpPr>
          <p:cNvPr id="2" name="TextBox 1"/>
          <p:cNvSpPr txBox="1"/>
          <p:nvPr/>
        </p:nvSpPr>
        <p:spPr>
          <a:xfrm>
            <a:off x="8911239" y="826888"/>
            <a:ext cx="2975957" cy="4524315"/>
          </a:xfrm>
          <a:prstGeom prst="rect">
            <a:avLst/>
          </a:prstGeom>
          <a:noFill/>
        </p:spPr>
        <p:txBody>
          <a:bodyPr wrap="square" rtlCol="0">
            <a:spAutoFit/>
          </a:bodyPr>
          <a:lstStyle/>
          <a:p>
            <a:r>
              <a:rPr lang="pt-BR" dirty="0"/>
              <a:t>13</a:t>
            </a:r>
          </a:p>
          <a:p>
            <a:endParaRPr lang="pt-BR" dirty="0"/>
          </a:p>
          <a:p>
            <a:r>
              <a:rPr lang="pt-BR" dirty="0"/>
              <a:t>O 4.8879 1.50351 8.11716</a:t>
            </a:r>
          </a:p>
          <a:p>
            <a:r>
              <a:rPr lang="pt-BR" dirty="0"/>
              <a:t>C 4.07993 1.83254 9.19492</a:t>
            </a:r>
          </a:p>
          <a:p>
            <a:r>
              <a:rPr lang="pt-BR" dirty="0"/>
              <a:t>H 4.61252 2.13227 10.08853</a:t>
            </a:r>
          </a:p>
          <a:p>
            <a:r>
              <a:rPr lang="pt-BR" dirty="0"/>
              <a:t>C 2.78532 1.7067 8.80033</a:t>
            </a:r>
          </a:p>
          <a:p>
            <a:r>
              <a:rPr lang="pt-BR" dirty="0"/>
              <a:t>C 1.2652 1.72874 8.88109</a:t>
            </a:r>
          </a:p>
          <a:p>
            <a:r>
              <a:rPr lang="pt-BR" dirty="0"/>
              <a:t>H 0.81892 2.71714 9.05173</a:t>
            </a:r>
          </a:p>
          <a:p>
            <a:r>
              <a:rPr lang="pt-BR" dirty="0"/>
              <a:t>H 0.81671 1.00174 9.57354</a:t>
            </a:r>
          </a:p>
          <a:p>
            <a:r>
              <a:rPr lang="pt-BR" dirty="0"/>
              <a:t>C 1.26325 1.26612 7.36577</a:t>
            </a:r>
          </a:p>
          <a:p>
            <a:r>
              <a:rPr lang="pt-BR" dirty="0"/>
              <a:t>H 0.81071 1.99203 6.67495</a:t>
            </a:r>
          </a:p>
          <a:p>
            <a:r>
              <a:rPr lang="pt-BR" dirty="0"/>
              <a:t>H 0.81885 0.27653 7.19702</a:t>
            </a:r>
          </a:p>
          <a:p>
            <a:r>
              <a:rPr lang="pt-BR" dirty="0"/>
              <a:t>C 2.78353 1.29198 7.44134</a:t>
            </a:r>
          </a:p>
          <a:p>
            <a:r>
              <a:rPr lang="pt-BR" dirty="0"/>
              <a:t>C 4.07727 1.17141 7.04223</a:t>
            </a:r>
          </a:p>
          <a:p>
            <a:r>
              <a:rPr lang="pt-BR" dirty="0"/>
              <a:t>H 4.60838 0.87506 6.14658</a:t>
            </a:r>
          </a:p>
          <a:p>
            <a:endParaRPr lang="en-US" dirty="0"/>
          </a:p>
        </p:txBody>
      </p:sp>
      <p:sp>
        <p:nvSpPr>
          <p:cNvPr id="3" name="TextBox 2"/>
          <p:cNvSpPr txBox="1"/>
          <p:nvPr/>
        </p:nvSpPr>
        <p:spPr>
          <a:xfrm>
            <a:off x="4766653" y="3007421"/>
            <a:ext cx="1701801" cy="369332"/>
          </a:xfrm>
          <a:prstGeom prst="rect">
            <a:avLst/>
          </a:prstGeom>
          <a:noFill/>
        </p:spPr>
        <p:txBody>
          <a:bodyPr wrap="square" rtlCol="0">
            <a:spAutoFit/>
          </a:bodyPr>
          <a:lstStyle/>
          <a:p>
            <a:r>
              <a:rPr lang="en-US" dirty="0"/>
              <a:t>geometry.in</a:t>
            </a:r>
          </a:p>
        </p:txBody>
      </p:sp>
      <p:sp>
        <p:nvSpPr>
          <p:cNvPr id="7" name="TextBox 6"/>
          <p:cNvSpPr txBox="1"/>
          <p:nvPr/>
        </p:nvSpPr>
        <p:spPr>
          <a:xfrm>
            <a:off x="7371597" y="3009211"/>
            <a:ext cx="666810" cy="369332"/>
          </a:xfrm>
          <a:prstGeom prst="rect">
            <a:avLst/>
          </a:prstGeom>
          <a:noFill/>
        </p:spPr>
        <p:txBody>
          <a:bodyPr wrap="square" rtlCol="0">
            <a:spAutoFit/>
          </a:bodyPr>
          <a:lstStyle/>
          <a:p>
            <a:r>
              <a:rPr lang="en-US" dirty="0"/>
              <a:t>.xyz</a:t>
            </a:r>
          </a:p>
        </p:txBody>
      </p:sp>
      <p:sp>
        <p:nvSpPr>
          <p:cNvPr id="8" name="Left Brace 7"/>
          <p:cNvSpPr/>
          <p:nvPr/>
        </p:nvSpPr>
        <p:spPr>
          <a:xfrm>
            <a:off x="8079971" y="935234"/>
            <a:ext cx="839586" cy="3969275"/>
          </a:xfrm>
          <a:prstGeom prst="leftBrace">
            <a:avLst>
              <a:gd name="adj1" fmla="val 8333"/>
              <a:gd name="adj2" fmla="val 576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10800000">
            <a:off x="3885503" y="1479665"/>
            <a:ext cx="839586" cy="3424844"/>
          </a:xfrm>
          <a:prstGeom prst="leftBrace">
            <a:avLst>
              <a:gd name="adj1" fmla="val 8333"/>
              <a:gd name="adj2" fmla="val 495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59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2883" y="914699"/>
            <a:ext cx="4105275" cy="4067175"/>
          </a:xfrm>
          <a:prstGeom prst="rect">
            <a:avLst/>
          </a:prstGeom>
        </p:spPr>
      </p:pic>
      <p:sp>
        <p:nvSpPr>
          <p:cNvPr id="9" name="TextBox 8"/>
          <p:cNvSpPr txBox="1"/>
          <p:nvPr/>
        </p:nvSpPr>
        <p:spPr>
          <a:xfrm>
            <a:off x="705393" y="329184"/>
            <a:ext cx="7837716" cy="646331"/>
          </a:xfrm>
          <a:prstGeom prst="rect">
            <a:avLst/>
          </a:prstGeom>
          <a:noFill/>
        </p:spPr>
        <p:txBody>
          <a:bodyPr wrap="square" rtlCol="0">
            <a:spAutoFit/>
          </a:bodyPr>
          <a:lstStyle/>
          <a:p>
            <a:r>
              <a:rPr lang="en-US" dirty="0"/>
              <a:t>Say you want to rotate a point </a:t>
            </a:r>
            <a:r>
              <a:rPr lang="en-US" b="1" dirty="0"/>
              <a:t>P</a:t>
            </a:r>
            <a:r>
              <a:rPr lang="en-US" dirty="0"/>
              <a:t> (</a:t>
            </a:r>
            <a:r>
              <a:rPr lang="en-US" dirty="0" err="1"/>
              <a:t>x,y</a:t>
            </a:r>
            <a:r>
              <a:rPr lang="en-US" dirty="0"/>
              <a:t>) to the point </a:t>
            </a:r>
            <a:r>
              <a:rPr lang="en-US" b="1" dirty="0"/>
              <a:t>P</a:t>
            </a:r>
            <a:r>
              <a:rPr lang="en-US" dirty="0"/>
              <a:t>’ (</a:t>
            </a:r>
            <a:r>
              <a:rPr lang="en-US" dirty="0" err="1"/>
              <a:t>x’,y</a:t>
            </a:r>
            <a:r>
              <a:rPr lang="en-US" dirty="0"/>
              <a:t>’) by rotating </a:t>
            </a:r>
            <a:r>
              <a:rPr lang="en-US" dirty="0" err="1"/>
              <a:t>ccw</a:t>
            </a:r>
            <a:r>
              <a:rPr lang="en-US" dirty="0"/>
              <a:t> about the z axis; how do you do it mathematically?</a:t>
            </a:r>
          </a:p>
        </p:txBody>
      </p:sp>
    </p:spTree>
    <p:extLst>
      <p:ext uri="{BB962C8B-B14F-4D97-AF65-F5344CB8AC3E}">
        <p14:creationId xmlns:p14="http://schemas.microsoft.com/office/powerpoint/2010/main" val="3600654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150" y="317500"/>
            <a:ext cx="6210300" cy="369332"/>
          </a:xfrm>
          <a:prstGeom prst="rect">
            <a:avLst/>
          </a:prstGeom>
          <a:noFill/>
        </p:spPr>
        <p:txBody>
          <a:bodyPr wrap="square" rtlCol="0">
            <a:spAutoFit/>
          </a:bodyPr>
          <a:lstStyle/>
          <a:p>
            <a:r>
              <a:rPr lang="en-US" dirty="0"/>
              <a:t>It should look like this for 2[001]</a:t>
            </a:r>
          </a:p>
        </p:txBody>
      </p:sp>
      <p:pic>
        <p:nvPicPr>
          <p:cNvPr id="5" name="Picture 4"/>
          <p:cNvPicPr>
            <a:picLocks noChangeAspect="1"/>
          </p:cNvPicPr>
          <p:nvPr/>
        </p:nvPicPr>
        <p:blipFill>
          <a:blip r:embed="rId2"/>
          <a:stretch>
            <a:fillRect/>
          </a:stretch>
        </p:blipFill>
        <p:spPr>
          <a:xfrm>
            <a:off x="5043487" y="1466850"/>
            <a:ext cx="2105025" cy="3924300"/>
          </a:xfrm>
          <a:prstGeom prst="rect">
            <a:avLst/>
          </a:prstGeom>
        </p:spPr>
      </p:pic>
    </p:spTree>
    <p:extLst>
      <p:ext uri="{BB962C8B-B14F-4D97-AF65-F5344CB8AC3E}">
        <p14:creationId xmlns:p14="http://schemas.microsoft.com/office/powerpoint/2010/main" val="259570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2883" y="914699"/>
            <a:ext cx="4105275" cy="4067175"/>
          </a:xfrm>
          <a:prstGeom prst="rect">
            <a:avLst/>
          </a:prstGeom>
        </p:spPr>
      </p:pic>
      <p:sp>
        <p:nvSpPr>
          <p:cNvPr id="7" name="TextBox 6"/>
          <p:cNvSpPr txBox="1"/>
          <p:nvPr/>
        </p:nvSpPr>
        <p:spPr>
          <a:xfrm>
            <a:off x="705393" y="329184"/>
            <a:ext cx="7837716" cy="646331"/>
          </a:xfrm>
          <a:prstGeom prst="rect">
            <a:avLst/>
          </a:prstGeom>
          <a:noFill/>
        </p:spPr>
        <p:txBody>
          <a:bodyPr wrap="square" rtlCol="0">
            <a:spAutoFit/>
          </a:bodyPr>
          <a:lstStyle/>
          <a:p>
            <a:r>
              <a:rPr lang="en-US" dirty="0"/>
              <a:t>Say you want to rotate a point </a:t>
            </a:r>
            <a:r>
              <a:rPr lang="en-US" b="1" dirty="0"/>
              <a:t>P</a:t>
            </a:r>
            <a:r>
              <a:rPr lang="en-US" dirty="0"/>
              <a:t> (</a:t>
            </a:r>
            <a:r>
              <a:rPr lang="en-US" dirty="0" err="1"/>
              <a:t>x,y</a:t>
            </a:r>
            <a:r>
              <a:rPr lang="en-US" dirty="0"/>
              <a:t>) to the point </a:t>
            </a:r>
            <a:r>
              <a:rPr lang="en-US" b="1" dirty="0"/>
              <a:t>P</a:t>
            </a:r>
            <a:r>
              <a:rPr lang="en-US" dirty="0"/>
              <a:t>’ (</a:t>
            </a:r>
            <a:r>
              <a:rPr lang="en-US" dirty="0" err="1"/>
              <a:t>x’,y</a:t>
            </a:r>
            <a:r>
              <a:rPr lang="en-US" dirty="0"/>
              <a:t>’) by rotating </a:t>
            </a:r>
            <a:r>
              <a:rPr lang="en-US" dirty="0" err="1"/>
              <a:t>ccw</a:t>
            </a:r>
            <a:r>
              <a:rPr lang="en-US" dirty="0"/>
              <a:t> about the z axis; how do you do it mathematically?</a:t>
            </a:r>
          </a:p>
        </p:txBody>
      </p:sp>
      <p:sp>
        <p:nvSpPr>
          <p:cNvPr id="2" name="TextBox 1"/>
          <p:cNvSpPr txBox="1"/>
          <p:nvPr/>
        </p:nvSpPr>
        <p:spPr>
          <a:xfrm>
            <a:off x="4477947" y="1802783"/>
            <a:ext cx="4065162" cy="369332"/>
          </a:xfrm>
          <a:prstGeom prst="rect">
            <a:avLst/>
          </a:prstGeom>
          <a:noFill/>
        </p:spPr>
        <p:txBody>
          <a:bodyPr wrap="square" rtlCol="0">
            <a:spAutoFit/>
          </a:bodyPr>
          <a:lstStyle/>
          <a:p>
            <a:r>
              <a:rPr lang="en-US" dirty="0"/>
              <a:t>From geometry,</a:t>
            </a:r>
          </a:p>
        </p:txBody>
      </p:sp>
      <p:sp>
        <p:nvSpPr>
          <p:cNvPr id="4" name="TextBox 3"/>
          <p:cNvSpPr txBox="1"/>
          <p:nvPr/>
        </p:nvSpPr>
        <p:spPr>
          <a:xfrm>
            <a:off x="4556325" y="4237010"/>
            <a:ext cx="2508068" cy="369332"/>
          </a:xfrm>
          <a:prstGeom prst="rect">
            <a:avLst/>
          </a:prstGeom>
          <a:noFill/>
        </p:spPr>
        <p:txBody>
          <a:bodyPr wrap="square" rtlCol="0">
            <a:spAutoFit/>
          </a:bodyPr>
          <a:lstStyle/>
          <a:p>
            <a:r>
              <a:rPr lang="en-US" dirty="0"/>
              <a:t>In matrix form,</a:t>
            </a:r>
          </a:p>
        </p:txBody>
      </p:sp>
      <p:pic>
        <p:nvPicPr>
          <p:cNvPr id="14" name="Picture 13"/>
          <p:cNvPicPr>
            <a:picLocks noChangeAspect="1"/>
          </p:cNvPicPr>
          <p:nvPr/>
        </p:nvPicPr>
        <p:blipFill>
          <a:blip r:embed="rId3"/>
          <a:stretch>
            <a:fillRect/>
          </a:stretch>
        </p:blipFill>
        <p:spPr>
          <a:xfrm>
            <a:off x="5880100" y="2624137"/>
            <a:ext cx="3086100" cy="1076325"/>
          </a:xfrm>
          <a:prstGeom prst="rect">
            <a:avLst/>
          </a:prstGeom>
        </p:spPr>
      </p:pic>
      <p:pic>
        <p:nvPicPr>
          <p:cNvPr id="17" name="Picture 16"/>
          <p:cNvPicPr>
            <a:picLocks noChangeAspect="1"/>
          </p:cNvPicPr>
          <p:nvPr/>
        </p:nvPicPr>
        <p:blipFill>
          <a:blip r:embed="rId4"/>
          <a:stretch>
            <a:fillRect/>
          </a:stretch>
        </p:blipFill>
        <p:spPr>
          <a:xfrm>
            <a:off x="4838944" y="4776715"/>
            <a:ext cx="4886325" cy="1343025"/>
          </a:xfrm>
          <a:prstGeom prst="rect">
            <a:avLst/>
          </a:prstGeom>
        </p:spPr>
      </p:pic>
    </p:spTree>
    <p:extLst>
      <p:ext uri="{BB962C8B-B14F-4D97-AF65-F5344CB8AC3E}">
        <p14:creationId xmlns:p14="http://schemas.microsoft.com/office/powerpoint/2010/main" val="200283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2883" y="914699"/>
            <a:ext cx="4105275" cy="4067175"/>
          </a:xfrm>
          <a:prstGeom prst="rect">
            <a:avLst/>
          </a:prstGeom>
        </p:spPr>
      </p:pic>
      <p:sp>
        <p:nvSpPr>
          <p:cNvPr id="7" name="TextBox 6"/>
          <p:cNvSpPr txBox="1"/>
          <p:nvPr/>
        </p:nvSpPr>
        <p:spPr>
          <a:xfrm>
            <a:off x="705392" y="329184"/>
            <a:ext cx="9257757" cy="369332"/>
          </a:xfrm>
          <a:prstGeom prst="rect">
            <a:avLst/>
          </a:prstGeom>
          <a:noFill/>
        </p:spPr>
        <p:txBody>
          <a:bodyPr wrap="square" rtlCol="0">
            <a:spAutoFit/>
          </a:bodyPr>
          <a:lstStyle/>
          <a:p>
            <a:r>
              <a:rPr lang="en-US" dirty="0"/>
              <a:t>Write a python function that accepts an angle and returns a rotation matrix as a 2x2 </a:t>
            </a:r>
            <a:r>
              <a:rPr lang="en-US" dirty="0" err="1"/>
              <a:t>numpy</a:t>
            </a:r>
            <a:r>
              <a:rPr lang="en-US" dirty="0"/>
              <a:t> array.</a:t>
            </a:r>
          </a:p>
        </p:txBody>
      </p:sp>
      <p:pic>
        <p:nvPicPr>
          <p:cNvPr id="5" name="Picture 4"/>
          <p:cNvPicPr>
            <a:picLocks noChangeAspect="1"/>
          </p:cNvPicPr>
          <p:nvPr/>
        </p:nvPicPr>
        <p:blipFill>
          <a:blip r:embed="rId3"/>
          <a:stretch>
            <a:fillRect/>
          </a:stretch>
        </p:blipFill>
        <p:spPr>
          <a:xfrm>
            <a:off x="4838944" y="4776715"/>
            <a:ext cx="4886325" cy="1343025"/>
          </a:xfrm>
          <a:prstGeom prst="rect">
            <a:avLst/>
          </a:prstGeom>
        </p:spPr>
      </p:pic>
      <p:sp>
        <p:nvSpPr>
          <p:cNvPr id="2" name="TextBox 1"/>
          <p:cNvSpPr txBox="1"/>
          <p:nvPr/>
        </p:nvSpPr>
        <p:spPr>
          <a:xfrm>
            <a:off x="4965700" y="2370508"/>
            <a:ext cx="6851650" cy="923330"/>
          </a:xfrm>
          <a:prstGeom prst="rect">
            <a:avLst/>
          </a:prstGeom>
          <a:noFill/>
        </p:spPr>
        <p:txBody>
          <a:bodyPr wrap="square" rtlCol="0">
            <a:spAutoFit/>
          </a:bodyPr>
          <a:lstStyle/>
          <a:p>
            <a:r>
              <a:rPr lang="en-US" dirty="0"/>
              <a:t>Note: the rotation axis is the z axis and the matrix rotates in the </a:t>
            </a:r>
            <a:r>
              <a:rPr lang="en-US" dirty="0" err="1"/>
              <a:t>ccw</a:t>
            </a:r>
            <a:r>
              <a:rPr lang="en-US" dirty="0"/>
              <a:t> direction).</a:t>
            </a:r>
          </a:p>
          <a:p>
            <a:endParaRPr lang="en-US" dirty="0"/>
          </a:p>
        </p:txBody>
      </p:sp>
      <p:sp>
        <p:nvSpPr>
          <p:cNvPr id="3" name="TextBox 2"/>
          <p:cNvSpPr txBox="1"/>
          <p:nvPr/>
        </p:nvSpPr>
        <p:spPr>
          <a:xfrm>
            <a:off x="4965700" y="1346200"/>
            <a:ext cx="6692900" cy="369332"/>
          </a:xfrm>
          <a:prstGeom prst="rect">
            <a:avLst/>
          </a:prstGeom>
          <a:noFill/>
        </p:spPr>
        <p:txBody>
          <a:bodyPr wrap="square" rtlCol="0">
            <a:spAutoFit/>
          </a:bodyPr>
          <a:lstStyle/>
          <a:p>
            <a:r>
              <a:rPr lang="en-US" dirty="0"/>
              <a:t>What is the rotation matrix when the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a:t>
            </a:r>
            <a:r>
              <a:rPr lang="en-US" dirty="0"/>
              <a:t>?</a:t>
            </a:r>
          </a:p>
        </p:txBody>
      </p:sp>
      <p:sp>
        <p:nvSpPr>
          <p:cNvPr id="9" name="TextBox 8"/>
          <p:cNvSpPr txBox="1"/>
          <p:nvPr/>
        </p:nvSpPr>
        <p:spPr>
          <a:xfrm>
            <a:off x="4997450" y="3401272"/>
            <a:ext cx="3710759" cy="369332"/>
          </a:xfrm>
          <a:prstGeom prst="rect">
            <a:avLst/>
          </a:prstGeom>
          <a:noFill/>
        </p:spPr>
        <p:txBody>
          <a:bodyPr wrap="none" rtlCol="0">
            <a:spAutoFit/>
          </a:bodyPr>
          <a:lstStyle/>
          <a:p>
            <a:r>
              <a:rPr lang="en-US" dirty="0"/>
              <a:t>Rotation matrices are referred to as </a:t>
            </a:r>
            <a:r>
              <a:rPr lang="en-US" b="1" dirty="0"/>
              <a:t>D</a:t>
            </a:r>
          </a:p>
        </p:txBody>
      </p:sp>
      <p:sp>
        <p:nvSpPr>
          <p:cNvPr id="10" name="Right Brace 9"/>
          <p:cNvSpPr/>
          <p:nvPr/>
        </p:nvSpPr>
        <p:spPr>
          <a:xfrm rot="16200000">
            <a:off x="7275960" y="3439528"/>
            <a:ext cx="576818" cy="2371862"/>
          </a:xfrm>
          <a:prstGeom prst="rightBrace">
            <a:avLst>
              <a:gd name="adj1" fmla="val 58849"/>
              <a:gd name="adj2" fmla="val 510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423350" y="3936967"/>
            <a:ext cx="668989" cy="369332"/>
          </a:xfrm>
          <a:prstGeom prst="rect">
            <a:avLst/>
          </a:prstGeom>
          <a:noFill/>
        </p:spPr>
        <p:txBody>
          <a:bodyPr wrap="square" rtlCol="0">
            <a:spAutoFit/>
          </a:bodyPr>
          <a:lstStyle/>
          <a:p>
            <a:r>
              <a:rPr lang="en-US" b="1" dirty="0"/>
              <a:t>D</a:t>
            </a:r>
          </a:p>
        </p:txBody>
      </p:sp>
    </p:spTree>
    <p:extLst>
      <p:ext uri="{BB962C8B-B14F-4D97-AF65-F5344CB8AC3E}">
        <p14:creationId xmlns:p14="http://schemas.microsoft.com/office/powerpoint/2010/main" val="414559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2883" y="914699"/>
            <a:ext cx="4105275" cy="4067175"/>
          </a:xfrm>
          <a:prstGeom prst="rect">
            <a:avLst/>
          </a:prstGeom>
        </p:spPr>
      </p:pic>
      <p:sp>
        <p:nvSpPr>
          <p:cNvPr id="8" name="TextBox 7"/>
          <p:cNvSpPr txBox="1"/>
          <p:nvPr/>
        </p:nvSpPr>
        <p:spPr>
          <a:xfrm>
            <a:off x="4965700" y="1257300"/>
            <a:ext cx="6972300" cy="646331"/>
          </a:xfrm>
          <a:prstGeom prst="rect">
            <a:avLst/>
          </a:prstGeom>
          <a:noFill/>
        </p:spPr>
        <p:txBody>
          <a:bodyPr wrap="square" rtlCol="0">
            <a:spAutoFit/>
          </a:bodyPr>
          <a:lstStyle/>
          <a:p>
            <a:r>
              <a:rPr lang="en-US" dirty="0"/>
              <a:t>Let </a:t>
            </a:r>
            <a:r>
              <a:rPr lang="en-US" b="1" dirty="0"/>
              <a:t>P</a:t>
            </a:r>
            <a:r>
              <a:rPr lang="en-US" dirty="0"/>
              <a:t> be (1, 0). What is </a:t>
            </a:r>
            <a:r>
              <a:rPr lang="en-US" b="1" dirty="0"/>
              <a:t>P</a:t>
            </a:r>
            <a:r>
              <a:rPr lang="en-US" dirty="0"/>
              <a:t>’ when the rotation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What is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when the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 Do these calculations by hand.</a:t>
            </a:r>
            <a:endParaRPr lang="en-US" dirty="0"/>
          </a:p>
        </p:txBody>
      </p:sp>
      <p:sp>
        <p:nvSpPr>
          <p:cNvPr id="9" name="TextBox 8"/>
          <p:cNvSpPr txBox="1"/>
          <p:nvPr/>
        </p:nvSpPr>
        <p:spPr>
          <a:xfrm>
            <a:off x="4965700" y="2370508"/>
            <a:ext cx="6851650" cy="923330"/>
          </a:xfrm>
          <a:prstGeom prst="rect">
            <a:avLst/>
          </a:prstGeom>
          <a:noFill/>
        </p:spPr>
        <p:txBody>
          <a:bodyPr wrap="square" rtlCol="0">
            <a:spAutoFit/>
          </a:bodyPr>
          <a:lstStyle/>
          <a:p>
            <a:r>
              <a:rPr lang="en-US" dirty="0"/>
              <a:t>Note: the rotation axis is the z axis and the matrix rotates in the </a:t>
            </a:r>
            <a:r>
              <a:rPr lang="en-US" dirty="0" err="1"/>
              <a:t>ccw</a:t>
            </a:r>
            <a:r>
              <a:rPr lang="en-US" dirty="0"/>
              <a:t> direction).</a:t>
            </a:r>
          </a:p>
          <a:p>
            <a:endParaRPr lang="en-US" dirty="0"/>
          </a:p>
        </p:txBody>
      </p:sp>
      <p:pic>
        <p:nvPicPr>
          <p:cNvPr id="14" name="Picture 13"/>
          <p:cNvPicPr>
            <a:picLocks noChangeAspect="1"/>
          </p:cNvPicPr>
          <p:nvPr/>
        </p:nvPicPr>
        <p:blipFill>
          <a:blip r:embed="rId3"/>
          <a:stretch>
            <a:fillRect/>
          </a:stretch>
        </p:blipFill>
        <p:spPr>
          <a:xfrm>
            <a:off x="4838944" y="4776715"/>
            <a:ext cx="4886325" cy="1343025"/>
          </a:xfrm>
          <a:prstGeom prst="rect">
            <a:avLst/>
          </a:prstGeom>
        </p:spPr>
      </p:pic>
    </p:spTree>
    <p:extLst>
      <p:ext uri="{BB962C8B-B14F-4D97-AF65-F5344CB8AC3E}">
        <p14:creationId xmlns:p14="http://schemas.microsoft.com/office/powerpoint/2010/main" val="400313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2883" y="914699"/>
            <a:ext cx="4105275" cy="4067175"/>
          </a:xfrm>
          <a:prstGeom prst="rect">
            <a:avLst/>
          </a:prstGeom>
        </p:spPr>
      </p:pic>
      <p:sp>
        <p:nvSpPr>
          <p:cNvPr id="7" name="TextBox 6"/>
          <p:cNvSpPr txBox="1"/>
          <p:nvPr/>
        </p:nvSpPr>
        <p:spPr>
          <a:xfrm>
            <a:off x="705392" y="329184"/>
            <a:ext cx="9257757" cy="646331"/>
          </a:xfrm>
          <a:prstGeom prst="rect">
            <a:avLst/>
          </a:prstGeom>
          <a:noFill/>
        </p:spPr>
        <p:txBody>
          <a:bodyPr wrap="square" rtlCol="0">
            <a:spAutoFit/>
          </a:bodyPr>
          <a:lstStyle/>
          <a:p>
            <a:r>
              <a:rPr lang="en-US" dirty="0"/>
              <a:t>Write a python function that accepts an angle, and a </a:t>
            </a:r>
            <a:r>
              <a:rPr lang="en-US" dirty="0" err="1"/>
              <a:t>numpy</a:t>
            </a:r>
            <a:r>
              <a:rPr lang="en-US" dirty="0"/>
              <a:t> array (</a:t>
            </a:r>
            <a:r>
              <a:rPr lang="en-US" dirty="0" err="1"/>
              <a:t>x,y</a:t>
            </a:r>
            <a:r>
              <a:rPr lang="en-US" dirty="0"/>
              <a:t>), and outputs a </a:t>
            </a:r>
            <a:r>
              <a:rPr lang="en-US" dirty="0" err="1"/>
              <a:t>numpy</a:t>
            </a:r>
            <a:r>
              <a:rPr lang="en-US" dirty="0"/>
              <a:t> array (</a:t>
            </a:r>
            <a:r>
              <a:rPr lang="en-US" dirty="0" err="1"/>
              <a:t>x’,y</a:t>
            </a:r>
            <a:r>
              <a:rPr lang="en-US" dirty="0"/>
              <a:t>’).</a:t>
            </a:r>
          </a:p>
        </p:txBody>
      </p:sp>
      <p:sp>
        <p:nvSpPr>
          <p:cNvPr id="8" name="TextBox 7"/>
          <p:cNvSpPr txBox="1"/>
          <p:nvPr/>
        </p:nvSpPr>
        <p:spPr>
          <a:xfrm>
            <a:off x="4965700" y="1257300"/>
            <a:ext cx="6972300" cy="646331"/>
          </a:xfrm>
          <a:prstGeom prst="rect">
            <a:avLst/>
          </a:prstGeom>
          <a:noFill/>
        </p:spPr>
        <p:txBody>
          <a:bodyPr wrap="square" rtlCol="0">
            <a:spAutoFit/>
          </a:bodyPr>
          <a:lstStyle/>
          <a:p>
            <a:r>
              <a:rPr lang="en-US" dirty="0"/>
              <a:t>Let </a:t>
            </a:r>
            <a:r>
              <a:rPr lang="en-US" b="1" dirty="0"/>
              <a:t>P</a:t>
            </a:r>
            <a:r>
              <a:rPr lang="en-US" dirty="0"/>
              <a:t> be (1, 0). Plot </a:t>
            </a:r>
            <a:r>
              <a:rPr lang="en-US" b="1" dirty="0"/>
              <a:t>P</a:t>
            </a:r>
            <a:r>
              <a:rPr lang="en-US" dirty="0"/>
              <a:t> and </a:t>
            </a:r>
            <a:r>
              <a:rPr lang="en-US" b="1" dirty="0"/>
              <a:t>P</a:t>
            </a:r>
            <a:r>
              <a:rPr lang="en-US" dirty="0"/>
              <a:t>’ when the rotation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Now plot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when the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a:t>
            </a:r>
            <a:endParaRPr lang="en-US" dirty="0"/>
          </a:p>
        </p:txBody>
      </p:sp>
      <p:sp>
        <p:nvSpPr>
          <p:cNvPr id="2" name="TextBox 1"/>
          <p:cNvSpPr txBox="1"/>
          <p:nvPr/>
        </p:nvSpPr>
        <p:spPr>
          <a:xfrm>
            <a:off x="4965700" y="2370508"/>
            <a:ext cx="6851650" cy="923330"/>
          </a:xfrm>
          <a:prstGeom prst="rect">
            <a:avLst/>
          </a:prstGeom>
          <a:noFill/>
        </p:spPr>
        <p:txBody>
          <a:bodyPr wrap="square" rtlCol="0">
            <a:spAutoFit/>
          </a:bodyPr>
          <a:lstStyle/>
          <a:p>
            <a:r>
              <a:rPr lang="en-US" dirty="0"/>
              <a:t>Note: the rotation axis is the z axis and the matrix rotates in the </a:t>
            </a:r>
            <a:r>
              <a:rPr lang="en-US" dirty="0" err="1"/>
              <a:t>ccw</a:t>
            </a:r>
            <a:r>
              <a:rPr lang="en-US" dirty="0"/>
              <a:t> direction).</a:t>
            </a:r>
          </a:p>
          <a:p>
            <a:endParaRPr lang="en-US" dirty="0"/>
          </a:p>
        </p:txBody>
      </p:sp>
      <p:pic>
        <p:nvPicPr>
          <p:cNvPr id="9" name="Picture 8"/>
          <p:cNvPicPr>
            <a:picLocks noChangeAspect="1"/>
          </p:cNvPicPr>
          <p:nvPr/>
        </p:nvPicPr>
        <p:blipFill>
          <a:blip r:embed="rId3"/>
          <a:stretch>
            <a:fillRect/>
          </a:stretch>
        </p:blipFill>
        <p:spPr>
          <a:xfrm>
            <a:off x="4838944" y="4776715"/>
            <a:ext cx="4886325" cy="1343025"/>
          </a:xfrm>
          <a:prstGeom prst="rect">
            <a:avLst/>
          </a:prstGeom>
        </p:spPr>
      </p:pic>
    </p:spTree>
    <p:extLst>
      <p:ext uri="{BB962C8B-B14F-4D97-AF65-F5344CB8AC3E}">
        <p14:creationId xmlns:p14="http://schemas.microsoft.com/office/powerpoint/2010/main" val="262579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9179" y="824970"/>
            <a:ext cx="4573042" cy="4649259"/>
          </a:xfrm>
          <a:prstGeom prst="rect">
            <a:avLst/>
          </a:prstGeom>
        </p:spPr>
      </p:pic>
      <p:sp>
        <p:nvSpPr>
          <p:cNvPr id="5" name="TextBox 4"/>
          <p:cNvSpPr txBox="1"/>
          <p:nvPr/>
        </p:nvSpPr>
        <p:spPr>
          <a:xfrm>
            <a:off x="946150" y="317500"/>
            <a:ext cx="6210300" cy="369332"/>
          </a:xfrm>
          <a:prstGeom prst="rect">
            <a:avLst/>
          </a:prstGeom>
          <a:noFill/>
        </p:spPr>
        <p:txBody>
          <a:bodyPr wrap="square" rtlCol="0">
            <a:spAutoFit/>
          </a:bodyPr>
          <a:lstStyle/>
          <a:p>
            <a:r>
              <a:rPr lang="en-US" dirty="0"/>
              <a:t>It should look like this for the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case</a:t>
            </a:r>
            <a:endParaRPr lang="en-US" dirty="0"/>
          </a:p>
        </p:txBody>
      </p:sp>
    </p:spTree>
    <p:extLst>
      <p:ext uri="{BB962C8B-B14F-4D97-AF65-F5344CB8AC3E}">
        <p14:creationId xmlns:p14="http://schemas.microsoft.com/office/powerpoint/2010/main" val="91660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46825" y="4225409"/>
            <a:ext cx="5657850" cy="1714500"/>
          </a:xfrm>
          <a:prstGeom prst="rect">
            <a:avLst/>
          </a:prstGeom>
        </p:spPr>
      </p:pic>
      <p:pic>
        <p:nvPicPr>
          <p:cNvPr id="5" name="Picture 4"/>
          <p:cNvPicPr>
            <a:picLocks noChangeAspect="1"/>
          </p:cNvPicPr>
          <p:nvPr/>
        </p:nvPicPr>
        <p:blipFill>
          <a:blip r:embed="rId3"/>
          <a:stretch>
            <a:fillRect/>
          </a:stretch>
        </p:blipFill>
        <p:spPr>
          <a:xfrm>
            <a:off x="5957751" y="212733"/>
            <a:ext cx="3324225" cy="2038350"/>
          </a:xfrm>
          <a:prstGeom prst="rect">
            <a:avLst/>
          </a:prstGeom>
        </p:spPr>
      </p:pic>
      <p:sp>
        <p:nvSpPr>
          <p:cNvPr id="2" name="TextBox 1"/>
          <p:cNvSpPr txBox="1"/>
          <p:nvPr/>
        </p:nvSpPr>
        <p:spPr>
          <a:xfrm>
            <a:off x="146050" y="412242"/>
            <a:ext cx="7029450" cy="369332"/>
          </a:xfrm>
          <a:prstGeom prst="rect">
            <a:avLst/>
          </a:prstGeom>
          <a:noFill/>
        </p:spPr>
        <p:txBody>
          <a:bodyPr wrap="square" rtlCol="0">
            <a:spAutoFit/>
          </a:bodyPr>
          <a:lstStyle/>
          <a:p>
            <a:r>
              <a:rPr lang="en-US" dirty="0"/>
              <a:t>In 3D, the previous rotations could be represented like this:</a:t>
            </a:r>
          </a:p>
        </p:txBody>
      </p:sp>
      <p:sp>
        <p:nvSpPr>
          <p:cNvPr id="8" name="Right Brace 7"/>
          <p:cNvSpPr/>
          <p:nvPr/>
        </p:nvSpPr>
        <p:spPr>
          <a:xfrm rot="16200000">
            <a:off x="7544973" y="2427565"/>
            <a:ext cx="570468" cy="2903538"/>
          </a:xfrm>
          <a:prstGeom prst="rightBrace">
            <a:avLst>
              <a:gd name="adj1" fmla="val 58849"/>
              <a:gd name="adj2" fmla="val 530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702750" y="3163926"/>
            <a:ext cx="818950" cy="369332"/>
          </a:xfrm>
          <a:prstGeom prst="rect">
            <a:avLst/>
          </a:prstGeom>
          <a:noFill/>
        </p:spPr>
        <p:txBody>
          <a:bodyPr wrap="square" rtlCol="0">
            <a:spAutoFit/>
          </a:bodyPr>
          <a:lstStyle/>
          <a:p>
            <a:r>
              <a:rPr lang="en-US" dirty="0"/>
              <a:t>D</a:t>
            </a:r>
          </a:p>
        </p:txBody>
      </p:sp>
      <p:sp>
        <p:nvSpPr>
          <p:cNvPr id="10" name="TextBox 9"/>
          <p:cNvSpPr txBox="1"/>
          <p:nvPr/>
        </p:nvSpPr>
        <p:spPr>
          <a:xfrm>
            <a:off x="285750" y="1479550"/>
            <a:ext cx="487045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Write a function that produces a 3D rotation matrix about the z axis.</a:t>
            </a:r>
          </a:p>
          <a:p>
            <a:pPr marL="285750" indent="-285750">
              <a:buFont typeface="Arial" panose="020B0604020202020204" pitchFamily="34" charset="0"/>
              <a:buChar char="•"/>
            </a:pPr>
            <a:r>
              <a:rPr lang="en-US" dirty="0"/>
              <a:t>Write a python function that accepts an angle, and a </a:t>
            </a:r>
            <a:r>
              <a:rPr lang="en-US" dirty="0" err="1"/>
              <a:t>numpy</a:t>
            </a:r>
            <a:r>
              <a:rPr lang="en-US" dirty="0"/>
              <a:t> array (</a:t>
            </a:r>
            <a:r>
              <a:rPr lang="en-US" dirty="0" err="1"/>
              <a:t>x,y,z</a:t>
            </a:r>
            <a:r>
              <a:rPr lang="en-US" dirty="0"/>
              <a:t>), and outputs a </a:t>
            </a:r>
            <a:r>
              <a:rPr lang="en-US" dirty="0" err="1"/>
              <a:t>numpy</a:t>
            </a:r>
            <a:r>
              <a:rPr lang="en-US" dirty="0"/>
              <a:t> array (</a:t>
            </a:r>
            <a:r>
              <a:rPr lang="en-US" dirty="0" err="1"/>
              <a:t>x’,y’,z</a:t>
            </a:r>
            <a:r>
              <a:rPr lang="en-US" dirty="0"/>
              <a:t>’).</a:t>
            </a:r>
          </a:p>
          <a:p>
            <a:pPr marL="285750" indent="-285750">
              <a:buFont typeface="Arial" panose="020B0604020202020204" pitchFamily="34" charset="0"/>
              <a:buChar char="•"/>
            </a:pPr>
            <a:r>
              <a:rPr lang="en-US" dirty="0"/>
              <a:t>Let </a:t>
            </a:r>
            <a:r>
              <a:rPr lang="en-US" b="1" dirty="0"/>
              <a:t>P</a:t>
            </a:r>
            <a:r>
              <a:rPr lang="en-US" dirty="0"/>
              <a:t> be (1, 0, 0). Plot </a:t>
            </a:r>
            <a:r>
              <a:rPr lang="en-US" b="1" dirty="0"/>
              <a:t>P</a:t>
            </a:r>
            <a:r>
              <a:rPr lang="en-US" dirty="0"/>
              <a:t> and </a:t>
            </a:r>
            <a:r>
              <a:rPr lang="en-US" b="1" dirty="0"/>
              <a:t>P</a:t>
            </a:r>
            <a:r>
              <a:rPr lang="en-US" dirty="0"/>
              <a:t>’ when the rotation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Now plot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when the angle is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/3.</a:t>
            </a:r>
          </a:p>
          <a:p>
            <a:pPr marL="285750" indent="-285750">
              <a:buFont typeface="Arial" panose="020B0604020202020204" pitchFamily="34" charset="0"/>
              <a:buChar char="•"/>
            </a:pPr>
            <a:r>
              <a:rPr lang="en-US" dirty="0"/>
              <a:t>Note: the rotation axis is the z axis and the matrix rotates in the </a:t>
            </a:r>
            <a:r>
              <a:rPr lang="en-US" dirty="0" err="1"/>
              <a:t>ccw</a:t>
            </a:r>
            <a:r>
              <a:rPr lang="en-US" dirty="0"/>
              <a:t> direction).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20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15480" y="837641"/>
            <a:ext cx="5004940" cy="4903317"/>
          </a:xfrm>
          <a:prstGeom prst="rect">
            <a:avLst/>
          </a:prstGeom>
        </p:spPr>
      </p:pic>
      <p:sp>
        <p:nvSpPr>
          <p:cNvPr id="6" name="TextBox 5"/>
          <p:cNvSpPr txBox="1"/>
          <p:nvPr/>
        </p:nvSpPr>
        <p:spPr>
          <a:xfrm>
            <a:off x="946150" y="317500"/>
            <a:ext cx="6210300" cy="369332"/>
          </a:xfrm>
          <a:prstGeom prst="rect">
            <a:avLst/>
          </a:prstGeom>
          <a:noFill/>
        </p:spPr>
        <p:txBody>
          <a:bodyPr wrap="square" rtlCol="0">
            <a:spAutoFit/>
          </a:bodyPr>
          <a:lstStyle/>
          <a:p>
            <a:r>
              <a:rPr lang="en-US" dirty="0"/>
              <a:t>It should look like this for the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/6 case</a:t>
            </a:r>
            <a:endParaRPr lang="en-US" dirty="0"/>
          </a:p>
        </p:txBody>
      </p:sp>
    </p:spTree>
    <p:extLst>
      <p:ext uri="{BB962C8B-B14F-4D97-AF65-F5344CB8AC3E}">
        <p14:creationId xmlns:p14="http://schemas.microsoft.com/office/powerpoint/2010/main" val="469569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1435</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Symmetry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Symmetry Operations</dc:title>
  <dc:creator>Tim Rose</dc:creator>
  <cp:lastModifiedBy>Tim Rose</cp:lastModifiedBy>
  <cp:revision>90</cp:revision>
  <dcterms:created xsi:type="dcterms:W3CDTF">2018-05-24T17:36:03Z</dcterms:created>
  <dcterms:modified xsi:type="dcterms:W3CDTF">2024-11-11T16:40:08Z</dcterms:modified>
</cp:coreProperties>
</file>