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1415" r:id="rId2"/>
    <p:sldId id="1367" r:id="rId3"/>
    <p:sldId id="2008" r:id="rId4"/>
    <p:sldId id="2009" r:id="rId5"/>
    <p:sldId id="2010" r:id="rId6"/>
    <p:sldId id="2011" r:id="rId7"/>
    <p:sldId id="2012" r:id="rId8"/>
    <p:sldId id="2013" r:id="rId9"/>
    <p:sldId id="2014" r:id="rId10"/>
    <p:sldId id="2015" r:id="rId11"/>
    <p:sldId id="2058" r:id="rId12"/>
    <p:sldId id="1772" r:id="rId13"/>
    <p:sldId id="1773" r:id="rId14"/>
    <p:sldId id="2059" r:id="rId15"/>
    <p:sldId id="2046" r:id="rId16"/>
    <p:sldId id="1776" r:id="rId17"/>
    <p:sldId id="2037" r:id="rId18"/>
    <p:sldId id="2038" r:id="rId19"/>
    <p:sldId id="2039" r:id="rId20"/>
    <p:sldId id="2040" r:id="rId21"/>
    <p:sldId id="2041" r:id="rId22"/>
    <p:sldId id="2042" r:id="rId23"/>
    <p:sldId id="2043" r:id="rId24"/>
    <p:sldId id="2044" r:id="rId25"/>
    <p:sldId id="1890" r:id="rId26"/>
    <p:sldId id="2036" r:id="rId27"/>
    <p:sldId id="2045" r:id="rId28"/>
    <p:sldId id="2047" r:id="rId29"/>
    <p:sldId id="2048" r:id="rId30"/>
    <p:sldId id="2049" r:id="rId31"/>
    <p:sldId id="2050" r:id="rId32"/>
    <p:sldId id="2051" r:id="rId33"/>
    <p:sldId id="2052" r:id="rId34"/>
    <p:sldId id="2054" r:id="rId35"/>
    <p:sldId id="2053" r:id="rId36"/>
    <p:sldId id="2055" r:id="rId37"/>
    <p:sldId id="2056" r:id="rId38"/>
    <p:sldId id="2057" r:id="rId39"/>
    <p:sldId id="2060" r:id="rId4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AD939-7AF9-4F38-A88A-0653EBBB44DE}" type="datetimeFigureOut">
              <a:rPr lang="nl-BE" smtClean="0"/>
              <a:t>8/03/2020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A2DB7-7CDD-42C2-97CC-BD1A909D491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4531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C05E6D-6A65-4ABD-875C-954F8D4F5A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934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E0775C-2667-4DD9-9C22-2F3389054FAE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2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E0775C-2667-4DD9-9C22-2F3389054FAE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52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B785B9-B380-47F8-BE98-68C7A8AC153E}" type="slidenum"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683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B785B9-B380-47F8-BE98-68C7A8AC153E}" type="slidenum"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99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B66618-1BB3-4819-AA2E-34C0E18665C5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81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014C3E-3060-4D2B-9616-AF70DBC3F0CE}" type="slidenum"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352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25750" y="2259013"/>
            <a:ext cx="15017751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6" descr="ARTE_pr_PPt_Punt"/>
          <p:cNvPicPr>
            <a:picLocks noChangeAspect="1" noChangeArrowheads="1"/>
          </p:cNvPicPr>
          <p:nvPr/>
        </p:nvPicPr>
        <p:blipFill>
          <a:blip r:embed="rId3" cstate="print"/>
          <a:srcRect t="20750"/>
          <a:stretch>
            <a:fillRect/>
          </a:stretch>
        </p:blipFill>
        <p:spPr bwMode="auto">
          <a:xfrm>
            <a:off x="0" y="1"/>
            <a:ext cx="1219200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963085" y="438151"/>
            <a:ext cx="10579100" cy="1095375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Titelstijl van model bewerken</a:t>
            </a:r>
          </a:p>
        </p:txBody>
      </p:sp>
      <p:pic>
        <p:nvPicPr>
          <p:cNvPr id="8194" name="Picture 2" descr="https://fbcdn-profile-a.akamaihd.net/hprofile-ak-ash1/t1/s160x160/374436_476699385701555_1606017591_a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1" y="4803549"/>
            <a:ext cx="2032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74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7BE05496-3B10-4A41-8C93-08BB49645C7C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350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75752" y="0"/>
            <a:ext cx="2736849" cy="62309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63084" y="0"/>
            <a:ext cx="8009467" cy="62309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816F3D47-FFE9-479F-9037-FEF9EA7AD69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189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en tekst bov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963085" y="13287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63085" y="38560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CEF5E14-41EF-4384-A221-B95AAD681112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964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en object bov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63085" y="38560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56CAE482-F4CF-42FD-A102-D28383B61AD1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6233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5372100" cy="4902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38384" y="1328738"/>
            <a:ext cx="5374216" cy="4902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292A9103-B1A4-4E72-B16D-CC0F061E632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558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pPr lvl="0"/>
            <a:endParaRPr lang="nl-NL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07500AD-C4BB-4B1D-B172-BA010A5CE09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1760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pPr lvl="0"/>
            <a:endParaRPr lang="nl-NL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31746CC9-2660-48D4-8C8B-A0B0CDBB99B0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9644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3A4AE-8DB4-496E-8E13-031B045371D6}" type="datetimeFigureOut">
              <a:rPr lang="en-US"/>
              <a:pPr>
                <a:defRPr/>
              </a:pPr>
              <a:t>3/8/2020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BB038-3F5A-4047-B30F-E06C3E47D8DA}" type="slidenum">
              <a:rPr lang="en-CA"/>
              <a:pPr>
                <a:defRPr/>
              </a:pPr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98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1408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07DCCE98-C9D1-4FEF-ADDE-AE30A9E734C1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843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5372100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38384" y="1328738"/>
            <a:ext cx="5374216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F8B896B4-E00B-4DE9-9035-90E8A04EE6C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257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CBA431D4-C4EA-4267-BBB6-C71DCDFCE14A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029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B81F973-C481-4980-A0B7-87F0E9C3175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152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1B713D80-EF8A-4A88-BBD7-6C507639B2E2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176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85DF2318-0576-4E4A-A8B4-7BF50C29429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200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EF52B10-FE16-474A-A3EE-A30968C8FBB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139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63085" y="0"/>
            <a:ext cx="10265833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Titelstijl van model bewerken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3085" y="1328738"/>
            <a:ext cx="10949516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1033" y="6470650"/>
            <a:ext cx="320886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100"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0" y="922338"/>
            <a:ext cx="12192000" cy="0"/>
          </a:xfrm>
          <a:prstGeom prst="line">
            <a:avLst/>
          </a:prstGeom>
          <a:noFill/>
          <a:ln w="12700">
            <a:solidFill>
              <a:srgbClr val="CCCC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nl-NL">
              <a:cs typeface="+mn-cs"/>
            </a:endParaRPr>
          </a:p>
        </p:txBody>
      </p:sp>
      <p:pic>
        <p:nvPicPr>
          <p:cNvPr id="9218" name="Picture 2" descr="https://fbcdn-profile-a.akamaihd.net/hprofile-ak-ash1/t1/s160x160/374436_476699385701555_1606017591_a.jpg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51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5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2pPr>
      <a:lvl3pPr marL="1135063" indent="-220663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3pPr>
      <a:lvl4pPr marL="1503363" indent="-2079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4pPr>
      <a:lvl5pPr marL="1898650" indent="-2047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3558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6pPr>
      <a:lvl7pPr marL="28130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7pPr>
      <a:lvl8pPr marL="32702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8pPr>
      <a:lvl9pPr marL="37274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0.emf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46314" y="438151"/>
            <a:ext cx="7831137" cy="1095375"/>
          </a:xfrm>
        </p:spPr>
        <p:txBody>
          <a:bodyPr/>
          <a:lstStyle/>
          <a:p>
            <a:pPr eaLnBrk="1" hangingPunct="1"/>
            <a:r>
              <a:rPr lang="en-US" sz="2800" dirty="0"/>
              <a:t>Object Oriented Programming</a:t>
            </a:r>
          </a:p>
        </p:txBody>
      </p:sp>
      <p:sp>
        <p:nvSpPr>
          <p:cNvPr id="167939" name="Rectangle 9"/>
          <p:cNvSpPr>
            <a:spLocks noChangeArrowheads="1"/>
          </p:cNvSpPr>
          <p:nvPr/>
        </p:nvSpPr>
        <p:spPr bwMode="auto">
          <a:xfrm>
            <a:off x="2236788" y="1543051"/>
            <a:ext cx="7834312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Arrays van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objecten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9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52" y="3938631"/>
            <a:ext cx="4095750" cy="16668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Veel voorkomende fout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Value types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Reference types (objecten):</a:t>
            </a:r>
          </a:p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760564"/>
            <a:ext cx="3143250" cy="149542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240" y="6044292"/>
            <a:ext cx="9058275" cy="400050"/>
          </a:xfrm>
          <a:prstGeom prst="rect">
            <a:avLst/>
          </a:prstGeom>
        </p:spPr>
      </p:pic>
      <p:cxnSp>
        <p:nvCxnSpPr>
          <p:cNvPr id="12" name="Rechte verbindingslijn met pijl 11"/>
          <p:cNvCxnSpPr/>
          <p:nvPr/>
        </p:nvCxnSpPr>
        <p:spPr bwMode="auto">
          <a:xfrm flipV="1">
            <a:off x="5904411" y="5231496"/>
            <a:ext cx="539932" cy="711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" name="Groep 8"/>
          <p:cNvGrpSpPr>
            <a:grpSpLocks/>
          </p:cNvGrpSpPr>
          <p:nvPr/>
        </p:nvGrpSpPr>
        <p:grpSpPr bwMode="auto">
          <a:xfrm>
            <a:off x="7824192" y="4038643"/>
            <a:ext cx="1971675" cy="1466850"/>
            <a:chOff x="6185338" y="1366345"/>
            <a:chExt cx="1970690" cy="1466630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kstvak 14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  <p:pic>
        <p:nvPicPr>
          <p:cNvPr id="1026" name="Picture 2" descr="http://i.ndtvimg.com/mt/2014-03/OK_Think_Stock_36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1807082"/>
            <a:ext cx="1737047" cy="130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4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F6535-8987-428E-964E-1B667444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C4A892-80FC-4FF3-AB6C-601CEFF2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Ook dit mag: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B148D1-32B1-422B-9FBE-8ABAA1D21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E65F3BC-9499-4265-97F3-2453E7310E72}"/>
              </a:ext>
            </a:extLst>
          </p:cNvPr>
          <p:cNvSpPr/>
          <p:nvPr/>
        </p:nvSpPr>
        <p:spPr>
          <a:xfrm>
            <a:off x="2395591" y="20071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Bal[] balletjes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Bal[]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Bal(4,5),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Bal(9,8)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73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FOREAch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129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/>
              <a:t>foreach</a:t>
            </a:r>
            <a:r>
              <a:rPr lang="nl-BE" dirty="0"/>
              <a:t> statement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dirty="0"/>
              <a:t>Nieuw soort loop </a:t>
            </a:r>
          </a:p>
          <a:p>
            <a:pPr eaLnBrk="1" hangingPunct="1"/>
            <a:r>
              <a:rPr lang="nl-BE" dirty="0"/>
              <a:t>Het </a:t>
            </a:r>
            <a:r>
              <a:rPr lang="nl-BE" dirty="0" err="1"/>
              <a:t>foreach</a:t>
            </a:r>
            <a:r>
              <a:rPr lang="nl-BE" dirty="0"/>
              <a:t> statement is een vrij handig statement om alle elementen van een groep  items te verwerken, zonder telkens de index waarde te specificeren</a:t>
            </a:r>
          </a:p>
          <a:p>
            <a:pPr eaLnBrk="1" hangingPunct="1"/>
            <a:r>
              <a:rPr lang="nl-BE" dirty="0"/>
              <a:t>Het </a:t>
            </a:r>
            <a:r>
              <a:rPr lang="nl-BE" dirty="0" err="1"/>
              <a:t>foreach</a:t>
            </a:r>
            <a:r>
              <a:rPr lang="nl-BE" dirty="0"/>
              <a:t> statement is vooral handig wanneer er gewerkt wordt met arrays en </a:t>
            </a:r>
            <a:r>
              <a:rPr lang="nl-BE" dirty="0" err="1"/>
              <a:t>collections</a:t>
            </a:r>
            <a:endParaRPr lang="nl-BE" dirty="0"/>
          </a:p>
          <a:p>
            <a:pPr eaLnBrk="1" hangingPunct="1"/>
            <a:endParaRPr lang="nl-BE" dirty="0"/>
          </a:p>
          <a:p>
            <a:pPr eaLnBrk="1" hangingPunct="1"/>
            <a:endParaRPr lang="nl-BE" dirty="0"/>
          </a:p>
          <a:p>
            <a:pPr eaLnBrk="1" hangingPunct="1"/>
            <a:endParaRPr lang="nl-BE" dirty="0"/>
          </a:p>
          <a:p>
            <a:pPr eaLnBrk="1" hangingPunct="1"/>
            <a:endParaRPr lang="nl-BE" dirty="0"/>
          </a:p>
          <a:p>
            <a:pPr eaLnBrk="1" hangingPunct="1"/>
            <a:endParaRPr lang="nl-BE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nl-BE" dirty="0">
              <a:solidFill>
                <a:srgbClr val="0000FF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| </a:t>
            </a:r>
            <a:fld id="{7ADE1784-DB59-4F17-9224-21E63E11B55B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32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C0F9D9-303E-4BC8-B01E-358F2322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Foreach</a:t>
            </a:r>
            <a:r>
              <a:rPr lang="nl-BE" dirty="0"/>
              <a:t>: </a:t>
            </a:r>
            <a:r>
              <a:rPr lang="nl-BE" dirty="0" err="1"/>
              <a:t>yet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loop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67DEBF-726D-41C0-8B5A-9ECB590D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dirty="0"/>
              <a:t>Met het </a:t>
            </a:r>
            <a:r>
              <a:rPr lang="nl-BE" dirty="0" err="1"/>
              <a:t>foreach</a:t>
            </a:r>
            <a:r>
              <a:rPr lang="nl-BE" dirty="0"/>
              <a:t> statement moeten we dus niet:</a:t>
            </a:r>
          </a:p>
          <a:p>
            <a:pPr lvl="1" eaLnBrk="1" hangingPunct="1"/>
            <a:r>
              <a:rPr lang="nl-BE" dirty="0"/>
              <a:t>initialiseren </a:t>
            </a:r>
          </a:p>
          <a:p>
            <a:pPr lvl="1" eaLnBrk="1" hangingPunct="1"/>
            <a:r>
              <a:rPr lang="nl-BE" dirty="0"/>
              <a:t>een index specificeren (geen “off-</a:t>
            </a:r>
            <a:r>
              <a:rPr lang="nl-BE" dirty="0" err="1"/>
              <a:t>by</a:t>
            </a:r>
            <a:r>
              <a:rPr lang="nl-BE" dirty="0"/>
              <a:t>-</a:t>
            </a:r>
            <a:r>
              <a:rPr lang="nl-BE" dirty="0" err="1"/>
              <a:t>one”errors</a:t>
            </a:r>
            <a:r>
              <a:rPr lang="nl-BE" dirty="0"/>
              <a:t> meer)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D4490F-5379-45CC-8C0C-D55A520D7C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  <p:pic>
        <p:nvPicPr>
          <p:cNvPr id="2050" name="Picture 2" descr="Image result for foreach">
            <a:extLst>
              <a:ext uri="{FF2B5EF4-FFF2-40B4-BE49-F238E27FC236}">
                <a16:creationId xmlns:a16="http://schemas.microsoft.com/office/drawing/2014/main" id="{1FCFEF8E-98A2-4D9A-B018-CFD22ED54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792" y="153081"/>
            <a:ext cx="4562475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462698B-F92D-4685-927F-9DCB2E59A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2" y="4519814"/>
            <a:ext cx="8002983" cy="156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38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/>
              <a:t>foreach</a:t>
            </a:r>
            <a:r>
              <a:rPr lang="nl-BE" dirty="0"/>
              <a:t> statement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tijdelijke</a:t>
            </a:r>
            <a:r>
              <a:rPr lang="en-US" dirty="0"/>
              <a:t> </a:t>
            </a:r>
            <a:r>
              <a:rPr lang="en-US" b="1" dirty="0"/>
              <a:t>iteration variable </a:t>
            </a:r>
            <a:r>
              <a:rPr lang="en-US" dirty="0"/>
              <a:t>(naam </a:t>
            </a:r>
            <a:r>
              <a:rPr lang="en-US" dirty="0" err="1"/>
              <a:t>kies</a:t>
            </a:r>
            <a:r>
              <a:rPr lang="en-US" dirty="0"/>
              <a:t> je </a:t>
            </a:r>
            <a:r>
              <a:rPr lang="en-US" dirty="0" err="1"/>
              <a:t>zelf</a:t>
            </a:r>
            <a:r>
              <a:rPr lang="en-US" dirty="0"/>
              <a:t>)</a:t>
            </a:r>
            <a:endParaRPr lang="en-US" b="1" dirty="0"/>
          </a:p>
          <a:p>
            <a:pPr lvl="1" eaLnBrk="1" hangingPunct="1"/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automatisch</a:t>
            </a:r>
            <a:r>
              <a:rPr lang="en-US" dirty="0"/>
              <a:t> </a:t>
            </a:r>
            <a:r>
              <a:rPr lang="en-US" dirty="0" err="1"/>
              <a:t>telkens</a:t>
            </a:r>
            <a:r>
              <a:rPr lang="en-US" dirty="0"/>
              <a:t> het </a:t>
            </a:r>
            <a:r>
              <a:rPr lang="en-US" dirty="0" err="1"/>
              <a:t>volgende</a:t>
            </a:r>
            <a:r>
              <a:rPr lang="en-US" dirty="0"/>
              <a:t> element </a:t>
            </a:r>
            <a:r>
              <a:rPr lang="en-US" dirty="0" err="1"/>
              <a:t>uit</a:t>
            </a:r>
            <a:r>
              <a:rPr lang="en-US" dirty="0"/>
              <a:t> de </a:t>
            </a:r>
            <a:r>
              <a:rPr lang="en-US" dirty="0" err="1"/>
              <a:t>lijst</a:t>
            </a:r>
            <a:endParaRPr lang="en-US" dirty="0"/>
          </a:p>
          <a:p>
            <a:pPr eaLnBrk="1" hangingPunct="1"/>
            <a:endParaRPr lang="nl-BE" dirty="0"/>
          </a:p>
          <a:p>
            <a:pPr eaLnBrk="1" hangingPunct="1">
              <a:lnSpc>
                <a:spcPct val="90000"/>
              </a:lnSpc>
            </a:pPr>
            <a:r>
              <a:rPr lang="nl-BE" dirty="0"/>
              <a:t>Algemene vorm van een </a:t>
            </a:r>
            <a:r>
              <a:rPr lang="nl-BE" dirty="0" err="1"/>
              <a:t>foreach</a:t>
            </a:r>
            <a:r>
              <a:rPr lang="nl-BE" dirty="0"/>
              <a:t> statement: </a:t>
            </a:r>
            <a:endParaRPr lang="nl-BE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nl-BE" dirty="0">
              <a:solidFill>
                <a:srgbClr val="0000FF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| </a:t>
            </a:r>
            <a:fld id="{7ADE1784-DB59-4F17-9224-21E63E11B55B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019" y="3621742"/>
            <a:ext cx="8002983" cy="156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A155F50B-380F-44DE-88A4-AAA2C18FCC03}"/>
              </a:ext>
            </a:extLst>
          </p:cNvPr>
          <p:cNvCxnSpPr>
            <a:cxnSpLocks/>
          </p:cNvCxnSpPr>
          <p:nvPr/>
        </p:nvCxnSpPr>
        <p:spPr bwMode="auto">
          <a:xfrm>
            <a:off x="4993240" y="1618180"/>
            <a:ext cx="2029147" cy="205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053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91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Voorbeeld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610600" cy="4572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54206A7-20B2-4688-A363-4FD00A604042}"/>
              </a:ext>
            </a:extLst>
          </p:cNvPr>
          <p:cNvSpPr/>
          <p:nvPr/>
        </p:nvSpPr>
        <p:spPr>
          <a:xfrm>
            <a:off x="-209964" y="2129850"/>
            <a:ext cx="1166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52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67" y="2131767"/>
            <a:ext cx="6983411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7" name="Picture 2" descr="Afbeeldingsresultaat voor monitor">
            <a:extLst>
              <a:ext uri="{FF2B5EF4-FFF2-40B4-BE49-F238E27FC236}">
                <a16:creationId xmlns:a16="http://schemas.microsoft.com/office/drawing/2014/main" id="{1BDA9048-5CD8-4F42-BD05-E93A8F550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19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738" y="2400815"/>
            <a:ext cx="1642836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pic>
        <p:nvPicPr>
          <p:cNvPr id="27" name="Picture 2" descr="Afbeeldingsresultaat voor monitor">
            <a:extLst>
              <a:ext uri="{FF2B5EF4-FFF2-40B4-BE49-F238E27FC236}">
                <a16:creationId xmlns:a16="http://schemas.microsoft.com/office/drawing/2014/main" id="{CA267678-F11D-49C0-B1C8-9F24CE049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54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51" y="2400815"/>
            <a:ext cx="4234648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6.00</a:t>
              </a: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E3FC77-4315-4BD4-BA30-C4B069CC3E98}"/>
              </a:ext>
            </a:extLst>
          </p:cNvPr>
          <p:cNvCxnSpPr/>
          <p:nvPr/>
        </p:nvCxnSpPr>
        <p:spPr bwMode="auto">
          <a:xfrm flipH="1">
            <a:off x="3701988" y="3963029"/>
            <a:ext cx="2071459" cy="1301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7" name="Picture 2" descr="Afbeeldingsresultaat voor monitor">
            <a:extLst>
              <a:ext uri="{FF2B5EF4-FFF2-40B4-BE49-F238E27FC236}">
                <a16:creationId xmlns:a16="http://schemas.microsoft.com/office/drawing/2014/main" id="{CD8C7DCD-F23F-4D85-A0C6-40062CCD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05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arrays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25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743" y="2695760"/>
            <a:ext cx="3143161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6.00</a:t>
              </a: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E3FC77-4315-4BD4-BA30-C4B069CC3E98}"/>
              </a:ext>
            </a:extLst>
          </p:cNvPr>
          <p:cNvCxnSpPr/>
          <p:nvPr/>
        </p:nvCxnSpPr>
        <p:spPr bwMode="auto">
          <a:xfrm flipH="1">
            <a:off x="3701988" y="3963029"/>
            <a:ext cx="2071459" cy="1301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94" name="Picture 2" descr="Afbeeldingsresultaat voor monitor">
            <a:extLst>
              <a:ext uri="{FF2B5EF4-FFF2-40B4-BE49-F238E27FC236}">
                <a16:creationId xmlns:a16="http://schemas.microsoft.com/office/drawing/2014/main" id="{703CB4A3-6795-42C8-898E-FD16E8A9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84B49FE-E7F8-47B0-9348-84B7C380E71A}"/>
              </a:ext>
            </a:extLst>
          </p:cNvPr>
          <p:cNvSpPr txBox="1"/>
          <p:nvPr/>
        </p:nvSpPr>
        <p:spPr>
          <a:xfrm>
            <a:off x="7037781" y="467725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6.00</a:t>
            </a:r>
          </a:p>
        </p:txBody>
      </p:sp>
    </p:spTree>
    <p:extLst>
      <p:ext uri="{BB962C8B-B14F-4D97-AF65-F5344CB8AC3E}">
        <p14:creationId xmlns:p14="http://schemas.microsoft.com/office/powerpoint/2010/main" val="3225651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18" y="2400815"/>
            <a:ext cx="4149758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7.35</a:t>
              </a: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E3FC77-4315-4BD4-BA30-C4B069CC3E98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1989" y="3963029"/>
            <a:ext cx="2868286" cy="1301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94" name="Picture 2" descr="Afbeeldingsresultaat voor monitor">
            <a:extLst>
              <a:ext uri="{FF2B5EF4-FFF2-40B4-BE49-F238E27FC236}">
                <a16:creationId xmlns:a16="http://schemas.microsoft.com/office/drawing/2014/main" id="{703CB4A3-6795-42C8-898E-FD16E8A9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84B49FE-E7F8-47B0-9348-84B7C380E71A}"/>
              </a:ext>
            </a:extLst>
          </p:cNvPr>
          <p:cNvSpPr txBox="1"/>
          <p:nvPr/>
        </p:nvSpPr>
        <p:spPr>
          <a:xfrm>
            <a:off x="7037781" y="467725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6.00</a:t>
            </a:r>
          </a:p>
        </p:txBody>
      </p:sp>
    </p:spTree>
    <p:extLst>
      <p:ext uri="{BB962C8B-B14F-4D97-AF65-F5344CB8AC3E}">
        <p14:creationId xmlns:p14="http://schemas.microsoft.com/office/powerpoint/2010/main" val="959022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085" y="2695760"/>
            <a:ext cx="3143161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7.35</a:t>
              </a: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E3FC77-4315-4BD4-BA30-C4B069CC3E98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1989" y="3963029"/>
            <a:ext cx="2868286" cy="1301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94" name="Picture 2" descr="Afbeeldingsresultaat voor monitor">
            <a:extLst>
              <a:ext uri="{FF2B5EF4-FFF2-40B4-BE49-F238E27FC236}">
                <a16:creationId xmlns:a16="http://schemas.microsoft.com/office/drawing/2014/main" id="{703CB4A3-6795-42C8-898E-FD16E8A9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84B49FE-E7F8-47B0-9348-84B7C380E71A}"/>
              </a:ext>
            </a:extLst>
          </p:cNvPr>
          <p:cNvSpPr txBox="1"/>
          <p:nvPr/>
        </p:nvSpPr>
        <p:spPr>
          <a:xfrm>
            <a:off x="7037781" y="4677254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6.00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7.35</a:t>
            </a:r>
          </a:p>
        </p:txBody>
      </p:sp>
    </p:spTree>
    <p:extLst>
      <p:ext uri="{BB962C8B-B14F-4D97-AF65-F5344CB8AC3E}">
        <p14:creationId xmlns:p14="http://schemas.microsoft.com/office/powerpoint/2010/main" val="2244693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17" y="2400815"/>
            <a:ext cx="4145871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8.12</a:t>
              </a: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E3FC77-4315-4BD4-BA30-C4B069CC3E98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1989" y="3963029"/>
            <a:ext cx="3577700" cy="1301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94" name="Picture 2" descr="Afbeeldingsresultaat voor monitor">
            <a:extLst>
              <a:ext uri="{FF2B5EF4-FFF2-40B4-BE49-F238E27FC236}">
                <a16:creationId xmlns:a16="http://schemas.microsoft.com/office/drawing/2014/main" id="{703CB4A3-6795-42C8-898E-FD16E8A9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84B49FE-E7F8-47B0-9348-84B7C380E71A}"/>
              </a:ext>
            </a:extLst>
          </p:cNvPr>
          <p:cNvSpPr txBox="1"/>
          <p:nvPr/>
        </p:nvSpPr>
        <p:spPr>
          <a:xfrm>
            <a:off x="7037781" y="4677254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6.00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7.35</a:t>
            </a:r>
          </a:p>
        </p:txBody>
      </p:sp>
    </p:spTree>
    <p:extLst>
      <p:ext uri="{BB962C8B-B14F-4D97-AF65-F5344CB8AC3E}">
        <p14:creationId xmlns:p14="http://schemas.microsoft.com/office/powerpoint/2010/main" val="3045982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013" y="2659687"/>
            <a:ext cx="3320248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8.12</a:t>
              </a: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E3FC77-4315-4BD4-BA30-C4B069CC3E98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1989" y="3963029"/>
            <a:ext cx="3577700" cy="1301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94" name="Picture 2" descr="Afbeeldingsresultaat voor monitor">
            <a:extLst>
              <a:ext uri="{FF2B5EF4-FFF2-40B4-BE49-F238E27FC236}">
                <a16:creationId xmlns:a16="http://schemas.microsoft.com/office/drawing/2014/main" id="{703CB4A3-6795-42C8-898E-FD16E8A9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84B49FE-E7F8-47B0-9348-84B7C380E71A}"/>
              </a:ext>
            </a:extLst>
          </p:cNvPr>
          <p:cNvSpPr txBox="1"/>
          <p:nvPr/>
        </p:nvSpPr>
        <p:spPr>
          <a:xfrm>
            <a:off x="7037781" y="4677254"/>
            <a:ext cx="736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6.00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7.35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8.12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AFF378A-5A0C-4F7D-8E60-C86DCF8F0F87}"/>
              </a:ext>
            </a:extLst>
          </p:cNvPr>
          <p:cNvSpPr txBox="1"/>
          <p:nvPr/>
        </p:nvSpPr>
        <p:spPr>
          <a:xfrm>
            <a:off x="1154097" y="3213717"/>
            <a:ext cx="145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…ETC.</a:t>
            </a:r>
          </a:p>
        </p:txBody>
      </p:sp>
    </p:spTree>
    <p:extLst>
      <p:ext uri="{BB962C8B-B14F-4D97-AF65-F5344CB8AC3E}">
        <p14:creationId xmlns:p14="http://schemas.microsoft.com/office/powerpoint/2010/main" val="35056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/>
              <a:t>Verschil met </a:t>
            </a:r>
            <a:r>
              <a:rPr lang="nl-BE" dirty="0" err="1"/>
              <a:t>for</a:t>
            </a:r>
            <a:endParaRPr lang="nl-BE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noProof="1"/>
              <a:t>Het for statement maakt gebruik van een index i</a:t>
            </a:r>
          </a:p>
          <a:p>
            <a:pPr eaLnBrk="1" hangingPunct="1"/>
            <a:endParaRPr lang="nl-BE" noProof="1"/>
          </a:p>
          <a:p>
            <a:pPr eaLnBrk="1" hangingPunct="1"/>
            <a:endParaRPr lang="nl-BE" noProof="1"/>
          </a:p>
          <a:p>
            <a:pPr eaLnBrk="1" hangingPunct="1"/>
            <a:endParaRPr lang="nl-BE" noProof="1"/>
          </a:p>
          <a:p>
            <a:pPr eaLnBrk="1" hangingPunct="1"/>
            <a:endParaRPr lang="nl-BE" noProof="1"/>
          </a:p>
          <a:p>
            <a:pPr eaLnBrk="1" hangingPunct="1"/>
            <a:endParaRPr lang="nl-BE" noProof="1"/>
          </a:p>
          <a:p>
            <a:pPr eaLnBrk="1" hangingPunct="1"/>
            <a:r>
              <a:rPr lang="nl-BE" noProof="1"/>
              <a:t>Het foreach statement maakt geen gebruik van een index i</a:t>
            </a:r>
          </a:p>
          <a:p>
            <a:pPr eaLnBrk="1" hangingPunct="1"/>
            <a:endParaRPr lang="nl-BE" noProof="1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| </a:t>
            </a:r>
            <a:fld id="{7ADE1784-DB59-4F17-9224-21E63E11B55B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873" y="1701210"/>
            <a:ext cx="6411999" cy="186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831" y="3843022"/>
            <a:ext cx="4128526" cy="179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90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95B39-C2AC-44D3-A458-AFF1E1F2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Foreach</a:t>
            </a:r>
            <a:r>
              <a:rPr lang="nl-BE" dirty="0"/>
              <a:t> vooral “leuk” met object-arrays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565648-0C0A-401F-9E92-668AE801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Maakt code veel </a:t>
            </a:r>
            <a:r>
              <a:rPr lang="nl-BE" b="1" dirty="0"/>
              <a:t>leesbaarder</a:t>
            </a:r>
            <a:r>
              <a:rPr lang="nl-BE" dirty="0"/>
              <a:t>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370AA3-8319-4DCD-9648-0DA6125BFE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BD8CD46-9BD6-4C56-A255-491B877928F3}"/>
              </a:ext>
            </a:extLst>
          </p:cNvPr>
          <p:cNvSpPr/>
          <p:nvPr/>
        </p:nvSpPr>
        <p:spPr>
          <a:xfrm>
            <a:off x="603682" y="1830954"/>
            <a:ext cx="10102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aSinglePokemon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aSinglePokemon.LevelUp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$"Health is now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aSinglePokemon.HP_Full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E305429-B058-44F4-8C2E-E1DBFD0A338A}"/>
              </a:ext>
            </a:extLst>
          </p:cNvPr>
          <p:cNvSpPr txBox="1"/>
          <p:nvPr/>
        </p:nvSpPr>
        <p:spPr>
          <a:xfrm>
            <a:off x="1154795" y="3857884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Zo zou het zonder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foreach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moeten: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EEBB42F-20BE-4293-AC9B-57C0000FD85D}"/>
              </a:ext>
            </a:extLst>
          </p:cNvPr>
          <p:cNvSpPr/>
          <p:nvPr/>
        </p:nvSpPr>
        <p:spPr>
          <a:xfrm>
            <a:off x="519096" y="4398080"/>
            <a:ext cx="107881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i = 0; i &lt;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pokedex.Length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i++)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[i].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LevelUp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$"Health is now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].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HP_Full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5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83B27-7C7B-4571-8490-53262EB4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Foreach</a:t>
            </a:r>
            <a:r>
              <a:rPr lang="nl-BE" dirty="0"/>
              <a:t> niét voor objectarray </a:t>
            </a:r>
            <a:r>
              <a:rPr lang="nl-BE" dirty="0" err="1"/>
              <a:t>initaliasatie</a:t>
            </a:r>
            <a:r>
              <a:rPr lang="nl-BE" dirty="0"/>
              <a:t> gebruiken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C4B241-2FBB-4C0C-8277-348F85E5F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DIT MAG NIET: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b="1" dirty="0"/>
              <a:t>Initialisatie</a:t>
            </a:r>
            <a:r>
              <a:rPr lang="nl-BE" dirty="0"/>
              <a:t> moet met </a:t>
            </a:r>
            <a:r>
              <a:rPr lang="nl-BE" dirty="0" err="1"/>
              <a:t>for</a:t>
            </a:r>
            <a:r>
              <a:rPr lang="nl-BE" dirty="0"/>
              <a:t> (of manueel):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60B1EDF-0B9E-458B-87FA-FD1FC6838C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3BBBE5D-1ACD-4F02-9BB3-84E033EFF5EA}"/>
              </a:ext>
            </a:extLst>
          </p:cNvPr>
          <p:cNvSpPr/>
          <p:nvPr/>
        </p:nvSpPr>
        <p:spPr>
          <a:xfrm>
            <a:off x="963085" y="1774146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new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aPokemon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new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4DAA424-5ECB-49E3-ACC9-ABE0BD349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46" y="3524503"/>
            <a:ext cx="10759354" cy="572072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A1C7E3E-A221-48FF-B8FC-8CF31CEE2EDD}"/>
              </a:ext>
            </a:extLst>
          </p:cNvPr>
          <p:cNvCxnSpPr/>
          <p:nvPr/>
        </p:nvCxnSpPr>
        <p:spPr bwMode="auto">
          <a:xfrm flipH="1" flipV="1">
            <a:off x="3693111" y="3195961"/>
            <a:ext cx="1029809" cy="3285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63554C74-00A7-4105-91CD-550A2B2FD1A0}"/>
              </a:ext>
            </a:extLst>
          </p:cNvPr>
          <p:cNvSpPr/>
          <p:nvPr/>
        </p:nvSpPr>
        <p:spPr>
          <a:xfrm>
            <a:off x="683686" y="4752063"/>
            <a:ext cx="82206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new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i = 0; i &lt;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pokedex.Length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i++)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[i] =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new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218" name="Picture 2" descr="Afbeeldingsresultaat voor warning">
            <a:extLst>
              <a:ext uri="{FF2B5EF4-FFF2-40B4-BE49-F238E27FC236}">
                <a16:creationId xmlns:a16="http://schemas.microsoft.com/office/drawing/2014/main" id="{74EB7D89-ECCC-43D4-AD7C-92E5C8812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30219">
            <a:off x="6524214" y="1125077"/>
            <a:ext cx="3062556" cy="204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853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228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8CA3D-DB37-4307-9FE5-4C640099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7380F-5653-4FB2-86F8-F1560E32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Var is een </a:t>
            </a:r>
            <a:r>
              <a:rPr lang="nl-BE" dirty="0" err="1"/>
              <a:t>placeholder</a:t>
            </a:r>
            <a:r>
              <a:rPr lang="nl-BE" dirty="0"/>
              <a:t> die je mag gebruiken indien de compiler zelf het type van een variabele kan bepalen: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C5B931D-BF85-4EDD-AE06-84B712293F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29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E49F133E-37CC-4CEA-A50F-D00BFA1F5811}"/>
              </a:ext>
            </a:extLst>
          </p:cNvPr>
          <p:cNvSpPr/>
          <p:nvPr/>
        </p:nvSpPr>
        <p:spPr>
          <a:xfrm>
            <a:off x="3047999" y="2690336"/>
            <a:ext cx="100823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getal = 5; </a:t>
            </a: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</a:rPr>
              <a:t>//var zal int zijn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[20];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//var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zal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double[]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zijn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 var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tekst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"Hi 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there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handsome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//var zal string zijn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88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3186F0-00F9-4B48-BEAC-0D0F68F8E5F0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7790" y="41896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Arrays en </a:t>
            </a:r>
            <a:r>
              <a:rPr lang="en-US" dirty="0" err="1"/>
              <a:t>objecten</a:t>
            </a:r>
            <a:endParaRPr lang="en-US" dirty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arrays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eender</a:t>
            </a:r>
            <a:r>
              <a:rPr lang="en-US" dirty="0"/>
              <a:t> </a:t>
            </a:r>
            <a:r>
              <a:rPr lang="en-US" dirty="0" err="1"/>
              <a:t>welk</a:t>
            </a:r>
            <a:r>
              <a:rPr lang="en-US" dirty="0"/>
              <a:t> type</a:t>
            </a:r>
          </a:p>
          <a:p>
            <a:pPr lvl="1" eaLnBrk="1" hangingPunct="1"/>
            <a:r>
              <a:rPr lang="en-US" dirty="0" err="1"/>
              <a:t>Inclusief</a:t>
            </a:r>
            <a:r>
              <a:rPr lang="en-US" dirty="0"/>
              <a:t> </a:t>
            </a:r>
            <a:r>
              <a:rPr lang="en-US" dirty="0" err="1"/>
              <a:t>objecten</a:t>
            </a:r>
            <a:endParaRPr lang="en-US" dirty="0"/>
          </a:p>
        </p:txBody>
      </p:sp>
      <p:pic>
        <p:nvPicPr>
          <p:cNvPr id="1026" name="Picture 2" descr="http://csharp.net-informations.com/collection/img/arr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70" y="2853704"/>
            <a:ext cx="8255030" cy="248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613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9CD61-7D7F-4ED2-A711-5F92EC2D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 c# != var </a:t>
            </a:r>
            <a:r>
              <a:rPr lang="nl-BE" dirty="0" err="1"/>
              <a:t>js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A49106-0EDA-46B2-8F81-8355495D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C# doet aan </a:t>
            </a:r>
            <a:r>
              <a:rPr lang="nl-BE" b="1" dirty="0"/>
              <a:t>strong </a:t>
            </a:r>
            <a:r>
              <a:rPr lang="nl-BE" b="1" dirty="0" err="1"/>
              <a:t>typing</a:t>
            </a:r>
            <a:r>
              <a:rPr lang="nl-BE" dirty="0"/>
              <a:t> : van zodra een variabele een type heeft gekregen is deze onveranderlijk.</a:t>
            </a:r>
          </a:p>
          <a:p>
            <a:pPr lvl="1"/>
            <a:r>
              <a:rPr lang="nl-BE" dirty="0"/>
              <a:t>Dit mag dus niet:</a:t>
            </a:r>
          </a:p>
          <a:p>
            <a:pPr lvl="1"/>
            <a:endParaRPr lang="nl-BE" dirty="0"/>
          </a:p>
          <a:p>
            <a:r>
              <a:rPr lang="nl-BE" dirty="0"/>
              <a:t>Javascript daarentegen doet aan </a:t>
            </a:r>
            <a:r>
              <a:rPr lang="nl-BE" b="1" dirty="0" err="1"/>
              <a:t>loose</a:t>
            </a:r>
            <a:r>
              <a:rPr lang="nl-BE" b="1" dirty="0"/>
              <a:t> </a:t>
            </a:r>
            <a:r>
              <a:rPr lang="nl-BE" b="1" dirty="0" err="1"/>
              <a:t>typing</a:t>
            </a:r>
            <a:r>
              <a:rPr lang="nl-BE" dirty="0"/>
              <a:t>, waardoor dit wél mag: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232AE8-62D2-485A-B35F-25FEDAE60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30</a:t>
            </a:fld>
            <a:endParaRPr lang="nl-NL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43399E4-4045-415D-AA7E-ACDA81896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39" y="3081128"/>
            <a:ext cx="7417942" cy="55399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var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10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This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is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now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a string type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11C4AD-A449-420E-8273-15E4E66B6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39" y="1990355"/>
            <a:ext cx="7417942" cy="55399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var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10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//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is nu een 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This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is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now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a string type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Image result for javascript vs c# comic">
            <a:extLst>
              <a:ext uri="{FF2B5EF4-FFF2-40B4-BE49-F238E27FC236}">
                <a16:creationId xmlns:a16="http://schemas.microsoft.com/office/drawing/2014/main" id="{DAE1F134-0622-4ECC-A40A-C33968E3D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389" y="4065814"/>
            <a:ext cx="2479221" cy="24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905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9A0FA-679B-45DD-BBE2-DE563BBA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List&lt;&gt;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7FE7917-8D9F-4CEE-8440-E26EDE9BC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B516418-671D-4229-B969-022C8B69B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31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6706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B19BB-A6F0-4C61-8528-BED25E9E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List&lt;&gt; is arrays on </a:t>
            </a:r>
            <a:r>
              <a:rPr lang="nl-BE" dirty="0" err="1"/>
              <a:t>steroids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24C2AC-50DB-471C-9D4F-D1A13AA6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67C93E-A867-4BD1-A839-FA84DE210C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32</a:t>
            </a:fld>
            <a:endParaRPr lang="nl-NL" dirty="0"/>
          </a:p>
        </p:txBody>
      </p:sp>
      <p:pic>
        <p:nvPicPr>
          <p:cNvPr id="2052" name="Picture 4" descr="Image result for bodybuilder vs normal person">
            <a:extLst>
              <a:ext uri="{FF2B5EF4-FFF2-40B4-BE49-F238E27FC236}">
                <a16:creationId xmlns:a16="http://schemas.microsoft.com/office/drawing/2014/main" id="{FB2E5260-0609-4E14-8E7F-04265CA46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68" y="1105756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F0BEEE2F-1DFA-4547-B0D9-7ED94D0833D4}"/>
              </a:ext>
            </a:extLst>
          </p:cNvPr>
          <p:cNvSpPr txBox="1"/>
          <p:nvPr/>
        </p:nvSpPr>
        <p:spPr>
          <a:xfrm>
            <a:off x="4546314" y="80185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arrays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CD4E458-8866-4607-8E76-B46073E4F661}"/>
              </a:ext>
            </a:extLst>
          </p:cNvPr>
          <p:cNvSpPr txBox="1"/>
          <p:nvPr/>
        </p:nvSpPr>
        <p:spPr>
          <a:xfrm>
            <a:off x="7385406" y="80185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List&lt;&gt;</a:t>
            </a:r>
          </a:p>
        </p:txBody>
      </p:sp>
    </p:spTree>
    <p:extLst>
      <p:ext uri="{BB962C8B-B14F-4D97-AF65-F5344CB8AC3E}">
        <p14:creationId xmlns:p14="http://schemas.microsoft.com/office/powerpoint/2010/main" val="4219370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CB89E-F546-4EBD-B02D-13E7CFC4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List&lt;&gt;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F2B34E-CB21-497A-8EFC-27FAAE150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Generieke klasse: tussen &lt;&gt; geef je type aan dat List mag bevatten: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En daarom is var nu zo handig. Dit mag namelijk ook (veel korter)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DBD0D3-788E-48D5-9385-E5845C1AA9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33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BD96166-5951-4A3A-9476-AD9CBB49C52E}"/>
              </a:ext>
            </a:extLst>
          </p:cNvPr>
          <p:cNvSpPr/>
          <p:nvPr/>
        </p:nvSpPr>
        <p:spPr>
          <a:xfrm>
            <a:off x="1198651" y="1771203"/>
            <a:ext cx="10092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alleGetallen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Pokemon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pokeDex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Pokemon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[]&gt;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listOfStringarrays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[]&gt;();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B224A19-F1C4-4C44-BDB2-82530CCBA43C}"/>
              </a:ext>
            </a:extLst>
          </p:cNvPr>
          <p:cNvSpPr/>
          <p:nvPr/>
        </p:nvSpPr>
        <p:spPr>
          <a:xfrm>
            <a:off x="1304817" y="4183917"/>
            <a:ext cx="10092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alleGetallen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pokeDex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Pokemon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listOfStringarrays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[]&gt;();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11563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88519-D6C2-470C-8041-440605CE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Elementen toevoegen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143F67-CBE2-44FE-89A0-7E888B50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List&lt;&gt; heeft standaard grootte 0</a:t>
            </a:r>
          </a:p>
          <a:p>
            <a:endParaRPr lang="nl-BE" dirty="0"/>
          </a:p>
          <a:p>
            <a:r>
              <a:rPr lang="nl-BE" b="1" dirty="0"/>
              <a:t>Groeit dynamisch mee!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9A62664-9BD6-4715-A281-6E2F1BD2C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34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DCC18DD-91FC-4696-A8B1-4C727CA2A163}"/>
              </a:ext>
            </a:extLst>
          </p:cNvPr>
          <p:cNvSpPr/>
          <p:nvPr/>
        </p:nvSpPr>
        <p:spPr>
          <a:xfrm>
            <a:off x="3048000" y="2551837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List&lt;String&gt;();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"This is the first item in my list!"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"And another one!"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9638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73A74-F7AA-42C2-A063-E3815523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List&lt;&gt; is een array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CEAD9D-2E06-4DF9-8E2B-22973F066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List&lt;T&gt; kan alles dat gewone array kan </a:t>
            </a:r>
          </a:p>
          <a:p>
            <a:pPr lvl="1"/>
            <a:r>
              <a:rPr lang="nl-BE" dirty="0"/>
              <a:t>Indexering</a:t>
            </a:r>
          </a:p>
          <a:p>
            <a:pPr lvl="1"/>
            <a:r>
              <a:rPr lang="nl-BE" dirty="0"/>
              <a:t>Objecten en </a:t>
            </a:r>
            <a:r>
              <a:rPr lang="nl-BE" dirty="0" err="1"/>
              <a:t>value</a:t>
            </a:r>
            <a:r>
              <a:rPr lang="nl-BE" dirty="0"/>
              <a:t> types bevatten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Enige verschil: </a:t>
            </a:r>
            <a:r>
              <a:rPr lang="nl-BE" b="1" dirty="0" err="1"/>
              <a:t>Count</a:t>
            </a:r>
            <a:r>
              <a:rPr lang="nl-BE" dirty="0"/>
              <a:t> </a:t>
            </a:r>
            <a:r>
              <a:rPr lang="nl-BE" dirty="0" err="1"/>
              <a:t>ipv</a:t>
            </a:r>
            <a:r>
              <a:rPr lang="nl-BE" dirty="0"/>
              <a:t> </a:t>
            </a:r>
            <a:r>
              <a:rPr lang="nl-BE" dirty="0" err="1"/>
              <a:t>Length</a:t>
            </a:r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CD2EFF-A5D8-44BF-950D-76CC1DCB60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35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38202B6-13D9-49F0-BBB4-0E3F751A4CA7}"/>
              </a:ext>
            </a:extLst>
          </p:cNvPr>
          <p:cNvSpPr/>
          <p:nvPr/>
        </p:nvSpPr>
        <p:spPr>
          <a:xfrm>
            <a:off x="1668694" y="3836510"/>
            <a:ext cx="93888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[2]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"andere zin"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;`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myStringList.Count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[i])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22AF082E-8643-4496-8230-44CC4C66B24F}"/>
              </a:ext>
            </a:extLst>
          </p:cNvPr>
          <p:cNvCxnSpPr/>
          <p:nvPr/>
        </p:nvCxnSpPr>
        <p:spPr bwMode="auto">
          <a:xfrm>
            <a:off x="3637052" y="2958957"/>
            <a:ext cx="2368193" cy="1762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39794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DE47-8512-4A70-8003-B091D056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Maar List&lt;&gt; kan ook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5DEA8D-F6B8-493B-A24C-F4CF917C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1396E4E-C6C0-4243-A18D-BE40D84430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36</a:t>
            </a:fld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012D145-BDA9-4BDE-B975-55EE9BA52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966"/>
            <a:ext cx="12192000" cy="48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67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FE0A0-29B7-4D58-A1F3-7F1CE4C2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Foreach</a:t>
            </a:r>
            <a:r>
              <a:rPr lang="nl-BE" dirty="0"/>
              <a:t> </a:t>
            </a:r>
            <a:r>
              <a:rPr lang="nl-BE" dirty="0" err="1"/>
              <a:t>loves</a:t>
            </a:r>
            <a:r>
              <a:rPr lang="nl-BE" dirty="0"/>
              <a:t> List&lt;&gt;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8A9604-5C96-4C02-A43C-B5E14A6C3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Maar met </a:t>
            </a:r>
            <a:r>
              <a:rPr lang="nl-BE" dirty="0" err="1"/>
              <a:t>for</a:t>
            </a:r>
            <a:r>
              <a:rPr lang="nl-BE" dirty="0"/>
              <a:t> mag uiteraard ook nog steeds.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1F2CF40-D6CD-4DD3-916F-0589E5648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37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3A716463-3DF4-4411-8748-A086163EA5AA}"/>
              </a:ext>
            </a:extLst>
          </p:cNvPr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integerList.Add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integerList.Add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integerList.Add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</a:p>
          <a:p>
            <a:endParaRPr lang="nl-B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prime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(prime);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4668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35D25-176C-4C92-80A3-9D17A3D4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 </a:t>
            </a:r>
            <a:r>
              <a:rPr lang="nl-BE" dirty="0" err="1"/>
              <a:t>initializer</a:t>
            </a:r>
            <a:r>
              <a:rPr lang="nl-BE" dirty="0"/>
              <a:t> syntax en List&lt;&gt;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7B8444-66E7-43AF-AC82-7950EECAE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r>
              <a:rPr lang="nl-BE" dirty="0"/>
              <a:t>Dit mag ook: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96A192-9925-4D86-BA1C-304B51FC8E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38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082B3CF-32FD-4556-9585-DEB755BE58C5}"/>
              </a:ext>
            </a:extLst>
          </p:cNvPr>
          <p:cNvSpPr/>
          <p:nvPr/>
        </p:nvSpPr>
        <p:spPr>
          <a:xfrm>
            <a:off x="2385316" y="1729098"/>
            <a:ext cx="7806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getallen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{ 3, 4, 5, 56 };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3DBB8AC-093C-419C-B82A-B842B2282D00}"/>
              </a:ext>
            </a:extLst>
          </p:cNvPr>
          <p:cNvSpPr/>
          <p:nvPr/>
        </p:nvSpPr>
        <p:spPr>
          <a:xfrm>
            <a:off x="2287713" y="242320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List&lt;Bal&gt;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balletjes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List&lt;Bal&gt;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Bal(4,5),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Bal(9,8)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36757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c# joke">
            <a:extLst>
              <a:ext uri="{FF2B5EF4-FFF2-40B4-BE49-F238E27FC236}">
                <a16:creationId xmlns:a16="http://schemas.microsoft.com/office/drawing/2014/main" id="{B38743BA-C1F4-4B3A-AB7B-3E0F4B5AB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41AE206-9949-4FCD-8DE5-72D5EA6A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solidFill>
                  <a:schemeClr val="bg1"/>
                </a:solidFill>
              </a:rPr>
              <a:t>Let’s</a:t>
            </a:r>
            <a:r>
              <a:rPr lang="nl-BE" dirty="0">
                <a:solidFill>
                  <a:schemeClr val="bg1"/>
                </a:solidFill>
              </a:rPr>
              <a:t> program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54A826-E109-4417-9FD2-C180BC01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2912A4-F5BA-4EDC-9A58-517027D4A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062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Verschil met andere arrays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Value types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Reference types (objecten): </a:t>
            </a:r>
            <a:r>
              <a:rPr lang="nl-BE" b="1" dirty="0"/>
              <a:t>Objecten moeten individueel met new aangemaakt worden</a:t>
            </a:r>
          </a:p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027" y="1431925"/>
            <a:ext cx="3143250" cy="14954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027" y="4525962"/>
            <a:ext cx="4019550" cy="1600200"/>
          </a:xfrm>
          <a:prstGeom prst="rect">
            <a:avLst/>
          </a:prstGeom>
        </p:spPr>
      </p:pic>
      <p:sp>
        <p:nvSpPr>
          <p:cNvPr id="8" name="Rechthoek 9"/>
          <p:cNvSpPr>
            <a:spLocks noChangeArrowheads="1"/>
          </p:cNvSpPr>
          <p:nvPr/>
        </p:nvSpPr>
        <p:spPr bwMode="auto">
          <a:xfrm>
            <a:off x="6312024" y="5517233"/>
            <a:ext cx="1630362" cy="271463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7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arrays maken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146" name="Picture 2" descr="http://kk.org/mt-files/thetechnium-mt/2007_08_31_parking_l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38" y="3818297"/>
            <a:ext cx="2460582" cy="16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38" y="1656125"/>
            <a:ext cx="2378224" cy="1428385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1847528" y="1986913"/>
            <a:ext cx="68520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1°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Eerst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lege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parking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definieren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witte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lijnen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plaatsen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Employee[]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Employee[7];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1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2° Dan auto’s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objecten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intialiseren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mbv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new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1" charset="0"/>
              <a:ea typeface="+mn-ea"/>
              <a:cs typeface="Arial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for(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 x = 0; x &lt;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empArray.Length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; ++x)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[x]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6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arrays maken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146" name="Picture 2" descr="http://kk.org/mt-files/thetechnium-mt/2007_08_31_parking_l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041" y="3818298"/>
            <a:ext cx="2460582" cy="16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041" y="1556793"/>
            <a:ext cx="2378224" cy="1428385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1847528" y="1986913"/>
            <a:ext cx="6852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Employee[]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Employee[7];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1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Stap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2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moet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natuurlijk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niet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in loop,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ook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on per-object basis: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[0]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Employee();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[3]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Employee();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//etc.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1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9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Hoe property of </a:t>
            </a:r>
            <a:r>
              <a:rPr lang="en-US" dirty="0" err="1"/>
              <a:t>methode</a:t>
            </a:r>
            <a:r>
              <a:rPr lang="en-US" dirty="0"/>
              <a:t> van 1 </a:t>
            </a:r>
            <a:r>
              <a:rPr lang="en-US" dirty="0" err="1"/>
              <a:t>arrayobject</a:t>
            </a:r>
            <a:r>
              <a:rPr lang="en-US" dirty="0"/>
              <a:t> </a:t>
            </a:r>
            <a:r>
              <a:rPr lang="en-US" dirty="0" err="1"/>
              <a:t>benaderen</a:t>
            </a:r>
            <a:endParaRPr lang="en-US" dirty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lvl="1" eaLnBrk="1" hangingPunct="1">
              <a:buFontTx/>
              <a:buNone/>
            </a:pPr>
            <a:r>
              <a:rPr lang="en-US" sz="3200" dirty="0" err="1"/>
              <a:t>empArray</a:t>
            </a:r>
            <a:r>
              <a:rPr lang="en-US" sz="3200" dirty="0"/>
              <a:t>[3].Balance = 40;</a:t>
            </a:r>
          </a:p>
          <a:p>
            <a:pPr lvl="1" eaLnBrk="1" hangingPunct="1">
              <a:buFontTx/>
              <a:buNone/>
            </a:pPr>
            <a:r>
              <a:rPr lang="en-US" sz="3200" dirty="0" err="1"/>
              <a:t>Console.WriteLine</a:t>
            </a:r>
            <a:r>
              <a:rPr lang="en-US" sz="3200" dirty="0"/>
              <a:t>(</a:t>
            </a:r>
            <a:r>
              <a:rPr lang="en-US" sz="3200" dirty="0" err="1"/>
              <a:t>empArray</a:t>
            </a:r>
            <a:r>
              <a:rPr lang="en-US" sz="3200" dirty="0"/>
              <a:t>[2].</a:t>
            </a:r>
            <a:r>
              <a:rPr lang="en-US" sz="3200" dirty="0" err="1"/>
              <a:t>Naam</a:t>
            </a:r>
            <a:r>
              <a:rPr lang="en-US" sz="3200" dirty="0"/>
              <a:t>);</a:t>
            </a:r>
          </a:p>
          <a:p>
            <a:pPr lvl="1" eaLnBrk="1" hangingPunct="1">
              <a:buFontTx/>
              <a:buNone/>
            </a:pPr>
            <a:r>
              <a:rPr lang="en-US" sz="3200" dirty="0" err="1"/>
              <a:t>empArray</a:t>
            </a:r>
            <a:r>
              <a:rPr lang="en-US" sz="3200" dirty="0"/>
              <a:t>[2].</a:t>
            </a:r>
            <a:r>
              <a:rPr lang="en-US" sz="3200" dirty="0" err="1"/>
              <a:t>GivePromotion</a:t>
            </a:r>
            <a:r>
              <a:rPr lang="en-US" sz="3200" dirty="0"/>
              <a:t>();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4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30" y="2789331"/>
            <a:ext cx="6489673" cy="264114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Veel voorkomende fout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Zie je de fout?</a:t>
            </a:r>
          </a:p>
          <a:p>
            <a:endParaRPr lang="nl-BE" dirty="0"/>
          </a:p>
        </p:txBody>
      </p:sp>
      <p:grpSp>
        <p:nvGrpSpPr>
          <p:cNvPr id="13" name="Groep 8"/>
          <p:cNvGrpSpPr>
            <a:grpSpLocks/>
          </p:cNvGrpSpPr>
          <p:nvPr/>
        </p:nvGrpSpPr>
        <p:grpSpPr bwMode="auto">
          <a:xfrm>
            <a:off x="9243560" y="3529012"/>
            <a:ext cx="1971675" cy="1466850"/>
            <a:chOff x="6185338" y="1366345"/>
            <a:chExt cx="1970690" cy="1466630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kstvak 14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83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Veel voorkomende fout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Zie je de fout?</a:t>
            </a:r>
          </a:p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02" y="2237014"/>
            <a:ext cx="6139960" cy="2498821"/>
          </a:xfrm>
          <a:prstGeom prst="rect">
            <a:avLst/>
          </a:prstGeom>
        </p:spPr>
      </p:pic>
      <p:sp>
        <p:nvSpPr>
          <p:cNvPr id="9" name="Lijntoelichting 2 8"/>
          <p:cNvSpPr/>
          <p:nvPr/>
        </p:nvSpPr>
        <p:spPr bwMode="auto">
          <a:xfrm>
            <a:off x="7738550" y="2237014"/>
            <a:ext cx="2229394" cy="97824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113"/>
              <a:gd name="adj6" fmla="val -190173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Nooit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Pokemon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objecten aangemaakt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400" y="5174621"/>
            <a:ext cx="9058275" cy="400050"/>
          </a:xfrm>
          <a:prstGeom prst="rect">
            <a:avLst/>
          </a:prstGeom>
        </p:spPr>
      </p:pic>
      <p:cxnSp>
        <p:nvCxnSpPr>
          <p:cNvPr id="11" name="Rechte verbindingslijn met pijl 10"/>
          <p:cNvCxnSpPr>
            <a:cxnSpLocks/>
          </p:cNvCxnSpPr>
          <p:nvPr/>
        </p:nvCxnSpPr>
        <p:spPr bwMode="auto">
          <a:xfrm flipV="1">
            <a:off x="6024571" y="4191000"/>
            <a:ext cx="332686" cy="882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" name="Groep 8"/>
          <p:cNvGrpSpPr>
            <a:grpSpLocks/>
          </p:cNvGrpSpPr>
          <p:nvPr/>
        </p:nvGrpSpPr>
        <p:grpSpPr bwMode="auto">
          <a:xfrm>
            <a:off x="7531972" y="3051504"/>
            <a:ext cx="1971675" cy="1466850"/>
            <a:chOff x="6185338" y="1366345"/>
            <a:chExt cx="1970690" cy="1466630"/>
          </a:xfrm>
        </p:grpSpPr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kstvak 16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46844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ardontwerp">
  <a:themeElements>
    <a:clrScheme name="Roo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ardontwerp 1">
        <a:dk1>
          <a:srgbClr val="330000"/>
        </a:dk1>
        <a:lt1>
          <a:srgbClr val="FFFFFF"/>
        </a:lt1>
        <a:dk2>
          <a:srgbClr val="330000"/>
        </a:dk2>
        <a:lt2>
          <a:srgbClr val="5C1F00"/>
        </a:lt2>
        <a:accent1>
          <a:srgbClr val="FF9900"/>
        </a:accent1>
        <a:accent2>
          <a:srgbClr val="330000"/>
        </a:accent2>
        <a:accent3>
          <a:srgbClr val="FFFFFF"/>
        </a:accent3>
        <a:accent4>
          <a:srgbClr val="2A0000"/>
        </a:accent4>
        <a:accent5>
          <a:srgbClr val="FFCAAA"/>
        </a:accent5>
        <a:accent6>
          <a:srgbClr val="2D0000"/>
        </a:accent6>
        <a:hlink>
          <a:srgbClr val="FFCC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1528</Words>
  <Application>Microsoft Office PowerPoint</Application>
  <PresentationFormat>Breedbeeld</PresentationFormat>
  <Paragraphs>372</Paragraphs>
  <Slides>39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39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Times</vt:lpstr>
      <vt:lpstr>Times New Roman</vt:lpstr>
      <vt:lpstr>Wingdings</vt:lpstr>
      <vt:lpstr>Standaardontwerp</vt:lpstr>
      <vt:lpstr>Object Oriented Programming</vt:lpstr>
      <vt:lpstr>Object arrays</vt:lpstr>
      <vt:lpstr>Arrays en objecten</vt:lpstr>
      <vt:lpstr>Verschil met andere arrays</vt:lpstr>
      <vt:lpstr>Object arrays maken</vt:lpstr>
      <vt:lpstr>Object arrays maken</vt:lpstr>
      <vt:lpstr>Hoe property of methode van 1 arrayobject benaderen</vt:lpstr>
      <vt:lpstr>Veel voorkomende fout</vt:lpstr>
      <vt:lpstr>Veel voorkomende fout</vt:lpstr>
      <vt:lpstr>Veel voorkomende fout</vt:lpstr>
      <vt:lpstr>Array initializer syntax</vt:lpstr>
      <vt:lpstr>FOREAch</vt:lpstr>
      <vt:lpstr>foreach statement</vt:lpstr>
      <vt:lpstr>Foreach: yet another loop</vt:lpstr>
      <vt:lpstr>foreach statement</vt:lpstr>
      <vt:lpstr>Voorbeeld</vt:lpstr>
      <vt:lpstr>Slowmotion</vt:lpstr>
      <vt:lpstr>Slowmotion</vt:lpstr>
      <vt:lpstr>Slowmotion</vt:lpstr>
      <vt:lpstr>Slowmotion</vt:lpstr>
      <vt:lpstr>Slowmotion</vt:lpstr>
      <vt:lpstr>Slowmotion</vt:lpstr>
      <vt:lpstr>Slowmotion</vt:lpstr>
      <vt:lpstr>Slowmotion</vt:lpstr>
      <vt:lpstr>Verschil met for</vt:lpstr>
      <vt:lpstr>Foreach vooral “leuk” met object-arrays</vt:lpstr>
      <vt:lpstr>Foreach niét voor objectarray initaliasatie gebruiken</vt:lpstr>
      <vt:lpstr>VAR</vt:lpstr>
      <vt:lpstr>var keyword</vt:lpstr>
      <vt:lpstr>Var c# != var js</vt:lpstr>
      <vt:lpstr>List&lt;&gt;</vt:lpstr>
      <vt:lpstr>List&lt;&gt; is arrays on steroids </vt:lpstr>
      <vt:lpstr>List&lt;&gt;</vt:lpstr>
      <vt:lpstr>Elementen toevoegen</vt:lpstr>
      <vt:lpstr>List&lt;&gt; is een array</vt:lpstr>
      <vt:lpstr>Maar List&lt;&gt; kan ook</vt:lpstr>
      <vt:lpstr>Foreach loves List&lt;&gt;</vt:lpstr>
      <vt:lpstr>Array initializer syntax en List&lt;&gt;</vt:lpstr>
      <vt:lpstr>Let’s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9</cp:revision>
  <dcterms:created xsi:type="dcterms:W3CDTF">2019-03-11T14:08:55Z</dcterms:created>
  <dcterms:modified xsi:type="dcterms:W3CDTF">2020-03-08T09:38:26Z</dcterms:modified>
</cp:coreProperties>
</file>