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1"/>
  </p:notesMasterIdLst>
  <p:sldIdLst>
    <p:sldId id="326" r:id="rId2"/>
    <p:sldId id="338" r:id="rId3"/>
    <p:sldId id="327" r:id="rId4"/>
    <p:sldId id="315" r:id="rId5"/>
    <p:sldId id="322" r:id="rId6"/>
    <p:sldId id="331" r:id="rId7"/>
    <p:sldId id="332" r:id="rId8"/>
    <p:sldId id="342" r:id="rId9"/>
    <p:sldId id="341" r:id="rId10"/>
    <p:sldId id="317" r:id="rId11"/>
    <p:sldId id="319" r:id="rId12"/>
    <p:sldId id="321" r:id="rId13"/>
    <p:sldId id="316" r:id="rId14"/>
    <p:sldId id="328" r:id="rId15"/>
    <p:sldId id="329" r:id="rId16"/>
    <p:sldId id="333" r:id="rId17"/>
    <p:sldId id="334" r:id="rId18"/>
    <p:sldId id="340" r:id="rId19"/>
    <p:sldId id="330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Maven Pro" panose="020B0604020202020204" charset="0"/>
      <p:regular r:id="rId30"/>
      <p:bold r:id="rId31"/>
    </p:embeddedFont>
    <p:embeddedFont>
      <p:font typeface="Press Start 2P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AEEB06-766D-49FB-BCA0-3CC539D826EA}">
  <a:tblStyle styleId="{EFAEEB06-766D-49FB-BCA0-3CC539D826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ad10344254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ad10344254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58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/>
          <p:nvPr/>
        </p:nvSpPr>
        <p:spPr>
          <a:xfrm flipH="1">
            <a:off x="5899913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flipH="1">
            <a:off x="5310198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flipH="1">
            <a:off x="177184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flipH="1">
            <a:off x="1183064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flipH="1">
            <a:off x="592413" y="4239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/>
          <p:nvPr/>
        </p:nvSpPr>
        <p:spPr>
          <a:xfrm rot="10800000" flipH="1">
            <a:off x="8257042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"/>
          <p:cNvSpPr/>
          <p:nvPr/>
        </p:nvSpPr>
        <p:spPr>
          <a:xfrm rot="10800000" flipH="1">
            <a:off x="34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"/>
          <p:cNvSpPr/>
          <p:nvPr/>
        </p:nvSpPr>
        <p:spPr>
          <a:xfrm rot="10800000" flipH="1">
            <a:off x="589750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"/>
          <p:cNvSpPr/>
          <p:nvPr/>
        </p:nvSpPr>
        <p:spPr>
          <a:xfrm rot="10800000" flipH="1">
            <a:off x="117946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"/>
          <p:cNvSpPr/>
          <p:nvPr/>
        </p:nvSpPr>
        <p:spPr>
          <a:xfrm rot="10800000" flipH="1">
            <a:off x="8846799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"/>
          <p:cNvSpPr/>
          <p:nvPr/>
        </p:nvSpPr>
        <p:spPr>
          <a:xfrm rot="10800000" flipH="1">
            <a:off x="590662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"/>
          <p:cNvSpPr/>
          <p:nvPr/>
        </p:nvSpPr>
        <p:spPr>
          <a:xfrm rot="10800000" flipH="1">
            <a:off x="-2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 rot="10800000" flipH="1">
            <a:off x="590194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 rot="10800000" flipH="1">
            <a:off x="1179956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 rot="10800000" flipH="1">
            <a:off x="1768954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 rot="10800000" flipH="1">
            <a:off x="7076711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 rot="10800000" flipH="1">
            <a:off x="7667345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 rot="10800000" flipH="1">
            <a:off x="7666423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 rot="10800000" flipH="1">
            <a:off x="8257074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 rot="10800000" flipH="1">
            <a:off x="884860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 rot="10800000" flipH="1">
            <a:off x="8257524" y="1206911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"/>
          <p:cNvSpPr txBox="1">
            <a:spLocks noGrp="1"/>
          </p:cNvSpPr>
          <p:nvPr>
            <p:ph type="title"/>
          </p:nvPr>
        </p:nvSpPr>
        <p:spPr>
          <a:xfrm>
            <a:off x="2198250" y="1782600"/>
            <a:ext cx="4747500" cy="18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3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3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3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3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3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3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3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3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300"/>
            </a:lvl9pPr>
          </a:lstStyle>
          <a:p>
            <a:endParaRPr/>
          </a:p>
        </p:txBody>
      </p:sp>
      <p:sp>
        <p:nvSpPr>
          <p:cNvPr id="251" name="Google Shape;251;p10"/>
          <p:cNvSpPr/>
          <p:nvPr/>
        </p:nvSpPr>
        <p:spPr>
          <a:xfrm rot="-5400000">
            <a:off x="8844042" y="5886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0"/>
          <p:cNvSpPr/>
          <p:nvPr/>
        </p:nvSpPr>
        <p:spPr>
          <a:xfrm rot="-5400000">
            <a:off x="8241218" y="176859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0"/>
          <p:cNvSpPr/>
          <p:nvPr/>
        </p:nvSpPr>
        <p:spPr>
          <a:xfrm rot="-5400000">
            <a:off x="7638816" y="5886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"/>
          <p:cNvSpPr/>
          <p:nvPr/>
        </p:nvSpPr>
        <p:spPr>
          <a:xfrm rot="-5400000">
            <a:off x="7637875" y="117993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0"/>
          <p:cNvSpPr/>
          <p:nvPr/>
        </p:nvSpPr>
        <p:spPr>
          <a:xfrm rot="-5400000">
            <a:off x="8241433" y="-108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0"/>
          <p:cNvSpPr/>
          <p:nvPr/>
        </p:nvSpPr>
        <p:spPr>
          <a:xfrm rot="-5400000">
            <a:off x="7036221" y="-1068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"/>
          <p:cNvSpPr/>
          <p:nvPr/>
        </p:nvSpPr>
        <p:spPr>
          <a:xfrm rot="-5400000">
            <a:off x="8240209" y="1178852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0"/>
          <p:cNvSpPr/>
          <p:nvPr/>
        </p:nvSpPr>
        <p:spPr>
          <a:xfrm rot="-5400000">
            <a:off x="8842531" y="117977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0"/>
          <p:cNvSpPr/>
          <p:nvPr/>
        </p:nvSpPr>
        <p:spPr>
          <a:xfrm rot="-5400000">
            <a:off x="8241910" y="588710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0"/>
          <p:cNvSpPr/>
          <p:nvPr/>
        </p:nvSpPr>
        <p:spPr>
          <a:xfrm rot="-5400000">
            <a:off x="8843605" y="-288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0"/>
          <p:cNvSpPr/>
          <p:nvPr/>
        </p:nvSpPr>
        <p:spPr>
          <a:xfrm rot="-5400000">
            <a:off x="7638832" y="-2074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0"/>
          <p:cNvSpPr/>
          <p:nvPr/>
        </p:nvSpPr>
        <p:spPr>
          <a:xfrm rot="-5400000">
            <a:off x="7637200" y="177070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0"/>
          <p:cNvSpPr/>
          <p:nvPr/>
        </p:nvSpPr>
        <p:spPr>
          <a:xfrm rot="-5400000">
            <a:off x="7036641" y="5886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0"/>
          <p:cNvSpPr/>
          <p:nvPr/>
        </p:nvSpPr>
        <p:spPr>
          <a:xfrm>
            <a:off x="59" y="4238490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0"/>
          <p:cNvSpPr/>
          <p:nvPr/>
        </p:nvSpPr>
        <p:spPr>
          <a:xfrm>
            <a:off x="589775" y="423849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0"/>
          <p:cNvSpPr/>
          <p:nvPr/>
        </p:nvSpPr>
        <p:spPr>
          <a:xfrm>
            <a:off x="1179490" y="423849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0"/>
          <p:cNvSpPr/>
          <p:nvPr/>
        </p:nvSpPr>
        <p:spPr>
          <a:xfrm>
            <a:off x="59" y="3636305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0"/>
          <p:cNvSpPr/>
          <p:nvPr/>
        </p:nvSpPr>
        <p:spPr>
          <a:xfrm>
            <a:off x="590661" y="3033264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0"/>
          <p:cNvSpPr/>
          <p:nvPr/>
        </p:nvSpPr>
        <p:spPr>
          <a:xfrm>
            <a:off x="590687" y="363629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0"/>
          <p:cNvSpPr/>
          <p:nvPr/>
        </p:nvSpPr>
        <p:spPr>
          <a:xfrm>
            <a:off x="0" y="484152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0"/>
          <p:cNvSpPr/>
          <p:nvPr/>
        </p:nvSpPr>
        <p:spPr>
          <a:xfrm>
            <a:off x="590219" y="484149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"/>
          <p:cNvSpPr/>
          <p:nvPr/>
        </p:nvSpPr>
        <p:spPr>
          <a:xfrm>
            <a:off x="1179981" y="4841505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0"/>
          <p:cNvSpPr/>
          <p:nvPr/>
        </p:nvSpPr>
        <p:spPr>
          <a:xfrm>
            <a:off x="1768979" y="483979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49877" y="-41672"/>
            <a:ext cx="9389225" cy="2743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49876" y="2701528"/>
            <a:ext cx="9389225" cy="24419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02394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F30C-0732-4A95-9506-7AC373591488}" type="datetimeFigureOut">
              <a:rPr lang="nl-BE" smtClean="0"/>
              <a:t>20/11/2023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2EC4-04F1-4480-8631-B7E4F96B2E77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06" y="4783564"/>
            <a:ext cx="385344" cy="21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026" y="3479192"/>
            <a:ext cx="1065949" cy="106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5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F30C-0732-4A95-9506-7AC373591488}" type="datetimeFigureOut">
              <a:rPr lang="nl-BE" smtClean="0"/>
              <a:t>20/11/2023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2EC4-04F1-4480-8631-B7E4F96B2E7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700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F30C-0732-4A95-9506-7AC373591488}" type="datetimeFigureOut">
              <a:rPr lang="nl-BE" smtClean="0"/>
              <a:t>20/11/2023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2EC4-04F1-4480-8631-B7E4F96B2E7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471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6" r:id="rId3"/>
    <p:sldLayoutId id="2147483658" r:id="rId4"/>
    <p:sldLayoutId id="2147483680" r:id="rId5"/>
    <p:sldLayoutId id="2147483681" r:id="rId6"/>
    <p:sldLayoutId id="214748368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mdams/temP_PONG_NOV2023.gi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EBEAB-E2B9-406E-BEED-92C5C1834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927" y="910829"/>
            <a:ext cx="6858000" cy="1790700"/>
          </a:xfrm>
        </p:spPr>
        <p:txBody>
          <a:bodyPr/>
          <a:lstStyle/>
          <a:p>
            <a:r>
              <a:rPr lang="nl-BE" dirty="0"/>
              <a:t>Project </a:t>
            </a:r>
            <a:r>
              <a:rPr lang="nl-BE" dirty="0" err="1"/>
              <a:t>Pong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39436DF-594E-4536-8B72-F5CDC7A20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200" dirty="0">
                <a:latin typeface="Press Start 2P" panose="020B0604020202020204" charset="0"/>
              </a:rPr>
              <a:t>H6. Herhalingen, herhalingen, herhaling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DF0F3A8-3276-40BC-ADC8-7B11BE9FE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777" y="174567"/>
            <a:ext cx="1883223" cy="1883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8251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D35B8-4984-4FC7-B78A-4D91C1CB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Vectoren</a:t>
            </a:r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4A9B161E-EC1A-41AE-B7D7-F742584EB91B}"/>
              </a:ext>
            </a:extLst>
          </p:cNvPr>
          <p:cNvSpPr/>
          <p:nvPr/>
        </p:nvSpPr>
        <p:spPr>
          <a:xfrm>
            <a:off x="132292" y="3192929"/>
            <a:ext cx="1170265" cy="1113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50" dirty="0"/>
              <a:t>begin</a:t>
            </a:r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42FB08CC-5D86-4098-BDEF-15C29F494511}"/>
              </a:ext>
            </a:extLst>
          </p:cNvPr>
          <p:cNvCxnSpPr>
            <a:cxnSpLocks/>
          </p:cNvCxnSpPr>
          <p:nvPr/>
        </p:nvCxnSpPr>
        <p:spPr>
          <a:xfrm flipV="1">
            <a:off x="1038302" y="3727727"/>
            <a:ext cx="2780951" cy="22022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77CAC1F2-C4BC-42BC-B811-8AFDD2F92904}"/>
              </a:ext>
            </a:extLst>
          </p:cNvPr>
          <p:cNvSpPr txBox="1"/>
          <p:nvPr/>
        </p:nvSpPr>
        <p:spPr>
          <a:xfrm>
            <a:off x="2315807" y="3749749"/>
            <a:ext cx="67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nl-BE" dirty="0" err="1"/>
              <a:t>vx</a:t>
            </a:r>
            <a:r>
              <a:rPr lang="nl-BE" dirty="0"/>
              <a:t>=2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9DC95273-98E5-4694-9062-0D31A6F01C83}"/>
              </a:ext>
            </a:extLst>
          </p:cNvPr>
          <p:cNvCxnSpPr>
            <a:cxnSpLocks/>
          </p:cNvCxnSpPr>
          <p:nvPr/>
        </p:nvCxnSpPr>
        <p:spPr>
          <a:xfrm flipV="1">
            <a:off x="717423" y="2150598"/>
            <a:ext cx="1049" cy="1495337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7B574CDF-2CC6-4CFE-9D88-B49B62CDBEC2}"/>
              </a:ext>
            </a:extLst>
          </p:cNvPr>
          <p:cNvSpPr txBox="1"/>
          <p:nvPr/>
        </p:nvSpPr>
        <p:spPr>
          <a:xfrm>
            <a:off x="-2126" y="2505672"/>
            <a:ext cx="7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0" dirty="0" err="1">
                <a:solidFill>
                  <a:schemeClr val="tx1"/>
                </a:solidFill>
              </a:rPr>
              <a:t>vy</a:t>
            </a:r>
            <a:r>
              <a:rPr lang="nl-BE" sz="1800" dirty="0">
                <a:solidFill>
                  <a:schemeClr val="tx1"/>
                </a:solidFill>
              </a:rPr>
              <a:t>=1</a:t>
            </a: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85C56EFF-FB4E-4997-A175-24F997187A4D}"/>
              </a:ext>
            </a:extLst>
          </p:cNvPr>
          <p:cNvCxnSpPr>
            <a:cxnSpLocks/>
          </p:cNvCxnSpPr>
          <p:nvPr/>
        </p:nvCxnSpPr>
        <p:spPr>
          <a:xfrm flipV="1">
            <a:off x="878387" y="2205127"/>
            <a:ext cx="2613696" cy="1440808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Ovaal 14">
            <a:extLst>
              <a:ext uri="{FF2B5EF4-FFF2-40B4-BE49-F238E27FC236}">
                <a16:creationId xmlns:a16="http://schemas.microsoft.com/office/drawing/2014/main" id="{0D41C84B-AD97-4183-9AF3-09DA56F80BBB}"/>
              </a:ext>
            </a:extLst>
          </p:cNvPr>
          <p:cNvSpPr/>
          <p:nvPr/>
        </p:nvSpPr>
        <p:spPr>
          <a:xfrm>
            <a:off x="3434913" y="1555246"/>
            <a:ext cx="1170265" cy="11136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50" dirty="0">
                <a:solidFill>
                  <a:srgbClr val="7030A0"/>
                </a:solidFill>
              </a:rPr>
              <a:t>Volgende iteratie</a:t>
            </a:r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id="{6DD264DC-A27F-4BAC-9F03-0F148BAA0514}"/>
              </a:ext>
            </a:extLst>
          </p:cNvPr>
          <p:cNvSpPr/>
          <p:nvPr/>
        </p:nvSpPr>
        <p:spPr>
          <a:xfrm>
            <a:off x="6831533" y="58923"/>
            <a:ext cx="1170265" cy="11136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50" dirty="0">
                <a:solidFill>
                  <a:srgbClr val="7030A0"/>
                </a:solidFill>
              </a:rPr>
              <a:t>Nog iteratie verder</a:t>
            </a: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30D965A2-71E0-40FA-9839-EF25CF4B7F5D}"/>
              </a:ext>
            </a:extLst>
          </p:cNvPr>
          <p:cNvCxnSpPr>
            <a:cxnSpLocks/>
          </p:cNvCxnSpPr>
          <p:nvPr/>
        </p:nvCxnSpPr>
        <p:spPr>
          <a:xfrm flipV="1">
            <a:off x="4499141" y="686521"/>
            <a:ext cx="2332392" cy="1273962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kstvak 21">
            <a:extLst>
              <a:ext uri="{FF2B5EF4-FFF2-40B4-BE49-F238E27FC236}">
                <a16:creationId xmlns:a16="http://schemas.microsoft.com/office/drawing/2014/main" id="{2D15E8FD-9F56-4C23-A4B5-EF57567F8DAD}"/>
              </a:ext>
            </a:extLst>
          </p:cNvPr>
          <p:cNvSpPr txBox="1"/>
          <p:nvPr/>
        </p:nvSpPr>
        <p:spPr>
          <a:xfrm>
            <a:off x="3543669" y="2668885"/>
            <a:ext cx="106150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50" dirty="0" err="1">
                <a:solidFill>
                  <a:schemeClr val="tx1"/>
                </a:solidFill>
              </a:rPr>
              <a:t>posx</a:t>
            </a:r>
            <a:r>
              <a:rPr lang="nl-BE" sz="1050" dirty="0">
                <a:solidFill>
                  <a:schemeClr val="tx1"/>
                </a:solidFill>
              </a:rPr>
              <a:t>=</a:t>
            </a:r>
            <a:r>
              <a:rPr lang="nl-BE" sz="1050" dirty="0" err="1">
                <a:solidFill>
                  <a:schemeClr val="tx1"/>
                </a:solidFill>
              </a:rPr>
              <a:t>posx+vx</a:t>
            </a:r>
            <a:endParaRPr lang="nl-BE" sz="1050" dirty="0">
              <a:solidFill>
                <a:schemeClr val="tx1"/>
              </a:solidFill>
            </a:endParaRPr>
          </a:p>
          <a:p>
            <a:r>
              <a:rPr lang="nl-BE" sz="1050" dirty="0" err="1">
                <a:solidFill>
                  <a:schemeClr val="tx1"/>
                </a:solidFill>
              </a:rPr>
              <a:t>posy</a:t>
            </a:r>
            <a:r>
              <a:rPr lang="nl-BE" sz="1050" dirty="0">
                <a:solidFill>
                  <a:schemeClr val="tx1"/>
                </a:solidFill>
              </a:rPr>
              <a:t>=</a:t>
            </a:r>
            <a:r>
              <a:rPr lang="nl-BE" sz="1050" dirty="0" err="1">
                <a:solidFill>
                  <a:schemeClr val="tx1"/>
                </a:solidFill>
              </a:rPr>
              <a:t>posy+vy</a:t>
            </a:r>
            <a:endParaRPr lang="nl-BE" sz="1050" dirty="0">
              <a:solidFill>
                <a:schemeClr val="tx1"/>
              </a:solidFill>
            </a:endParaRPr>
          </a:p>
          <a:p>
            <a:endParaRPr lang="nl-BE" sz="1050" dirty="0">
              <a:solidFill>
                <a:schemeClr val="tx1"/>
              </a:solidFill>
            </a:endParaRP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88C940F9-1CE5-454A-973F-CFA526D0589D}"/>
              </a:ext>
            </a:extLst>
          </p:cNvPr>
          <p:cNvSpPr txBox="1"/>
          <p:nvPr/>
        </p:nvSpPr>
        <p:spPr>
          <a:xfrm>
            <a:off x="6915282" y="1223371"/>
            <a:ext cx="106150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50" dirty="0" err="1">
                <a:solidFill>
                  <a:schemeClr val="tx1"/>
                </a:solidFill>
              </a:rPr>
              <a:t>posx</a:t>
            </a:r>
            <a:r>
              <a:rPr lang="nl-BE" sz="1050" dirty="0">
                <a:solidFill>
                  <a:schemeClr val="tx1"/>
                </a:solidFill>
              </a:rPr>
              <a:t>=</a:t>
            </a:r>
            <a:r>
              <a:rPr lang="nl-BE" sz="1050" dirty="0" err="1">
                <a:solidFill>
                  <a:schemeClr val="tx1"/>
                </a:solidFill>
              </a:rPr>
              <a:t>posx+vx</a:t>
            </a:r>
            <a:endParaRPr lang="nl-BE" sz="1050" dirty="0">
              <a:solidFill>
                <a:schemeClr val="tx1"/>
              </a:solidFill>
            </a:endParaRPr>
          </a:p>
          <a:p>
            <a:r>
              <a:rPr lang="nl-BE" sz="1050" dirty="0" err="1">
                <a:solidFill>
                  <a:schemeClr val="tx1"/>
                </a:solidFill>
              </a:rPr>
              <a:t>posy</a:t>
            </a:r>
            <a:r>
              <a:rPr lang="nl-BE" sz="1050" dirty="0">
                <a:solidFill>
                  <a:schemeClr val="tx1"/>
                </a:solidFill>
              </a:rPr>
              <a:t>=</a:t>
            </a:r>
            <a:r>
              <a:rPr lang="nl-BE" sz="1050" dirty="0" err="1">
                <a:solidFill>
                  <a:schemeClr val="tx1"/>
                </a:solidFill>
              </a:rPr>
              <a:t>posy+vy</a:t>
            </a:r>
            <a:endParaRPr lang="nl-BE" sz="1050" dirty="0">
              <a:solidFill>
                <a:schemeClr val="tx1"/>
              </a:solidFill>
            </a:endParaRPr>
          </a:p>
          <a:p>
            <a:endParaRPr lang="nl-BE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D35B8-4984-4FC7-B78A-4D91C1CB1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22" y="249325"/>
            <a:ext cx="7709100" cy="333300"/>
          </a:xfrm>
        </p:spPr>
        <p:txBody>
          <a:bodyPr/>
          <a:lstStyle/>
          <a:p>
            <a:r>
              <a:rPr lang="nl-BE" dirty="0"/>
              <a:t>“Botsen”</a:t>
            </a:r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4A9B161E-EC1A-41AE-B7D7-F742584EB91B}"/>
              </a:ext>
            </a:extLst>
          </p:cNvPr>
          <p:cNvSpPr/>
          <p:nvPr/>
        </p:nvSpPr>
        <p:spPr>
          <a:xfrm>
            <a:off x="3344062" y="2340120"/>
            <a:ext cx="1170265" cy="1113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50" dirty="0"/>
              <a:t>begin</a:t>
            </a:r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42FB08CC-5D86-4098-BDEF-15C29F494511}"/>
              </a:ext>
            </a:extLst>
          </p:cNvPr>
          <p:cNvCxnSpPr>
            <a:cxnSpLocks/>
          </p:cNvCxnSpPr>
          <p:nvPr/>
        </p:nvCxnSpPr>
        <p:spPr>
          <a:xfrm flipV="1">
            <a:off x="4250073" y="2874918"/>
            <a:ext cx="2780951" cy="22022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77CAC1F2-C4BC-42BC-B811-8AFDD2F92904}"/>
              </a:ext>
            </a:extLst>
          </p:cNvPr>
          <p:cNvSpPr txBox="1"/>
          <p:nvPr/>
        </p:nvSpPr>
        <p:spPr>
          <a:xfrm>
            <a:off x="5527577" y="2896940"/>
            <a:ext cx="37702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7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9DC95273-98E5-4694-9062-0D31A6F01C83}"/>
              </a:ext>
            </a:extLst>
          </p:cNvPr>
          <p:cNvCxnSpPr>
            <a:cxnSpLocks/>
          </p:cNvCxnSpPr>
          <p:nvPr/>
        </p:nvCxnSpPr>
        <p:spPr>
          <a:xfrm flipV="1">
            <a:off x="3929194" y="1297789"/>
            <a:ext cx="1049" cy="1495337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7B574CDF-2CC6-4CFE-9D88-B49B62CDBEC2}"/>
              </a:ext>
            </a:extLst>
          </p:cNvPr>
          <p:cNvSpPr txBox="1"/>
          <p:nvPr/>
        </p:nvSpPr>
        <p:spPr>
          <a:xfrm>
            <a:off x="3455251" y="1671737"/>
            <a:ext cx="37702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7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30D965A2-71E0-40FA-9839-EF25CF4B7F5D}"/>
              </a:ext>
            </a:extLst>
          </p:cNvPr>
          <p:cNvCxnSpPr>
            <a:cxnSpLocks/>
          </p:cNvCxnSpPr>
          <p:nvPr/>
        </p:nvCxnSpPr>
        <p:spPr>
          <a:xfrm flipV="1">
            <a:off x="4040872" y="1297788"/>
            <a:ext cx="2613696" cy="1440808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3F9FDEF6-55ED-4CBD-866A-91C8E4AFD95A}"/>
              </a:ext>
            </a:extLst>
          </p:cNvPr>
          <p:cNvCxnSpPr/>
          <p:nvPr/>
        </p:nvCxnSpPr>
        <p:spPr>
          <a:xfrm>
            <a:off x="5135765" y="61893"/>
            <a:ext cx="0" cy="514350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9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al 2">
            <a:extLst>
              <a:ext uri="{FF2B5EF4-FFF2-40B4-BE49-F238E27FC236}">
                <a16:creationId xmlns:a16="http://schemas.microsoft.com/office/drawing/2014/main" id="{4A9B161E-EC1A-41AE-B7D7-F742584EB91B}"/>
              </a:ext>
            </a:extLst>
          </p:cNvPr>
          <p:cNvSpPr/>
          <p:nvPr/>
        </p:nvSpPr>
        <p:spPr>
          <a:xfrm>
            <a:off x="3344062" y="2340120"/>
            <a:ext cx="1170265" cy="1113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50" dirty="0"/>
              <a:t>begin</a:t>
            </a:r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42FB08CC-5D86-4098-BDEF-15C29F494511}"/>
              </a:ext>
            </a:extLst>
          </p:cNvPr>
          <p:cNvCxnSpPr>
            <a:cxnSpLocks/>
          </p:cNvCxnSpPr>
          <p:nvPr/>
        </p:nvCxnSpPr>
        <p:spPr>
          <a:xfrm flipV="1">
            <a:off x="4250073" y="2874918"/>
            <a:ext cx="2780951" cy="22022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77CAC1F2-C4BC-42BC-B811-8AFDD2F92904}"/>
              </a:ext>
            </a:extLst>
          </p:cNvPr>
          <p:cNvSpPr txBox="1"/>
          <p:nvPr/>
        </p:nvSpPr>
        <p:spPr>
          <a:xfrm>
            <a:off x="5527577" y="2896940"/>
            <a:ext cx="37702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7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9DC95273-98E5-4694-9062-0D31A6F01C83}"/>
              </a:ext>
            </a:extLst>
          </p:cNvPr>
          <p:cNvCxnSpPr>
            <a:cxnSpLocks/>
          </p:cNvCxnSpPr>
          <p:nvPr/>
        </p:nvCxnSpPr>
        <p:spPr>
          <a:xfrm flipV="1">
            <a:off x="3929194" y="1297789"/>
            <a:ext cx="1049" cy="1495337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7B574CDF-2CC6-4CFE-9D88-B49B62CDBEC2}"/>
              </a:ext>
            </a:extLst>
          </p:cNvPr>
          <p:cNvSpPr txBox="1"/>
          <p:nvPr/>
        </p:nvSpPr>
        <p:spPr>
          <a:xfrm>
            <a:off x="3455251" y="1671737"/>
            <a:ext cx="37702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7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523BC44D-7908-4368-958D-78C33949441A}"/>
              </a:ext>
            </a:extLst>
          </p:cNvPr>
          <p:cNvCxnSpPr>
            <a:cxnSpLocks/>
          </p:cNvCxnSpPr>
          <p:nvPr/>
        </p:nvCxnSpPr>
        <p:spPr>
          <a:xfrm flipH="1">
            <a:off x="1031905" y="2896940"/>
            <a:ext cx="2629614" cy="0"/>
          </a:xfrm>
          <a:prstGeom prst="straightConnector1">
            <a:avLst/>
          </a:prstGeom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BB4C43F4-B7B2-402C-A1AC-24AC68C6C990}"/>
              </a:ext>
            </a:extLst>
          </p:cNvPr>
          <p:cNvSpPr txBox="1"/>
          <p:nvPr/>
        </p:nvSpPr>
        <p:spPr>
          <a:xfrm>
            <a:off x="2346712" y="2896939"/>
            <a:ext cx="37702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700" dirty="0">
                <a:solidFill>
                  <a:srgbClr val="00B050"/>
                </a:solidFill>
              </a:rPr>
              <a:t>2</a:t>
            </a:r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BE76F892-B645-44BC-9502-2DBECFE54DCE}"/>
              </a:ext>
            </a:extLst>
          </p:cNvPr>
          <p:cNvCxnSpPr>
            <a:cxnSpLocks/>
          </p:cNvCxnSpPr>
          <p:nvPr/>
        </p:nvCxnSpPr>
        <p:spPr>
          <a:xfrm flipH="1" flipV="1">
            <a:off x="1031905" y="1525425"/>
            <a:ext cx="2737374" cy="1267702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kstvak 18">
            <a:extLst>
              <a:ext uri="{FF2B5EF4-FFF2-40B4-BE49-F238E27FC236}">
                <a16:creationId xmlns:a16="http://schemas.microsoft.com/office/drawing/2014/main" id="{5A16323C-B4AA-49D3-B9B2-762F8F61FF9F}"/>
              </a:ext>
            </a:extLst>
          </p:cNvPr>
          <p:cNvSpPr txBox="1"/>
          <p:nvPr/>
        </p:nvSpPr>
        <p:spPr>
          <a:xfrm>
            <a:off x="3595438" y="3469322"/>
            <a:ext cx="8210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50" dirty="0" err="1">
                <a:solidFill>
                  <a:schemeClr val="tx1"/>
                </a:solidFill>
              </a:rPr>
              <a:t>Vx</a:t>
            </a:r>
            <a:r>
              <a:rPr lang="nl-BE" sz="1050" dirty="0">
                <a:solidFill>
                  <a:schemeClr val="tx1"/>
                </a:solidFill>
              </a:rPr>
              <a:t> =  -</a:t>
            </a:r>
            <a:r>
              <a:rPr lang="nl-BE" sz="1050" dirty="0" err="1">
                <a:solidFill>
                  <a:schemeClr val="tx1"/>
                </a:solidFill>
              </a:rPr>
              <a:t>vx</a:t>
            </a:r>
            <a:r>
              <a:rPr lang="nl-BE" sz="1050" dirty="0">
                <a:solidFill>
                  <a:schemeClr val="tx1"/>
                </a:solidFill>
              </a:rPr>
              <a:t>;  </a:t>
            </a:r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E7C0F063-FB27-4E6F-AADD-2860AF2FAC31}"/>
              </a:ext>
            </a:extLst>
          </p:cNvPr>
          <p:cNvCxnSpPr/>
          <p:nvPr/>
        </p:nvCxnSpPr>
        <p:spPr>
          <a:xfrm>
            <a:off x="5135765" y="61893"/>
            <a:ext cx="0" cy="514350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">
            <a:extLst>
              <a:ext uri="{FF2B5EF4-FFF2-40B4-BE49-F238E27FC236}">
                <a16:creationId xmlns:a16="http://schemas.microsoft.com/office/drawing/2014/main" id="{43C72F8A-ED64-4D8E-BFA3-6413A59460BF}"/>
              </a:ext>
            </a:extLst>
          </p:cNvPr>
          <p:cNvSpPr txBox="1">
            <a:spLocks/>
          </p:cNvSpPr>
          <p:nvPr/>
        </p:nvSpPr>
        <p:spPr>
          <a:xfrm>
            <a:off x="186322" y="2493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nl-BE"/>
              <a:t>“Botsen”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7182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8C2F9-EC99-4ADA-AD8C-C5789448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EE94DF48-AB6B-456D-AF57-51AF7EB3C6C1}"/>
              </a:ext>
            </a:extLst>
          </p:cNvPr>
          <p:cNvSpPr/>
          <p:nvPr/>
        </p:nvSpPr>
        <p:spPr>
          <a:xfrm>
            <a:off x="1760068" y="1126480"/>
            <a:ext cx="3205163" cy="3520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 x = 3;</a:t>
            </a:r>
          </a:p>
          <a:p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 y = 3;</a:t>
            </a:r>
          </a:p>
          <a:p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 xv = 1;</a:t>
            </a:r>
          </a:p>
          <a:p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 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= 1;</a:t>
            </a:r>
          </a:p>
          <a:p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while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true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 lvl="1"/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//Input user</a:t>
            </a:r>
          </a:p>
          <a:p>
            <a:pPr lvl="1"/>
            <a:endParaRPr lang="nl-BE" sz="675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//Update </a:t>
            </a:r>
          </a:p>
          <a:p>
            <a:pPr lvl="1"/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x = x + xv;</a:t>
            </a:r>
          </a:p>
          <a:p>
            <a:pPr lvl="1"/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y = y + 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;</a:t>
            </a:r>
          </a:p>
          <a:p>
            <a:pPr lvl="1"/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(x + xv &gt;= 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Console.WindowWidth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|| x &lt;= 0 )</a:t>
            </a:r>
          </a:p>
          <a:p>
            <a:pPr lvl="1"/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 lvl="1"/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xv = -xv;</a:t>
            </a:r>
          </a:p>
          <a:p>
            <a:pPr lvl="1"/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</a:p>
          <a:p>
            <a:pPr lvl="1"/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(y + 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&gt;= 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Console.WindowHeight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|| y &lt;= 0)</a:t>
            </a:r>
          </a:p>
          <a:p>
            <a:pPr lvl="1"/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 lvl="1"/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= -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; </a:t>
            </a:r>
          </a:p>
          <a:p>
            <a:pPr lvl="1"/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} </a:t>
            </a:r>
          </a:p>
          <a:p>
            <a:pPr lvl="1"/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//Draw</a:t>
            </a:r>
          </a:p>
          <a:p>
            <a:pPr lvl="1"/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Console.Clear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pPr lvl="1"/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Console.ForegroundColor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ConsoleColor.Red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;</a:t>
            </a:r>
          </a:p>
          <a:p>
            <a:pPr lvl="1"/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Console.BackgroundColor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ConsoleColor.White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;</a:t>
            </a:r>
          </a:p>
          <a:p>
            <a:pPr lvl="1"/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Console.SetCursorPosition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(x, y);</a:t>
            </a:r>
          </a:p>
          <a:p>
            <a:pPr lvl="1"/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Console.Write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("**");</a:t>
            </a:r>
          </a:p>
          <a:p>
            <a:pPr lvl="1"/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Console.SetCursorPosition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(x, y + 1);</a:t>
            </a:r>
          </a:p>
          <a:p>
            <a:pPr lvl="1"/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Console.Write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("**");</a:t>
            </a:r>
          </a:p>
          <a:p>
            <a:pPr lvl="1"/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System.Threading.Thread.Sleep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(50);</a:t>
            </a:r>
          </a:p>
          <a:p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C63DF43-5D0B-45F0-831D-8BE78E6A1023}"/>
              </a:ext>
            </a:extLst>
          </p:cNvPr>
          <p:cNvSpPr/>
          <p:nvPr/>
        </p:nvSpPr>
        <p:spPr>
          <a:xfrm>
            <a:off x="5938837" y="503233"/>
            <a:ext cx="3205163" cy="1338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  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Console.KeyAvailable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ConsoleKeyInfo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keyInfo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Console.ReadKey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keyInfo.Key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== 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ConsoleKey.UpArrow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{</a:t>
            </a:r>
          </a:p>
          <a:p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 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MoveFirstPlayerUp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}</a:t>
            </a:r>
          </a:p>
          <a:p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keyInfo.Key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== 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ConsoleKey.DownArrow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{</a:t>
            </a:r>
          </a:p>
          <a:p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 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MoveFirstPlayerDown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}</a:t>
            </a:r>
          </a:p>
          <a:p>
            <a:r>
              <a:rPr lang="nl-BE" sz="675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  <a:endParaRPr lang="nl-BE" sz="675" dirty="0"/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7B3FE45B-7786-4B85-A3F2-8EF98564F56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544360" y="1172647"/>
            <a:ext cx="3394477" cy="819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572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FA3D0-71D8-4278-A6AD-D9AA3E6C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Render</a:t>
            </a:r>
            <a:r>
              <a:rPr lang="nl-BE" dirty="0"/>
              <a:t> </a:t>
            </a:r>
            <a:r>
              <a:rPr lang="nl-BE" dirty="0" err="1"/>
              <a:t>all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BC68B05-3660-4CF7-9182-EF74E7F3F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Picture 2" descr="Afbeeldingsresultaat voor game loop">
            <a:extLst>
              <a:ext uri="{FF2B5EF4-FFF2-40B4-BE49-F238E27FC236}">
                <a16:creationId xmlns:a16="http://schemas.microsoft.com/office/drawing/2014/main" id="{3F847A7A-1CD4-45BE-BE6A-3789FD1AF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" y="1"/>
            <a:ext cx="8622616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51BBB14C-FE80-4514-BC40-7DF7C4DD2AF7}"/>
              </a:ext>
            </a:extLst>
          </p:cNvPr>
          <p:cNvSpPr/>
          <p:nvPr/>
        </p:nvSpPr>
        <p:spPr>
          <a:xfrm>
            <a:off x="4966019" y="185181"/>
            <a:ext cx="2039588" cy="18792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/>
          </a:p>
        </p:txBody>
      </p:sp>
    </p:spTree>
    <p:extLst>
      <p:ext uri="{BB962C8B-B14F-4D97-AF65-F5344CB8AC3E}">
        <p14:creationId xmlns:p14="http://schemas.microsoft.com/office/powerpoint/2010/main" val="2654949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0A138-4E3B-420C-965C-E873F3382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25"/>
            <a:ext cx="8520600" cy="572700"/>
          </a:xfrm>
        </p:spPr>
        <p:txBody>
          <a:bodyPr/>
          <a:lstStyle/>
          <a:p>
            <a:r>
              <a:rPr lang="nl-BE" dirty="0"/>
              <a:t>Cursors plaatsen en tekenen maar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A88AC1-B943-4B7F-8E42-D4F17BDB9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(cursus onzichtbaar zetten)</a:t>
            </a:r>
            <a:r>
              <a:rPr lang="nl-BE" sz="1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35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Console.CursorVisible</a:t>
            </a:r>
            <a:r>
              <a:rPr lang="nl-BE" sz="1350" dirty="0">
                <a:solidFill>
                  <a:schemeClr val="tx1"/>
                </a:solidFill>
                <a:latin typeface="Consolas" panose="020B0609020204030204" pitchFamily="49" charset="0"/>
              </a:rPr>
              <a:t> = false;</a:t>
            </a:r>
          </a:p>
          <a:p>
            <a:endParaRPr lang="nl-BE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/>
              <a:t>Balletje tekenen: 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4B8D705-48F1-4208-9B58-EBDD1DF854AF}"/>
              </a:ext>
            </a:extLst>
          </p:cNvPr>
          <p:cNvSpPr txBox="1"/>
          <p:nvPr/>
        </p:nvSpPr>
        <p:spPr>
          <a:xfrm>
            <a:off x="2536313" y="1995168"/>
            <a:ext cx="4572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35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Console.SetCursorPosition</a:t>
            </a:r>
            <a:r>
              <a:rPr lang="nl-BE" sz="135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nl-BE" sz="1350" dirty="0" err="1">
                <a:solidFill>
                  <a:schemeClr val="tx1"/>
                </a:solidFill>
                <a:latin typeface="Consolas" panose="020B0609020204030204" pitchFamily="49" charset="0"/>
              </a:rPr>
              <a:t>balx</a:t>
            </a:r>
            <a:r>
              <a:rPr lang="nl-BE" sz="135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nl-BE" sz="1350" dirty="0" err="1">
                <a:solidFill>
                  <a:schemeClr val="tx1"/>
                </a:solidFill>
                <a:latin typeface="Consolas" panose="020B0609020204030204" pitchFamily="49" charset="0"/>
              </a:rPr>
              <a:t>baly</a:t>
            </a:r>
            <a:r>
              <a:rPr lang="nl-BE" sz="135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35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</a:t>
            </a:r>
            <a:r>
              <a:rPr lang="nl-BE" sz="1350" dirty="0">
                <a:solidFill>
                  <a:schemeClr val="tx1"/>
                </a:solidFill>
                <a:latin typeface="Consolas" panose="020B0609020204030204" pitchFamily="49" charset="0"/>
              </a:rPr>
              <a:t>("O");</a:t>
            </a:r>
            <a:endParaRPr lang="nl-BE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66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FA3D0-71D8-4278-A6AD-D9AA3E6C0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372321"/>
            <a:ext cx="7886700" cy="2139553"/>
          </a:xfrm>
        </p:spPr>
        <p:txBody>
          <a:bodyPr/>
          <a:lstStyle/>
          <a:p>
            <a:r>
              <a:rPr lang="nl-BE" dirty="0"/>
              <a:t>Input verwerken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BC68B05-3660-4CF7-9182-EF74E7F3F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Picture 2" descr="Afbeeldingsresultaat voor game loop">
            <a:extLst>
              <a:ext uri="{FF2B5EF4-FFF2-40B4-BE49-F238E27FC236}">
                <a16:creationId xmlns:a16="http://schemas.microsoft.com/office/drawing/2014/main" id="{3F847A7A-1CD4-45BE-BE6A-3789FD1AF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" y="0"/>
            <a:ext cx="8622616" cy="28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51BBB14C-FE80-4514-BC40-7DF7C4DD2AF7}"/>
              </a:ext>
            </a:extLst>
          </p:cNvPr>
          <p:cNvSpPr/>
          <p:nvPr/>
        </p:nvSpPr>
        <p:spPr>
          <a:xfrm>
            <a:off x="1049182" y="305635"/>
            <a:ext cx="2039588" cy="18792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/>
          </a:p>
        </p:txBody>
      </p:sp>
    </p:spTree>
    <p:extLst>
      <p:ext uri="{BB962C8B-B14F-4D97-AF65-F5344CB8AC3E}">
        <p14:creationId xmlns:p14="http://schemas.microsoft.com/office/powerpoint/2010/main" val="4114253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5D2D1-7C9B-4E9D-BFB8-AB9686C6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Polling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CCE551-D7BA-48CA-9790-C67B11C7A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Aan start van iteratie: “Heeft de gebruiker iets ingevoerd?”</a:t>
            </a:r>
          </a:p>
          <a:p>
            <a:pPr lvl="1"/>
            <a:r>
              <a:rPr lang="nl-BE" dirty="0"/>
              <a:t>Zo </a:t>
            </a:r>
            <a:r>
              <a:rPr lang="nl-BE" dirty="0" err="1"/>
              <a:t>ja:laatste</a:t>
            </a:r>
            <a:r>
              <a:rPr lang="nl-BE" dirty="0"/>
              <a:t> ingevoerde </a:t>
            </a:r>
            <a:r>
              <a:rPr lang="nl-BE" dirty="0" err="1"/>
              <a:t>key</a:t>
            </a:r>
            <a:r>
              <a:rPr lang="nl-BE" dirty="0"/>
              <a:t> uitlezen en verwerken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EB35D59-8C81-4043-9AD2-874A380BDDBA}"/>
              </a:ext>
            </a:extLst>
          </p:cNvPr>
          <p:cNvSpPr txBox="1"/>
          <p:nvPr/>
        </p:nvSpPr>
        <p:spPr>
          <a:xfrm>
            <a:off x="1300899" y="2497571"/>
            <a:ext cx="6304764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35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nl-BE" sz="1350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nl-BE" sz="135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Console.KeyAvailable</a:t>
            </a:r>
            <a:r>
              <a:rPr lang="nl-BE" sz="135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35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350" dirty="0">
                <a:solidFill>
                  <a:schemeClr val="tx1"/>
                </a:solidFill>
                <a:latin typeface="Consolas" panose="020B0609020204030204" pitchFamily="49" charset="0"/>
              </a:rPr>
              <a:t>	switch (</a:t>
            </a:r>
            <a:r>
              <a:rPr lang="en-US" sz="135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350" dirty="0">
                <a:solidFill>
                  <a:schemeClr val="tx1"/>
                </a:solidFill>
                <a:latin typeface="Consolas" panose="020B0609020204030204" pitchFamily="49" charset="0"/>
              </a:rPr>
              <a:t>(true).Key)</a:t>
            </a:r>
          </a:p>
          <a:p>
            <a:r>
              <a:rPr lang="nl-BE" sz="1350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nl-BE" sz="135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case </a:t>
            </a:r>
            <a:r>
              <a:rPr lang="nl-BE" sz="135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ConsoleKey.UpArrow</a:t>
            </a:r>
            <a:r>
              <a:rPr lang="nl-BE" sz="135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endParaRPr lang="nl-BE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304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58"/>
          <p:cNvSpPr txBox="1">
            <a:spLocks noGrp="1"/>
          </p:cNvSpPr>
          <p:nvPr>
            <p:ph type="title"/>
          </p:nvPr>
        </p:nvSpPr>
        <p:spPr>
          <a:xfrm>
            <a:off x="2198250" y="1782600"/>
            <a:ext cx="4747500" cy="18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Bedankt!</a:t>
            </a:r>
            <a:endParaRPr dirty="0"/>
          </a:p>
        </p:txBody>
      </p:sp>
      <p:sp>
        <p:nvSpPr>
          <p:cNvPr id="1482" name="Google Shape;1482;p58"/>
          <p:cNvSpPr/>
          <p:nvPr/>
        </p:nvSpPr>
        <p:spPr>
          <a:xfrm rot="-5400000">
            <a:off x="8844042" y="5886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58"/>
          <p:cNvSpPr/>
          <p:nvPr/>
        </p:nvSpPr>
        <p:spPr>
          <a:xfrm rot="-5400000">
            <a:off x="8241218" y="176859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58"/>
          <p:cNvSpPr/>
          <p:nvPr/>
        </p:nvSpPr>
        <p:spPr>
          <a:xfrm rot="-5400000">
            <a:off x="7638816" y="5886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5" name="Google Shape;1485;p58"/>
          <p:cNvSpPr/>
          <p:nvPr/>
        </p:nvSpPr>
        <p:spPr>
          <a:xfrm rot="-5400000">
            <a:off x="7637875" y="117993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p58"/>
          <p:cNvSpPr/>
          <p:nvPr/>
        </p:nvSpPr>
        <p:spPr>
          <a:xfrm rot="-5400000">
            <a:off x="8241433" y="-108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7" name="Google Shape;1487;p58"/>
          <p:cNvSpPr/>
          <p:nvPr/>
        </p:nvSpPr>
        <p:spPr>
          <a:xfrm rot="-5400000">
            <a:off x="7036221" y="-1068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8" name="Google Shape;1488;p58"/>
          <p:cNvSpPr/>
          <p:nvPr/>
        </p:nvSpPr>
        <p:spPr>
          <a:xfrm rot="-5400000">
            <a:off x="8240209" y="1178852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9" name="Google Shape;1489;p58"/>
          <p:cNvSpPr/>
          <p:nvPr/>
        </p:nvSpPr>
        <p:spPr>
          <a:xfrm rot="-5400000">
            <a:off x="8842531" y="117977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0" name="Google Shape;1490;p58"/>
          <p:cNvSpPr/>
          <p:nvPr/>
        </p:nvSpPr>
        <p:spPr>
          <a:xfrm rot="-5400000">
            <a:off x="8241910" y="588710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1" name="Google Shape;1491;p58"/>
          <p:cNvSpPr/>
          <p:nvPr/>
        </p:nvSpPr>
        <p:spPr>
          <a:xfrm rot="-5400000">
            <a:off x="8843605" y="-288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p58"/>
          <p:cNvSpPr/>
          <p:nvPr/>
        </p:nvSpPr>
        <p:spPr>
          <a:xfrm rot="-5400000">
            <a:off x="7638832" y="-2074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3" name="Google Shape;1493;p58"/>
          <p:cNvSpPr/>
          <p:nvPr/>
        </p:nvSpPr>
        <p:spPr>
          <a:xfrm rot="-5400000">
            <a:off x="7637200" y="177070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58"/>
          <p:cNvSpPr/>
          <p:nvPr/>
        </p:nvSpPr>
        <p:spPr>
          <a:xfrm rot="-5400000">
            <a:off x="7036641" y="5886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1495;p58"/>
          <p:cNvSpPr/>
          <p:nvPr/>
        </p:nvSpPr>
        <p:spPr>
          <a:xfrm>
            <a:off x="59" y="4238490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58"/>
          <p:cNvSpPr/>
          <p:nvPr/>
        </p:nvSpPr>
        <p:spPr>
          <a:xfrm>
            <a:off x="589775" y="423849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58"/>
          <p:cNvSpPr/>
          <p:nvPr/>
        </p:nvSpPr>
        <p:spPr>
          <a:xfrm>
            <a:off x="1179490" y="423849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58"/>
          <p:cNvSpPr/>
          <p:nvPr/>
        </p:nvSpPr>
        <p:spPr>
          <a:xfrm>
            <a:off x="59" y="3636305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58"/>
          <p:cNvSpPr/>
          <p:nvPr/>
        </p:nvSpPr>
        <p:spPr>
          <a:xfrm>
            <a:off x="590661" y="3033264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58"/>
          <p:cNvSpPr/>
          <p:nvPr/>
        </p:nvSpPr>
        <p:spPr>
          <a:xfrm>
            <a:off x="590687" y="363629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58"/>
          <p:cNvSpPr/>
          <p:nvPr/>
        </p:nvSpPr>
        <p:spPr>
          <a:xfrm>
            <a:off x="0" y="484152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58"/>
          <p:cNvSpPr/>
          <p:nvPr/>
        </p:nvSpPr>
        <p:spPr>
          <a:xfrm>
            <a:off x="590219" y="484149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3" name="Google Shape;1503;p58"/>
          <p:cNvSpPr/>
          <p:nvPr/>
        </p:nvSpPr>
        <p:spPr>
          <a:xfrm>
            <a:off x="1179981" y="4841505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58"/>
          <p:cNvSpPr/>
          <p:nvPr/>
        </p:nvSpPr>
        <p:spPr>
          <a:xfrm>
            <a:off x="1768979" y="483979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428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628650" y="3813888"/>
            <a:ext cx="7993800" cy="648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5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00753"/>
          </a:xfrm>
        </p:spPr>
        <p:txBody>
          <a:bodyPr>
            <a:normAutofit fontScale="62500" lnSpcReduction="2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1650" dirty="0"/>
              <a:t>Programmeren in C# door Douglas Bell en Mike Parr (vert. Kris Hermans)</a:t>
            </a:r>
          </a:p>
          <a:p>
            <a:pPr lvl="1"/>
            <a:r>
              <a:rPr lang="nl-BE" sz="1650" dirty="0"/>
              <a:t>Microsoft Visual C# 2015: An </a:t>
            </a:r>
            <a:r>
              <a:rPr lang="nl-BE" sz="1650" dirty="0" err="1"/>
              <a:t>Introduction</a:t>
            </a:r>
            <a:r>
              <a:rPr lang="nl-BE" sz="1650" dirty="0"/>
              <a:t> </a:t>
            </a:r>
            <a:r>
              <a:rPr lang="nl-BE" sz="1650" dirty="0" err="1"/>
              <a:t>to</a:t>
            </a:r>
            <a:r>
              <a:rPr lang="nl-BE" sz="1650" dirty="0"/>
              <a:t> Object-</a:t>
            </a:r>
            <a:r>
              <a:rPr lang="nl-BE" sz="1650" dirty="0" err="1"/>
              <a:t>Oriented</a:t>
            </a:r>
            <a:r>
              <a:rPr lang="nl-BE" sz="1650" dirty="0"/>
              <a:t> Programming door Joyce </a:t>
            </a:r>
            <a:r>
              <a:rPr lang="nl-BE" sz="1650" dirty="0" err="1"/>
              <a:t>Farrell</a:t>
            </a:r>
            <a:endParaRPr lang="nl-BE" sz="165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844FB-763B-4D8D-9CBD-CA70E94F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25" y="0"/>
            <a:ext cx="8412480" cy="2139553"/>
          </a:xfrm>
        </p:spPr>
        <p:txBody>
          <a:bodyPr/>
          <a:lstStyle/>
          <a:p>
            <a:r>
              <a:rPr lang="nl-BE" sz="4000" dirty="0" err="1"/>
              <a:t>Let’s</a:t>
            </a:r>
            <a:r>
              <a:rPr lang="nl-BE" sz="4000" dirty="0"/>
              <a:t> make </a:t>
            </a:r>
            <a:r>
              <a:rPr lang="nl-BE" sz="4000" dirty="0" err="1"/>
              <a:t>pong</a:t>
            </a:r>
            <a:endParaRPr lang="nl-BE" sz="400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F9C957-CFBD-4CEA-9BB1-E989D141BB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2" descr="[​IMG]">
            <a:extLst>
              <a:ext uri="{FF2B5EF4-FFF2-40B4-BE49-F238E27FC236}">
                <a16:creationId xmlns:a16="http://schemas.microsoft.com/office/drawing/2014/main" id="{51A62F3F-4CCA-4EFD-B618-AA3C65148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006" y="2302665"/>
            <a:ext cx="4178118" cy="260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91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5AF4C5-280B-4502-9A4F-743D625B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 universele gameloop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7587C07-8AC2-4FE7-8958-15B37D679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2" descr="Afbeeldingsresultaat voor game loop">
            <a:extLst>
              <a:ext uri="{FF2B5EF4-FFF2-40B4-BE49-F238E27FC236}">
                <a16:creationId xmlns:a16="http://schemas.microsoft.com/office/drawing/2014/main" id="{FF7030E5-F935-447E-9F41-478C27306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4893"/>
            <a:ext cx="8622616" cy="28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79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8DF71-D730-4809-8B0F-E2F719B1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Gameloop basic</a:t>
            </a:r>
          </a:p>
        </p:txBody>
      </p:sp>
      <p:pic>
        <p:nvPicPr>
          <p:cNvPr id="3" name="Picture 2" descr="Afbeeldingsresultaat voor game loop">
            <a:extLst>
              <a:ext uri="{FF2B5EF4-FFF2-40B4-BE49-F238E27FC236}">
                <a16:creationId xmlns:a16="http://schemas.microsoft.com/office/drawing/2014/main" id="{7ED17781-109C-4449-914E-59CF7393A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273" y="1160267"/>
            <a:ext cx="5645552" cy="185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ABB466B8-E2CB-480E-809F-B08FE12C9AA3}"/>
              </a:ext>
            </a:extLst>
          </p:cNvPr>
          <p:cNvSpPr/>
          <p:nvPr/>
        </p:nvSpPr>
        <p:spPr>
          <a:xfrm>
            <a:off x="-141633" y="1454282"/>
            <a:ext cx="779265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endParaRPr lang="nl-BE" sz="1200" b="1" dirty="0">
              <a:solidFill>
                <a:schemeClr val="bg1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 bool 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gameOver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=false;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while (!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gameOver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endParaRPr lang="nl-BE" sz="1200" b="1" dirty="0">
              <a:solidFill>
                <a:schemeClr val="bg1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 {</a:t>
            </a:r>
            <a:endParaRPr lang="nl-BE" sz="1200" b="1" dirty="0">
              <a:solidFill>
                <a:schemeClr val="bg1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   //Input 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verwerken</a:t>
            </a:r>
            <a:endParaRPr lang="nl-BE" sz="1200" b="1" dirty="0">
              <a:solidFill>
                <a:schemeClr val="bg1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endParaRPr lang="nl-BE" sz="1200" b="1" dirty="0">
              <a:solidFill>
                <a:schemeClr val="bg1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   //Update game </a:t>
            </a:r>
          </a:p>
          <a:p>
            <a:endParaRPr lang="nl-BE" sz="1200" b="1" dirty="0">
              <a:solidFill>
                <a:schemeClr val="bg1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   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//Render (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Console.Write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Console.WriteLine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//Wait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System.Threading.Thread.Sleep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(50);</a:t>
            </a:r>
            <a:endParaRPr lang="nl-BE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 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BE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Console.Clear</a:t>
            </a:r>
            <a:r>
              <a:rPr lang="nl-BE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nl-BE" sz="1200" b="1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</a:t>
            </a:r>
          </a:p>
          <a:p>
            <a:endParaRPr lang="nl-BE" sz="1200" b="1" dirty="0">
              <a:solidFill>
                <a:schemeClr val="bg1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nl-BE" sz="1200" b="1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}    </a:t>
            </a:r>
          </a:p>
        </p:txBody>
      </p:sp>
    </p:spTree>
    <p:extLst>
      <p:ext uri="{BB962C8B-B14F-4D97-AF65-F5344CB8AC3E}">
        <p14:creationId xmlns:p14="http://schemas.microsoft.com/office/powerpoint/2010/main" val="113081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FA3D0-71D8-4278-A6AD-D9AA3E6C0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2" y="2271519"/>
            <a:ext cx="7886700" cy="2139553"/>
          </a:xfrm>
        </p:spPr>
        <p:txBody>
          <a:bodyPr/>
          <a:lstStyle/>
          <a:p>
            <a:r>
              <a:rPr lang="nl-BE" dirty="0"/>
              <a:t>Update posities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BC68B05-3660-4CF7-9182-EF74E7F3F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Picture 2" descr="Afbeeldingsresultaat voor game loop">
            <a:extLst>
              <a:ext uri="{FF2B5EF4-FFF2-40B4-BE49-F238E27FC236}">
                <a16:creationId xmlns:a16="http://schemas.microsoft.com/office/drawing/2014/main" id="{5813A8CB-E48D-4D8D-B63F-EDAE63B0C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5" y="-66502"/>
            <a:ext cx="8622616" cy="28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6FEB5C25-0F83-4ACF-A879-2E3B49832A0C}"/>
              </a:ext>
            </a:extLst>
          </p:cNvPr>
          <p:cNvSpPr/>
          <p:nvPr/>
        </p:nvSpPr>
        <p:spPr>
          <a:xfrm>
            <a:off x="3001488" y="213756"/>
            <a:ext cx="2039588" cy="18792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/>
          </a:p>
        </p:txBody>
      </p:sp>
    </p:spTree>
    <p:extLst>
      <p:ext uri="{BB962C8B-B14F-4D97-AF65-F5344CB8AC3E}">
        <p14:creationId xmlns:p14="http://schemas.microsoft.com/office/powerpoint/2010/main" val="98103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01928-3529-4EBC-B713-E0F89A87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3684"/>
            <a:ext cx="8520600" cy="572700"/>
          </a:xfrm>
        </p:spPr>
        <p:txBody>
          <a:bodyPr/>
          <a:lstStyle/>
          <a:p>
            <a:r>
              <a:rPr lang="nl-BE" dirty="0" err="1"/>
              <a:t>Coordinatenstelsel</a:t>
            </a:r>
            <a:r>
              <a:rPr lang="nl-BE" dirty="0"/>
              <a:t> in Console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C9DA09D-EB79-4AEE-86BB-86A5E502C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78" y="2306295"/>
            <a:ext cx="9144000" cy="4047256"/>
          </a:xfrm>
          <a:prstGeom prst="rect">
            <a:avLst/>
          </a:prstGeom>
        </p:spPr>
      </p:pic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EEA042DC-C154-4686-86AF-7422FB84F09E}"/>
              </a:ext>
            </a:extLst>
          </p:cNvPr>
          <p:cNvCxnSpPr/>
          <p:nvPr/>
        </p:nvCxnSpPr>
        <p:spPr>
          <a:xfrm>
            <a:off x="650303" y="2536841"/>
            <a:ext cx="9929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>
            <a:extLst>
              <a:ext uri="{FF2B5EF4-FFF2-40B4-BE49-F238E27FC236}">
                <a16:creationId xmlns:a16="http://schemas.microsoft.com/office/drawing/2014/main" id="{82EAB361-3BE1-4082-B6DE-F1B6B67B444E}"/>
              </a:ext>
            </a:extLst>
          </p:cNvPr>
          <p:cNvSpPr txBox="1"/>
          <p:nvPr/>
        </p:nvSpPr>
        <p:spPr>
          <a:xfrm>
            <a:off x="206192" y="2421425"/>
            <a:ext cx="4555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50" dirty="0">
                <a:solidFill>
                  <a:schemeClr val="tx1"/>
                </a:solidFill>
              </a:rPr>
              <a:t>Rij 0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BE25721B-5348-424C-8B96-0C03C6ADD2D1}"/>
              </a:ext>
            </a:extLst>
          </p:cNvPr>
          <p:cNvCxnSpPr/>
          <p:nvPr/>
        </p:nvCxnSpPr>
        <p:spPr>
          <a:xfrm>
            <a:off x="650303" y="2663048"/>
            <a:ext cx="9929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CA3EF357-C135-4C41-8289-79CCA57F6072}"/>
              </a:ext>
            </a:extLst>
          </p:cNvPr>
          <p:cNvSpPr txBox="1"/>
          <p:nvPr/>
        </p:nvSpPr>
        <p:spPr>
          <a:xfrm>
            <a:off x="202305" y="2548383"/>
            <a:ext cx="472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50" dirty="0">
                <a:solidFill>
                  <a:schemeClr val="tx1"/>
                </a:solidFill>
              </a:rPr>
              <a:t>Rij 1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181B499D-98CB-4396-A820-26EE783FDF82}"/>
              </a:ext>
            </a:extLst>
          </p:cNvPr>
          <p:cNvCxnSpPr>
            <a:cxnSpLocks/>
          </p:cNvCxnSpPr>
          <p:nvPr/>
        </p:nvCxnSpPr>
        <p:spPr>
          <a:xfrm>
            <a:off x="1747127" y="1442301"/>
            <a:ext cx="0" cy="10547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0E1B7B68-9ACB-4B06-AAFE-6CC9BA30D90B}"/>
              </a:ext>
            </a:extLst>
          </p:cNvPr>
          <p:cNvSpPr txBox="1"/>
          <p:nvPr/>
        </p:nvSpPr>
        <p:spPr>
          <a:xfrm>
            <a:off x="1552843" y="1200679"/>
            <a:ext cx="6799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50" dirty="0">
                <a:solidFill>
                  <a:schemeClr val="tx1"/>
                </a:solidFill>
              </a:rPr>
              <a:t>Kolom 0</a:t>
            </a:r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B9389A48-D333-4A32-8496-B23A2A9DE1E0}"/>
              </a:ext>
            </a:extLst>
          </p:cNvPr>
          <p:cNvCxnSpPr>
            <a:cxnSpLocks/>
          </p:cNvCxnSpPr>
          <p:nvPr/>
        </p:nvCxnSpPr>
        <p:spPr>
          <a:xfrm>
            <a:off x="1835221" y="1767526"/>
            <a:ext cx="0" cy="7187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9867FE7A-4134-4DB4-B7FA-D17E5733C5F4}"/>
              </a:ext>
            </a:extLst>
          </p:cNvPr>
          <p:cNvSpPr txBox="1"/>
          <p:nvPr/>
        </p:nvSpPr>
        <p:spPr>
          <a:xfrm>
            <a:off x="1747127" y="1528049"/>
            <a:ext cx="6799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50" dirty="0">
                <a:solidFill>
                  <a:schemeClr val="tx1"/>
                </a:solidFill>
              </a:rPr>
              <a:t>Kolom 1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CB2F72B8-A7FE-4A85-A70F-3BA75FB5E145}"/>
              </a:ext>
            </a:extLst>
          </p:cNvPr>
          <p:cNvSpPr txBox="1"/>
          <p:nvPr/>
        </p:nvSpPr>
        <p:spPr>
          <a:xfrm>
            <a:off x="311700" y="1538838"/>
            <a:ext cx="5183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50" dirty="0">
                <a:solidFill>
                  <a:schemeClr val="tx1"/>
                </a:solidFill>
              </a:rPr>
              <a:t>(0,0)</a:t>
            </a: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ECD56DEA-1D65-4C0F-BC2D-07E357BFD5B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830019" y="1665796"/>
            <a:ext cx="858084" cy="83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029F828C-92D0-4432-9640-A6ABEC211E3C}"/>
              </a:ext>
            </a:extLst>
          </p:cNvPr>
          <p:cNvSpPr txBox="1"/>
          <p:nvPr/>
        </p:nvSpPr>
        <p:spPr>
          <a:xfrm>
            <a:off x="3667616" y="1453405"/>
            <a:ext cx="5426304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35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Console.SetCursorPosition</a:t>
            </a:r>
            <a:r>
              <a:rPr lang="nl-BE" sz="1350" dirty="0">
                <a:solidFill>
                  <a:schemeClr val="tx1"/>
                </a:solidFill>
                <a:latin typeface="Consolas" panose="020B0609020204030204" pitchFamily="49" charset="0"/>
              </a:rPr>
              <a:t>(1, 5);</a:t>
            </a:r>
            <a:endParaRPr lang="nl-BE" sz="1050" dirty="0">
              <a:solidFill>
                <a:schemeClr val="tx1"/>
              </a:solidFill>
            </a:endParaRPr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A495B0CB-0DF5-4B04-B9F4-ECF0A2FB90E6}"/>
              </a:ext>
            </a:extLst>
          </p:cNvPr>
          <p:cNvCxnSpPr>
            <a:cxnSpLocks/>
          </p:cNvCxnSpPr>
          <p:nvPr/>
        </p:nvCxnSpPr>
        <p:spPr>
          <a:xfrm flipH="1">
            <a:off x="2092301" y="1730404"/>
            <a:ext cx="2029569" cy="87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71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01928-3529-4EBC-B713-E0F89A87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-24576"/>
            <a:ext cx="8520600" cy="572700"/>
          </a:xfrm>
        </p:spPr>
        <p:txBody>
          <a:bodyPr/>
          <a:lstStyle/>
          <a:p>
            <a:r>
              <a:rPr lang="nl-BE" dirty="0" err="1"/>
              <a:t>Coordinatenstelsel</a:t>
            </a:r>
            <a:r>
              <a:rPr lang="nl-BE" dirty="0"/>
              <a:t> in Console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C9DA09D-EB79-4AEE-86BB-86A5E502C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951" y="1670532"/>
            <a:ext cx="6475184" cy="2866002"/>
          </a:xfrm>
          <a:prstGeom prst="rect">
            <a:avLst/>
          </a:prstGeom>
        </p:spPr>
      </p:pic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C9D4AD19-3D22-410A-AC8B-29ED352851DF}"/>
              </a:ext>
            </a:extLst>
          </p:cNvPr>
          <p:cNvCxnSpPr/>
          <p:nvPr/>
        </p:nvCxnSpPr>
        <p:spPr>
          <a:xfrm>
            <a:off x="1371601" y="1498862"/>
            <a:ext cx="6511565" cy="0"/>
          </a:xfrm>
          <a:prstGeom prst="straightConnector1">
            <a:avLst/>
          </a:prstGeom>
          <a:ln w="762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>
            <a:extLst>
              <a:ext uri="{FF2B5EF4-FFF2-40B4-BE49-F238E27FC236}">
                <a16:creationId xmlns:a16="http://schemas.microsoft.com/office/drawing/2014/main" id="{369471CA-BBD7-4C9B-9705-61623C87B7A5}"/>
              </a:ext>
            </a:extLst>
          </p:cNvPr>
          <p:cNvSpPr txBox="1"/>
          <p:nvPr/>
        </p:nvSpPr>
        <p:spPr>
          <a:xfrm rot="16200000">
            <a:off x="-1229210" y="2953492"/>
            <a:ext cx="457082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BE" sz="135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Console.WindowHeight</a:t>
            </a:r>
            <a:endParaRPr lang="nl-BE" sz="1050" dirty="0">
              <a:solidFill>
                <a:schemeClr val="tx1"/>
              </a:solidFill>
            </a:endParaRP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A1FF14FC-0B72-48A4-89CD-2C024480DDA4}"/>
              </a:ext>
            </a:extLst>
          </p:cNvPr>
          <p:cNvCxnSpPr>
            <a:cxnSpLocks/>
          </p:cNvCxnSpPr>
          <p:nvPr/>
        </p:nvCxnSpPr>
        <p:spPr>
          <a:xfrm>
            <a:off x="1261866" y="1670532"/>
            <a:ext cx="10754" cy="2866002"/>
          </a:xfrm>
          <a:prstGeom prst="straightConnector1">
            <a:avLst/>
          </a:prstGeom>
          <a:ln w="762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07FC0AAA-9739-43D7-A8E9-3BC5B8287898}"/>
              </a:ext>
            </a:extLst>
          </p:cNvPr>
          <p:cNvSpPr txBox="1"/>
          <p:nvPr/>
        </p:nvSpPr>
        <p:spPr>
          <a:xfrm>
            <a:off x="3566279" y="1162687"/>
            <a:ext cx="457082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35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Console.WindowWidth</a:t>
            </a:r>
            <a:endParaRPr lang="nl-BE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51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EBEAB-E2B9-406E-BEED-92C5C1834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73" y="910829"/>
            <a:ext cx="7862454" cy="1790700"/>
          </a:xfrm>
        </p:spPr>
        <p:txBody>
          <a:bodyPr/>
          <a:lstStyle/>
          <a:p>
            <a:r>
              <a:rPr lang="nl-BE" dirty="0"/>
              <a:t>Project </a:t>
            </a:r>
            <a:r>
              <a:rPr lang="nl-BE" dirty="0" err="1"/>
              <a:t>Pong</a:t>
            </a:r>
            <a:r>
              <a:rPr lang="nl-BE" dirty="0"/>
              <a:t> </a:t>
            </a:r>
            <a:br>
              <a:rPr lang="nl-BE" dirty="0"/>
            </a:br>
            <a:r>
              <a:rPr lang="nl-BE" dirty="0"/>
              <a:t>part 2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39436DF-594E-4536-8B72-F5CDC7A20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200" dirty="0">
                <a:latin typeface="Press Start 2P" panose="020B0604020202020204" charset="0"/>
              </a:rPr>
              <a:t>H6. Herhalingen, herhalingen, herhaling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DF0F3A8-3276-40BC-ADC8-7B11BE9FE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232" y="63730"/>
            <a:ext cx="1883223" cy="1883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4884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703BE-0488-F532-29B5-0AAECA77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via VS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5BA212-B1A9-EC4E-D264-3DED17FFC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https://github.com/timdams/temP_PONG_NOV2023.git</a:t>
            </a:r>
            <a:r>
              <a:rPr lang="nl-NL" dirty="0"/>
              <a:t> 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6375118"/>
      </p:ext>
    </p:extLst>
  </p:cSld>
  <p:clrMapOvr>
    <a:masterClrMapping/>
  </p:clrMapOvr>
</p:sld>
</file>

<file path=ppt/theme/theme1.xml><?xml version="1.0" encoding="utf-8"?>
<a:theme xmlns:a="http://schemas.openxmlformats.org/drawingml/2006/main" name="Super Pixel Vintage Gaming by Slidesgo">
  <a:themeElements>
    <a:clrScheme name="Aangepast 2">
      <a:dk1>
        <a:srgbClr val="FFFF00"/>
      </a:dk1>
      <a:lt1>
        <a:srgbClr val="FFFFFF"/>
      </a:lt1>
      <a:dk2>
        <a:srgbClr val="0E2433"/>
      </a:dk2>
      <a:lt2>
        <a:srgbClr val="45B6FE"/>
      </a:lt2>
      <a:accent1>
        <a:srgbClr val="3792CB"/>
      </a:accent1>
      <a:accent2>
        <a:srgbClr val="296D98"/>
      </a:accent2>
      <a:accent3>
        <a:srgbClr val="1C4966"/>
      </a:accent3>
      <a:accent4>
        <a:srgbClr val="000000"/>
      </a:accent4>
      <a:accent5>
        <a:srgbClr val="0E2433"/>
      </a:accent5>
      <a:accent6>
        <a:srgbClr val="45B6FE"/>
      </a:accent6>
      <a:hlink>
        <a:srgbClr val="FF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563</Words>
  <Application>Microsoft Office PowerPoint</Application>
  <PresentationFormat>Diavoorstelling (16:9)</PresentationFormat>
  <Paragraphs>136</Paragraphs>
  <Slides>19</Slides>
  <Notes>1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6" baseType="lpstr">
      <vt:lpstr>Consolas</vt:lpstr>
      <vt:lpstr>Press Start 2P</vt:lpstr>
      <vt:lpstr>Calibri</vt:lpstr>
      <vt:lpstr>Arial</vt:lpstr>
      <vt:lpstr>Maven Pro</vt:lpstr>
      <vt:lpstr>Courier New</vt:lpstr>
      <vt:lpstr>Super Pixel Vintage Gaming by Slidesgo</vt:lpstr>
      <vt:lpstr>Project Pong</vt:lpstr>
      <vt:lpstr>Let’s make pong</vt:lpstr>
      <vt:lpstr>De universele gameloop</vt:lpstr>
      <vt:lpstr>Gameloop basic</vt:lpstr>
      <vt:lpstr>Update posities</vt:lpstr>
      <vt:lpstr>Coordinatenstelsel in Console</vt:lpstr>
      <vt:lpstr>Coordinatenstelsel in Console</vt:lpstr>
      <vt:lpstr>Project Pong  part 2</vt:lpstr>
      <vt:lpstr>Clone via VS</vt:lpstr>
      <vt:lpstr>Vectoren</vt:lpstr>
      <vt:lpstr>“Botsen”</vt:lpstr>
      <vt:lpstr>PowerPoint-presentatie</vt:lpstr>
      <vt:lpstr>Code</vt:lpstr>
      <vt:lpstr>Render all</vt:lpstr>
      <vt:lpstr>Cursors plaatsen en tekenen maar</vt:lpstr>
      <vt:lpstr>Input verwerken</vt:lpstr>
      <vt:lpstr>Polling</vt:lpstr>
      <vt:lpstr>Bedankt!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Pong</dc:title>
  <dc:creator>Tim Dams</dc:creator>
  <cp:lastModifiedBy>Tim Dams</cp:lastModifiedBy>
  <cp:revision>7</cp:revision>
  <dcterms:modified xsi:type="dcterms:W3CDTF">2023-11-20T09:34:01Z</dcterms:modified>
</cp:coreProperties>
</file>