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58" r:id="rId8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29578"/>
    <a:srgbClr val="FFFFFF"/>
    <a:srgbClr val="EDF6F9"/>
    <a:srgbClr val="FFDDD2"/>
    <a:srgbClr val="006D77"/>
    <a:srgbClr val="83C5B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69" autoAdjust="0"/>
    <p:restoredTop sz="94660"/>
  </p:normalViewPr>
  <p:slideViewPr>
    <p:cSldViewPr snapToGrid="0">
      <p:cViewPr>
        <p:scale>
          <a:sx n="150" d="100"/>
          <a:sy n="150" d="100"/>
        </p:scale>
        <p:origin x="798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22/11/2023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444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22/11/2023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01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22/11/2023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55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22/11/2023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55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22/11/2023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72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22/11/2023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28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22/11/2023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657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22/11/2023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350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22/11/2023</a:t>
            </a:fld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52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22/11/2023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268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22/11/2023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3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E294-3663-49C1-B26B-0E84C04C20CD}" type="datetimeFigureOut">
              <a:rPr lang="nl-BE" smtClean="0"/>
              <a:t>22/11/2023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506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png"/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12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3.png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21.svg"/><Relationship Id="rId9" Type="http://schemas.openxmlformats.org/officeDocument/2006/relationships/image" Target="../media/image10.png"/><Relationship Id="rId14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sv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" Type="http://schemas.openxmlformats.org/officeDocument/2006/relationships/image" Target="../media/image3.png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10.png"/><Relationship Id="rId15" Type="http://schemas.openxmlformats.org/officeDocument/2006/relationships/image" Target="../media/image44.svg"/><Relationship Id="rId10" Type="http://schemas.openxmlformats.org/officeDocument/2006/relationships/image" Target="../media/image39.png"/><Relationship Id="rId4" Type="http://schemas.openxmlformats.org/officeDocument/2006/relationships/image" Target="../media/image9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18" Type="http://schemas.openxmlformats.org/officeDocument/2006/relationships/image" Target="../media/image54.svg"/><Relationship Id="rId3" Type="http://schemas.openxmlformats.org/officeDocument/2006/relationships/image" Target="../media/image8.png"/><Relationship Id="rId7" Type="http://schemas.openxmlformats.org/officeDocument/2006/relationships/image" Target="../media/image37.svg"/><Relationship Id="rId12" Type="http://schemas.openxmlformats.org/officeDocument/2006/relationships/image" Target="../media/image19.svg"/><Relationship Id="rId17" Type="http://schemas.openxmlformats.org/officeDocument/2006/relationships/image" Target="../media/image53.png"/><Relationship Id="rId2" Type="http://schemas.openxmlformats.org/officeDocument/2006/relationships/image" Target="../media/image3.png"/><Relationship Id="rId16" Type="http://schemas.openxmlformats.org/officeDocument/2006/relationships/image" Target="../media/image52.sv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5" Type="http://schemas.openxmlformats.org/officeDocument/2006/relationships/image" Target="../media/image51.png"/><Relationship Id="rId10" Type="http://schemas.openxmlformats.org/officeDocument/2006/relationships/image" Target="../media/image48.png"/><Relationship Id="rId19" Type="http://schemas.openxmlformats.org/officeDocument/2006/relationships/image" Target="../media/image2.jpeg"/><Relationship Id="rId4" Type="http://schemas.openxmlformats.org/officeDocument/2006/relationships/image" Target="../media/image9.png"/><Relationship Id="rId9" Type="http://schemas.openxmlformats.org/officeDocument/2006/relationships/image" Target="../media/image47.png"/><Relationship Id="rId14" Type="http://schemas.openxmlformats.org/officeDocument/2006/relationships/image" Target="../media/image5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CCDB9169-1210-19A3-66DC-1255FFF32824}"/>
              </a:ext>
            </a:extLst>
          </p:cNvPr>
          <p:cNvSpPr/>
          <p:nvPr/>
        </p:nvSpPr>
        <p:spPr>
          <a:xfrm>
            <a:off x="0" y="-10709"/>
            <a:ext cx="6856134" cy="7300795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30" name="Picture 2" descr="Skeleton silhouette ancient monster fantasy Vector Image" hidden="1">
            <a:extLst>
              <a:ext uri="{FF2B5EF4-FFF2-40B4-BE49-F238E27FC236}">
                <a16:creationId xmlns:a16="http://schemas.microsoft.com/office/drawing/2014/main" id="{5D48908A-CA0A-9D2E-DA0D-2F500099D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3"/>
          <a:stretch/>
        </p:blipFill>
        <p:spPr bwMode="auto">
          <a:xfrm>
            <a:off x="2332329" y="73169"/>
            <a:ext cx="6419850" cy="918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hoek 21">
            <a:extLst>
              <a:ext uri="{FF2B5EF4-FFF2-40B4-BE49-F238E27FC236}">
                <a16:creationId xmlns:a16="http://schemas.microsoft.com/office/drawing/2014/main" id="{8A54C704-FC75-0E91-D228-CFBF0BBEA13B}"/>
              </a:ext>
            </a:extLst>
          </p:cNvPr>
          <p:cNvSpPr/>
          <p:nvPr/>
        </p:nvSpPr>
        <p:spPr>
          <a:xfrm>
            <a:off x="0" y="7207016"/>
            <a:ext cx="6898154" cy="2488385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2059CB7-87B4-A5C9-6657-52CFA68E77D4}"/>
              </a:ext>
            </a:extLst>
          </p:cNvPr>
          <p:cNvSpPr txBox="1"/>
          <p:nvPr/>
        </p:nvSpPr>
        <p:spPr>
          <a:xfrm>
            <a:off x="1464068" y="133369"/>
            <a:ext cx="514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Anatomie van een C# klasse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C4A7A13-6A78-6839-8616-A1FFAD279141}"/>
              </a:ext>
            </a:extLst>
          </p:cNvPr>
          <p:cNvSpPr/>
          <p:nvPr/>
        </p:nvSpPr>
        <p:spPr>
          <a:xfrm>
            <a:off x="265471" y="973662"/>
            <a:ext cx="6388352" cy="49624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Default constructor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43C015CE-B463-0A7A-FAC9-87046F20C042}"/>
              </a:ext>
            </a:extLst>
          </p:cNvPr>
          <p:cNvSpPr/>
          <p:nvPr/>
        </p:nvSpPr>
        <p:spPr>
          <a:xfrm>
            <a:off x="265470" y="1469905"/>
            <a:ext cx="6383259" cy="78433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Overloaded </a:t>
            </a:r>
            <a:b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</a:br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constructor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A8EF878-EFF2-6D8E-F858-BA423D752633}"/>
              </a:ext>
            </a:extLst>
          </p:cNvPr>
          <p:cNvSpPr/>
          <p:nvPr/>
        </p:nvSpPr>
        <p:spPr>
          <a:xfrm>
            <a:off x="264839" y="2254235"/>
            <a:ext cx="6388982" cy="237703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Instantievariabele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7F2CDDE-9E2E-9263-C54E-928A662CAEE5}"/>
              </a:ext>
            </a:extLst>
          </p:cNvPr>
          <p:cNvSpPr/>
          <p:nvPr/>
        </p:nvSpPr>
        <p:spPr>
          <a:xfrm>
            <a:off x="265470" y="2491940"/>
            <a:ext cx="6388982" cy="2436936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Full property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CC8CCD7-85F1-51B7-1D1A-FE919A5687A0}"/>
              </a:ext>
            </a:extLst>
          </p:cNvPr>
          <p:cNvSpPr/>
          <p:nvPr/>
        </p:nvSpPr>
        <p:spPr>
          <a:xfrm>
            <a:off x="264839" y="4928877"/>
            <a:ext cx="6388982" cy="1322476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Read-only property</a:t>
            </a:r>
          </a:p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die transformeert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5CE8BE7A-0FC0-EEA0-9FF4-138D9A87BCED}"/>
              </a:ext>
            </a:extLst>
          </p:cNvPr>
          <p:cNvSpPr/>
          <p:nvPr/>
        </p:nvSpPr>
        <p:spPr>
          <a:xfrm>
            <a:off x="264208" y="6251354"/>
            <a:ext cx="6389611" cy="73790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Methode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19FE106E-5985-2B68-2D5F-08688319F5EC}"/>
              </a:ext>
            </a:extLst>
          </p:cNvPr>
          <p:cNvSpPr txBox="1"/>
          <p:nvPr/>
        </p:nvSpPr>
        <p:spPr>
          <a:xfrm>
            <a:off x="957846" y="7661928"/>
            <a:ext cx="4025553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oudeKader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(9);</a:t>
            </a:r>
          </a:p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nieuweKader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.WriteLine(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"Hoe groot is dit kader?"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input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.Parse(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.ReadLine());</a:t>
            </a:r>
          </a:p>
          <a:p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nieuweKader.Zijde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input;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.WriteLine(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"Grootste heeft </a:t>
            </a:r>
            <a:r>
              <a:rPr lang="nl-NL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opp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:"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nieuweKader.Zijde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oudeKader.Zijde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	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oudeKader.ToonOppervlakte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nieuweKader.ToonOppervlakte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b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nl-BE" sz="1100" dirty="0"/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DF579CA8-1708-7C49-E44D-180DE8710330}"/>
              </a:ext>
            </a:extLst>
          </p:cNvPr>
          <p:cNvGrpSpPr/>
          <p:nvPr/>
        </p:nvGrpSpPr>
        <p:grpSpPr>
          <a:xfrm>
            <a:off x="4228375" y="7758478"/>
            <a:ext cx="5302174" cy="1910715"/>
            <a:chOff x="4232517" y="8143742"/>
            <a:chExt cx="5302174" cy="1910715"/>
          </a:xfrm>
        </p:grpSpPr>
        <p:pic>
          <p:nvPicPr>
            <p:cNvPr id="1026" name="Picture 2" descr="Premium Vector | Pixel art laptop computer icon for 8bit game on white  background">
              <a:extLst>
                <a:ext uri="{FF2B5EF4-FFF2-40B4-BE49-F238E27FC236}">
                  <a16:creationId xmlns:a16="http://schemas.microsoft.com/office/drawing/2014/main" id="{2989C915-B336-B0D3-EDCD-9AB904F06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517" y="8143742"/>
              <a:ext cx="3178821" cy="1910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6E9E93C7-B85A-4574-D7F5-1763630601BC}"/>
                </a:ext>
              </a:extLst>
            </p:cNvPr>
            <p:cNvSpPr txBox="1"/>
            <p:nvPr/>
          </p:nvSpPr>
          <p:spPr>
            <a:xfrm>
              <a:off x="4856011" y="8354883"/>
              <a:ext cx="46786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Hoe groot is dit kader?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&gt;5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Grootste heeft </a:t>
              </a:r>
              <a:r>
                <a:rPr lang="nl-BE" sz="1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opp</a:t>
              </a:r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81</a:t>
              </a:r>
            </a:p>
          </p:txBody>
        </p:sp>
      </p:grp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CD2DDCD5-3181-8B20-D255-6636BD8DA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6" y="-2185123"/>
            <a:ext cx="6858000" cy="2077899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72883525-2825-411B-66CB-7EE8BF6811DA}"/>
              </a:ext>
            </a:extLst>
          </p:cNvPr>
          <p:cNvSpPr txBox="1"/>
          <p:nvPr/>
        </p:nvSpPr>
        <p:spPr>
          <a:xfrm>
            <a:off x="957154" y="7157589"/>
            <a:ext cx="519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ancois One" panose="02000503040000020004" pitchFamily="2" charset="0"/>
              </a:rPr>
              <a:t>Gebruik</a:t>
            </a:r>
            <a:r>
              <a:rPr lang="nl-NL" sz="3200" dirty="0">
                <a:latin typeface="Francois One" panose="02000503040000020004" pitchFamily="2" charset="0"/>
              </a:rPr>
              <a:t> </a:t>
            </a:r>
            <a:r>
              <a:rPr lang="nl-NL" sz="2800" dirty="0">
                <a:latin typeface="Francois One" panose="02000503040000020004" pitchFamily="2" charset="0"/>
              </a:rPr>
              <a:t>klasse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AAEFE1A-D5ED-C9A7-7E5F-D952F672EDE9}"/>
              </a:ext>
            </a:extLst>
          </p:cNvPr>
          <p:cNvSpPr txBox="1"/>
          <p:nvPr/>
        </p:nvSpPr>
        <p:spPr>
          <a:xfrm>
            <a:off x="1453567" y="592930"/>
            <a:ext cx="771906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 :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(1)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zijdeIn)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Zijde = zijdeIn;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 = 0;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zijde;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	  </a:t>
            </a:r>
            <a:r>
              <a:rPr lang="nl-BE" sz="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&gt;= 0)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zijde = value;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fout = 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"Zijde mag niet negatief zijn"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Exception(fout);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Oppervlakte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Zijde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2);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ToonOppervlakte()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Console.WriteLine(Oppervlakte);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200" dirty="0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786E8BF3-0342-E41B-D25B-720CA3F12567}"/>
              </a:ext>
            </a:extLst>
          </p:cNvPr>
          <p:cNvSpPr/>
          <p:nvPr/>
        </p:nvSpPr>
        <p:spPr>
          <a:xfrm>
            <a:off x="0" y="-35341"/>
            <a:ext cx="6934200" cy="216889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9520B084-884C-CA2C-74E2-DB74FA344DD8}"/>
              </a:ext>
            </a:extLst>
          </p:cNvPr>
          <p:cNvSpPr/>
          <p:nvPr/>
        </p:nvSpPr>
        <p:spPr>
          <a:xfrm rot="16200000">
            <a:off x="-4840075" y="4887783"/>
            <a:ext cx="9857659" cy="178774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9E5AEA2-E74E-B79D-FCE4-78A1EDB69F03}"/>
              </a:ext>
            </a:extLst>
          </p:cNvPr>
          <p:cNvSpPr txBox="1"/>
          <p:nvPr/>
        </p:nvSpPr>
        <p:spPr>
          <a:xfrm>
            <a:off x="4393908" y="1148531"/>
            <a:ext cx="2198621" cy="707886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Roept de </a:t>
            </a:r>
            <a:r>
              <a:rPr lang="nl-NL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overloaded</a:t>
            </a:r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aan die een </a:t>
            </a:r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 parameter aanvaardt en geeft de waarde </a:t>
            </a:r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1</a:t>
            </a:r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mee.</a:t>
            </a:r>
            <a:endParaRPr lang="nl-B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A0D5F22-B0C6-0E95-A427-2CB9CCCCEDAB}"/>
              </a:ext>
            </a:extLst>
          </p:cNvPr>
          <p:cNvSpPr txBox="1"/>
          <p:nvPr/>
        </p:nvSpPr>
        <p:spPr>
          <a:xfrm>
            <a:off x="4482695" y="4474171"/>
            <a:ext cx="2100986" cy="400110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Uitzondering wordt opgeworpen </a:t>
            </a:r>
            <a:b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(zie sectie “</a:t>
            </a:r>
            <a:r>
              <a:rPr lang="nl-NL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handling”).</a:t>
            </a:r>
            <a:endParaRPr lang="nl-B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06790EF-A533-BDC0-642E-B120C10341EB}"/>
              </a:ext>
            </a:extLst>
          </p:cNvPr>
          <p:cNvCxnSpPr>
            <a:cxnSpLocks/>
          </p:cNvCxnSpPr>
          <p:nvPr/>
        </p:nvCxnSpPr>
        <p:spPr>
          <a:xfrm flipH="1" flipV="1">
            <a:off x="3307080" y="4343400"/>
            <a:ext cx="1175615" cy="236271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5E7D6B91-7C4C-FCAD-4AAE-607777FCCF88}"/>
              </a:ext>
            </a:extLst>
          </p:cNvPr>
          <p:cNvCxnSpPr>
            <a:cxnSpLocks/>
          </p:cNvCxnSpPr>
          <p:nvPr/>
        </p:nvCxnSpPr>
        <p:spPr>
          <a:xfrm flipH="1" flipV="1">
            <a:off x="3966883" y="1169462"/>
            <a:ext cx="427025" cy="148798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F6B71E89-A72C-CF60-6D69-337DD3516F1B}"/>
              </a:ext>
            </a:extLst>
          </p:cNvPr>
          <p:cNvSpPr txBox="1"/>
          <p:nvPr/>
        </p:nvSpPr>
        <p:spPr>
          <a:xfrm>
            <a:off x="245790" y="7680347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O.L. </a:t>
            </a:r>
            <a:r>
              <a:rPr lang="nl-BE" sz="800" dirty="0" err="1"/>
              <a:t>constr</a:t>
            </a:r>
            <a:r>
              <a:rPr lang="nl-BE" sz="800" dirty="0"/>
              <a:t>.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764F352F-00B6-7C35-7EBE-FB8996FAF8E8}"/>
              </a:ext>
            </a:extLst>
          </p:cNvPr>
          <p:cNvSpPr txBox="1"/>
          <p:nvPr/>
        </p:nvSpPr>
        <p:spPr>
          <a:xfrm>
            <a:off x="245790" y="7843603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 err="1"/>
              <a:t>Def</a:t>
            </a:r>
            <a:r>
              <a:rPr lang="nl-BE" sz="800" dirty="0"/>
              <a:t>. </a:t>
            </a:r>
            <a:r>
              <a:rPr lang="nl-BE" sz="800" dirty="0" err="1"/>
              <a:t>constr</a:t>
            </a:r>
            <a:r>
              <a:rPr lang="nl-BE" sz="800" dirty="0"/>
              <a:t>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65CDC19-2D38-07C6-7D02-08CA7CB27E61}"/>
              </a:ext>
            </a:extLst>
          </p:cNvPr>
          <p:cNvSpPr txBox="1"/>
          <p:nvPr/>
        </p:nvSpPr>
        <p:spPr>
          <a:xfrm>
            <a:off x="245790" y="8354183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Setter Zijde 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3E1E4A16-921C-195D-6C57-00A5374295AF}"/>
              </a:ext>
            </a:extLst>
          </p:cNvPr>
          <p:cNvSpPr txBox="1"/>
          <p:nvPr/>
        </p:nvSpPr>
        <p:spPr>
          <a:xfrm>
            <a:off x="245790" y="8843216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 err="1"/>
              <a:t>Getter</a:t>
            </a:r>
            <a:r>
              <a:rPr lang="nl-BE" sz="800" dirty="0"/>
              <a:t> Zijde 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D41909F5-1792-572A-299D-8F58620D7016}"/>
              </a:ext>
            </a:extLst>
          </p:cNvPr>
          <p:cNvSpPr txBox="1"/>
          <p:nvPr/>
        </p:nvSpPr>
        <p:spPr>
          <a:xfrm>
            <a:off x="245790" y="9111060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Methode 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32205D0D-4996-F042-4AAB-864C14DD5AE2}"/>
              </a:ext>
            </a:extLst>
          </p:cNvPr>
          <p:cNvSpPr txBox="1"/>
          <p:nvPr/>
        </p:nvSpPr>
        <p:spPr>
          <a:xfrm>
            <a:off x="245790" y="9460504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Methode 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44053D39-34C2-DF0E-180A-D258643472DB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H9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H11</a:t>
            </a:r>
          </a:p>
        </p:txBody>
      </p:sp>
      <p:pic>
        <p:nvPicPr>
          <p:cNvPr id="32" name="Graphic 31" descr="Skelet met effen opvulling">
            <a:extLst>
              <a:ext uri="{FF2B5EF4-FFF2-40B4-BE49-F238E27FC236}">
                <a16:creationId xmlns:a16="http://schemas.microsoft.com/office/drawing/2014/main" id="{DFB432AC-E484-7936-FC8D-B94AC6687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658" y="248666"/>
            <a:ext cx="690144" cy="690144"/>
          </a:xfrm>
          <a:prstGeom prst="rect">
            <a:avLst/>
          </a:prstGeom>
        </p:spPr>
      </p:pic>
      <p:pic>
        <p:nvPicPr>
          <p:cNvPr id="34" name="Graphic 33" descr="Jongleren met borden met effen opvulling">
            <a:extLst>
              <a:ext uri="{FF2B5EF4-FFF2-40B4-BE49-F238E27FC236}">
                <a16:creationId xmlns:a16="http://schemas.microsoft.com/office/drawing/2014/main" id="{82920BC4-B6B5-FED2-D4C9-58E962EF28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0814" y="7228371"/>
            <a:ext cx="527880" cy="527880"/>
          </a:xfrm>
          <a:prstGeom prst="rect">
            <a:avLst/>
          </a:prstGeom>
        </p:spPr>
      </p:pic>
      <p:grpSp>
        <p:nvGrpSpPr>
          <p:cNvPr id="28" name="Groep 27">
            <a:extLst>
              <a:ext uri="{FF2B5EF4-FFF2-40B4-BE49-F238E27FC236}">
                <a16:creationId xmlns:a16="http://schemas.microsoft.com/office/drawing/2014/main" id="{DDAB9492-6166-45B2-E85B-A3247FCE8781}"/>
              </a:ext>
            </a:extLst>
          </p:cNvPr>
          <p:cNvGrpSpPr/>
          <p:nvPr/>
        </p:nvGrpSpPr>
        <p:grpSpPr>
          <a:xfrm>
            <a:off x="263419" y="9696612"/>
            <a:ext cx="6641068" cy="200055"/>
            <a:chOff x="215065" y="9706462"/>
            <a:chExt cx="6641068" cy="200055"/>
          </a:xfrm>
        </p:grpSpPr>
        <p:sp>
          <p:nvSpPr>
            <p:cNvPr id="33" name="Tekstvak 25">
              <a:extLst>
                <a:ext uri="{FF2B5EF4-FFF2-40B4-BE49-F238E27FC236}">
                  <a16:creationId xmlns:a16="http://schemas.microsoft.com/office/drawing/2014/main" id="{C42BCCFB-792F-BDC9-9179-4E1445906B6E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35" name="Afbeelding 34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9C7BC5EE-3B80-8DF0-4B69-B0EF78E3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36" name="Picture 2" descr="Huisstijl | AP Hogeschool">
              <a:extLst>
                <a:ext uri="{FF2B5EF4-FFF2-40B4-BE49-F238E27FC236}">
                  <a16:creationId xmlns:a16="http://schemas.microsoft.com/office/drawing/2014/main" id="{11D8BA03-C810-535D-9B53-8C84BD247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logo">
              <a:extLst>
                <a:ext uri="{FF2B5EF4-FFF2-40B4-BE49-F238E27FC236}">
                  <a16:creationId xmlns:a16="http://schemas.microsoft.com/office/drawing/2014/main" id="{C8EBB762-D4E6-7D72-1E47-AA596002B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16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hoek 41">
            <a:extLst>
              <a:ext uri="{FF2B5EF4-FFF2-40B4-BE49-F238E27FC236}">
                <a16:creationId xmlns:a16="http://schemas.microsoft.com/office/drawing/2014/main" id="{8A139E49-A45E-97F7-698D-EC72F9E635FA}"/>
              </a:ext>
            </a:extLst>
          </p:cNvPr>
          <p:cNvSpPr/>
          <p:nvPr/>
        </p:nvSpPr>
        <p:spPr>
          <a:xfrm>
            <a:off x="178142" y="174023"/>
            <a:ext cx="3761397" cy="1472772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2C3A5E60-1824-A691-B31C-C0AD8C685CD6}"/>
              </a:ext>
            </a:extLst>
          </p:cNvPr>
          <p:cNvSpPr/>
          <p:nvPr/>
        </p:nvSpPr>
        <p:spPr>
          <a:xfrm>
            <a:off x="3401663" y="6037934"/>
            <a:ext cx="3454470" cy="3668527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D56AAA-AC25-B71C-8174-9FE9CBEE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50222" y="1646074"/>
            <a:ext cx="2814944" cy="6285266"/>
          </a:xfrm>
        </p:spPr>
        <p:txBody>
          <a:bodyPr/>
          <a:lstStyle/>
          <a:p>
            <a:r>
              <a:rPr lang="nl-BE" dirty="0" err="1"/>
              <a:t>Heap</a:t>
            </a:r>
            <a:r>
              <a:rPr lang="nl-BE" dirty="0"/>
              <a:t> </a:t>
            </a:r>
            <a:r>
              <a:rPr lang="nl-BE" dirty="0" err="1"/>
              <a:t>vs</a:t>
            </a:r>
            <a:r>
              <a:rPr lang="nl-BE" dirty="0"/>
              <a:t> stack</a:t>
            </a:r>
          </a:p>
          <a:p>
            <a:r>
              <a:rPr lang="nl-BE" dirty="0" err="1"/>
              <a:t>Namespaces</a:t>
            </a:r>
            <a:r>
              <a:rPr lang="nl-BE" dirty="0"/>
              <a:t> en </a:t>
            </a:r>
            <a:r>
              <a:rPr lang="nl-BE" dirty="0" err="1"/>
              <a:t>using</a:t>
            </a:r>
            <a:endParaRPr lang="nl-BE" dirty="0"/>
          </a:p>
          <a:p>
            <a:endParaRPr lang="nl-BE" dirty="0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4720"/>
            <a:ext cx="6877676" cy="186268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41" name="Groep 40">
            <a:extLst>
              <a:ext uri="{FF2B5EF4-FFF2-40B4-BE49-F238E27FC236}">
                <a16:creationId xmlns:a16="http://schemas.microsoft.com/office/drawing/2014/main" id="{F6EB1530-E144-CE9D-5DC6-B38C7F88034A}"/>
              </a:ext>
            </a:extLst>
          </p:cNvPr>
          <p:cNvGrpSpPr/>
          <p:nvPr/>
        </p:nvGrpSpPr>
        <p:grpSpPr>
          <a:xfrm>
            <a:off x="-145256" y="-108244"/>
            <a:ext cx="7728691" cy="10134895"/>
            <a:chOff x="-145888" y="1082381"/>
            <a:chExt cx="7728691" cy="10134895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8182B2A-0E20-1572-31B8-4646C57F2EE1}"/>
                </a:ext>
              </a:extLst>
            </p:cNvPr>
            <p:cNvSpPr/>
            <p:nvPr/>
          </p:nvSpPr>
          <p:spPr>
            <a:xfrm>
              <a:off x="181672" y="2636883"/>
              <a:ext cx="6695372" cy="4391693"/>
            </a:xfrm>
            <a:prstGeom prst="rect">
              <a:avLst/>
            </a:prstGeom>
            <a:solidFill>
              <a:srgbClr val="FFDD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ED58E609-6872-F0CB-5A1F-BD3E7454D7C7}"/>
                </a:ext>
              </a:extLst>
            </p:cNvPr>
            <p:cNvSpPr txBox="1"/>
            <p:nvPr/>
          </p:nvSpPr>
          <p:spPr>
            <a:xfrm>
              <a:off x="1390048" y="3211285"/>
              <a:ext cx="5574428" cy="16158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class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endParaRPr lang="nl-BE" sz="11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static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AantalIngeschreven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{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get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set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 }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()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{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    </a:t>
              </a:r>
              <a:r>
                <a:rPr lang="nl-BE" sz="11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AantalIngeschreven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++;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}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string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Naam {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get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set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;} 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= </a:t>
              </a:r>
              <a:r>
                <a:rPr lang="nl-NL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"onbekend"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EBD4F21B-2FE8-E4C4-32CE-36C7D6AFE18B}"/>
                </a:ext>
              </a:extLst>
            </p:cNvPr>
            <p:cNvSpPr txBox="1"/>
            <p:nvPr/>
          </p:nvSpPr>
          <p:spPr>
            <a:xfrm>
              <a:off x="1336004" y="5311761"/>
              <a:ext cx="4019049" cy="1615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Console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.WriteLine(</a:t>
              </a:r>
              <a:r>
                <a:rPr lang="nl-BE" sz="1100" dirty="0" err="1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.AantalIngeschreven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);</a:t>
              </a: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deEerste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=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();</a:t>
              </a: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deTweede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=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()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Naam = </a:t>
              </a:r>
              <a:r>
                <a:rPr lang="nl-BE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"Albert Einstein"</a:t>
              </a:r>
              <a:endParaRPr lang="nl-BE" sz="11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};</a:t>
              </a: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Console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.WriteLine(</a:t>
              </a:r>
              <a:r>
                <a:rPr lang="nl-BE" sz="11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deEerste.Naam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);</a:t>
              </a:r>
              <a:endParaRPr lang="nl-BE" sz="1100" dirty="0">
                <a:solidFill>
                  <a:srgbClr val="2B91AF"/>
                </a:solidFill>
                <a:latin typeface="Cascadia Mono" panose="020B0609020000020004" pitchFamily="49" charset="0"/>
              </a:endParaRP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Console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.WriteLine(</a:t>
              </a:r>
              <a:r>
                <a:rPr lang="nl-BE" sz="11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deTweede.Naam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);</a:t>
              </a: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Console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.WriteLine(</a:t>
              </a:r>
              <a:r>
                <a:rPr lang="nl-BE" sz="1100" dirty="0" err="1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.AantalIngeschreven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);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58EBE52C-DA36-1F46-A964-4DED17AF1427}"/>
                </a:ext>
              </a:extLst>
            </p:cNvPr>
            <p:cNvSpPr/>
            <p:nvPr/>
          </p:nvSpPr>
          <p:spPr>
            <a:xfrm>
              <a:off x="276647" y="5685208"/>
              <a:ext cx="5805149" cy="678389"/>
            </a:xfrm>
            <a:prstGeom prst="rect">
              <a:avLst/>
            </a:prstGeom>
            <a:solidFill>
              <a:srgbClr val="EDF6F9">
                <a:alpha val="20000"/>
              </a:srgbClr>
            </a:solidFill>
            <a:ln>
              <a:solidFill>
                <a:srgbClr val="E29578"/>
              </a:solidFill>
              <a:prstDash val="sys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4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Object</a:t>
              </a:r>
            </a:p>
            <a:p>
              <a:r>
                <a:rPr lang="nl-NL" sz="1400" dirty="0" err="1">
                  <a:solidFill>
                    <a:schemeClr val="tx1"/>
                  </a:solidFill>
                  <a:latin typeface="Francois One" panose="02000503040000020004" pitchFamily="2" charset="0"/>
                </a:rPr>
                <a:t>initializer</a:t>
              </a:r>
              <a:endParaRPr lang="nl-NL" sz="1400" dirty="0">
                <a:solidFill>
                  <a:schemeClr val="tx1"/>
                </a:solidFill>
                <a:latin typeface="Francois One" panose="02000503040000020004" pitchFamily="2" charset="0"/>
              </a:endParaRPr>
            </a:p>
            <a:p>
              <a:r>
                <a:rPr lang="nl-NL" sz="14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syntax</a:t>
              </a:r>
              <a:endParaRPr lang="nl-BE" sz="1400" dirty="0">
                <a:solidFill>
                  <a:schemeClr val="tx1"/>
                </a:solidFill>
                <a:latin typeface="Francois One" panose="02000503040000020004" pitchFamily="2" charset="0"/>
              </a:endParaRPr>
            </a:p>
          </p:txBody>
        </p:sp>
        <p:pic>
          <p:nvPicPr>
            <p:cNvPr id="13" name="Picture 2" descr="Premium Vector | Pixel art laptop computer icon for 8bit game on white  background">
              <a:extLst>
                <a:ext uri="{FF2B5EF4-FFF2-40B4-BE49-F238E27FC236}">
                  <a16:creationId xmlns:a16="http://schemas.microsoft.com/office/drawing/2014/main" id="{F656CAF1-1857-5DC1-810A-1C41443B55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063" y="5560806"/>
              <a:ext cx="2681740" cy="1658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7537E5E4-079F-01BC-D096-7ECF498B4317}"/>
                </a:ext>
              </a:extLst>
            </p:cNvPr>
            <p:cNvSpPr txBox="1"/>
            <p:nvPr/>
          </p:nvSpPr>
          <p:spPr>
            <a:xfrm>
              <a:off x="5414957" y="5762577"/>
              <a:ext cx="173035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onbekend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Albert Einstein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64704CB-4E91-A370-1FDD-2BDDD0B2F245}"/>
                </a:ext>
              </a:extLst>
            </p:cNvPr>
            <p:cNvSpPr/>
            <p:nvPr/>
          </p:nvSpPr>
          <p:spPr>
            <a:xfrm>
              <a:off x="250193" y="4431851"/>
              <a:ext cx="6403343" cy="182674"/>
            </a:xfrm>
            <a:prstGeom prst="rect">
              <a:avLst/>
            </a:prstGeom>
            <a:solidFill>
              <a:srgbClr val="EDF6F9">
                <a:alpha val="20000"/>
              </a:srgbClr>
            </a:solidFill>
            <a:ln>
              <a:solidFill>
                <a:srgbClr val="E29578"/>
              </a:solidFill>
              <a:prstDash val="sys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4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Autoproperty</a:t>
              </a:r>
              <a:endParaRPr lang="nl-BE" sz="1400" dirty="0">
                <a:solidFill>
                  <a:schemeClr val="tx1"/>
                </a:solidFill>
                <a:latin typeface="Francois One" panose="02000503040000020004" pitchFamily="2" charset="0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6DE81D35-0067-A970-5651-BC0F358D5C06}"/>
                </a:ext>
              </a:extLst>
            </p:cNvPr>
            <p:cNvSpPr/>
            <p:nvPr/>
          </p:nvSpPr>
          <p:spPr>
            <a:xfrm>
              <a:off x="245281" y="3397951"/>
              <a:ext cx="6403343" cy="361802"/>
            </a:xfrm>
            <a:prstGeom prst="rect">
              <a:avLst/>
            </a:prstGeom>
            <a:solidFill>
              <a:srgbClr val="EDF6F9">
                <a:alpha val="20000"/>
              </a:srgbClr>
            </a:solidFill>
            <a:ln>
              <a:solidFill>
                <a:srgbClr val="E29578"/>
              </a:solidFill>
              <a:prstDash val="sys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100" dirty="0" err="1">
                  <a:solidFill>
                    <a:schemeClr val="tx1"/>
                  </a:solidFill>
                  <a:latin typeface="Francois One" panose="02000503040000020004" pitchFamily="2" charset="0"/>
                </a:rPr>
                <a:t>static</a:t>
              </a:r>
              <a:r>
                <a:rPr lang="nl-NL" sz="11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 autoproperty</a:t>
              </a:r>
            </a:p>
            <a:p>
              <a:r>
                <a:rPr lang="nl-NL" sz="11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met private set</a:t>
              </a:r>
              <a:endParaRPr lang="nl-BE" sz="1100" dirty="0">
                <a:solidFill>
                  <a:schemeClr val="tx1"/>
                </a:solidFill>
                <a:latin typeface="Francois One" panose="02000503040000020004" pitchFamily="2" charset="0"/>
              </a:endParaRP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3CF53B26-3C6E-5FFF-D9F1-FCCF026F04B2}"/>
                </a:ext>
              </a:extLst>
            </p:cNvPr>
            <p:cNvSpPr txBox="1"/>
            <p:nvPr/>
          </p:nvSpPr>
          <p:spPr>
            <a:xfrm>
              <a:off x="954361" y="2621236"/>
              <a:ext cx="51453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 err="1">
                  <a:solidFill>
                    <a:srgbClr val="0000FF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static</a:t>
              </a:r>
              <a:r>
                <a:rPr lang="nl-NL" sz="2800" dirty="0">
                  <a:latin typeface="Francois One" panose="02000503040000020004" pitchFamily="2" charset="0"/>
                </a:rPr>
                <a:t> </a:t>
              </a:r>
              <a:r>
                <a:rPr lang="nl-NL" sz="3200" dirty="0" err="1">
                  <a:latin typeface="Francois One" panose="02000503040000020004" pitchFamily="2" charset="0"/>
                </a:rPr>
                <a:t>vs</a:t>
              </a:r>
              <a:r>
                <a:rPr lang="nl-NL" sz="3200" dirty="0">
                  <a:latin typeface="Francois One" panose="02000503040000020004" pitchFamily="2" charset="0"/>
                </a:rPr>
                <a:t> non-</a:t>
              </a:r>
              <a:r>
                <a:rPr lang="nl-NL" sz="3200" dirty="0" err="1">
                  <a:latin typeface="Francois One" panose="02000503040000020004" pitchFamily="2" charset="0"/>
                </a:rPr>
                <a:t>static</a:t>
              </a:r>
              <a:endParaRPr lang="nl-BE" sz="3200" dirty="0">
                <a:latin typeface="Francois One" panose="02000503040000020004" pitchFamily="2" charset="0"/>
              </a:endParaRP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62AE2EC9-24B8-6B62-3936-3A56C7176707}"/>
                </a:ext>
              </a:extLst>
            </p:cNvPr>
            <p:cNvSpPr txBox="1"/>
            <p:nvPr/>
          </p:nvSpPr>
          <p:spPr>
            <a:xfrm>
              <a:off x="3328763" y="4743564"/>
              <a:ext cx="3481102" cy="400110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nl-NL" sz="10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static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l-NL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properties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en methoden worden op de klasse aangeroepen én horen niet bij de instanties van de klasse. 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C7142B46-A129-D121-93A9-5FDB6622FDF1}"/>
                </a:ext>
              </a:extLst>
            </p:cNvPr>
            <p:cNvSpPr txBox="1"/>
            <p:nvPr/>
          </p:nvSpPr>
          <p:spPr>
            <a:xfrm>
              <a:off x="276647" y="5039203"/>
              <a:ext cx="519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>
                  <a:latin typeface="Francois One" panose="02000503040000020004" pitchFamily="2" charset="0"/>
                </a:rPr>
                <a:t>Voorbeeld gebruik:</a:t>
              </a:r>
              <a:endParaRPr lang="nl-BE" sz="1600" dirty="0">
                <a:latin typeface="Francois One" panose="02000503040000020004" pitchFamily="2" charset="0"/>
              </a:endParaRP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6193FCA1-9D55-E293-3688-B2548E408474}"/>
                </a:ext>
              </a:extLst>
            </p:cNvPr>
            <p:cNvSpPr/>
            <p:nvPr/>
          </p:nvSpPr>
          <p:spPr>
            <a:xfrm rot="16200000">
              <a:off x="-5048939" y="5985432"/>
              <a:ext cx="10134895" cy="328793"/>
            </a:xfrm>
            <a:prstGeom prst="rect">
              <a:avLst/>
            </a:prstGeom>
            <a:solidFill>
              <a:srgbClr val="006D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44" name="Tekstvak 43">
            <a:extLst>
              <a:ext uri="{FF2B5EF4-FFF2-40B4-BE49-F238E27FC236}">
                <a16:creationId xmlns:a16="http://schemas.microsoft.com/office/drawing/2014/main" id="{81275C22-3945-6693-B34F-2C3AFB529A06}"/>
              </a:ext>
            </a:extLst>
          </p:cNvPr>
          <p:cNvSpPr txBox="1"/>
          <p:nvPr/>
        </p:nvSpPr>
        <p:spPr>
          <a:xfrm>
            <a:off x="890942" y="288345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latin typeface="Francois One" panose="02000503040000020004" pitchFamily="2" charset="0"/>
              </a:rPr>
              <a:t>Access </a:t>
            </a:r>
            <a:r>
              <a:rPr lang="nl-NL" sz="2800" dirty="0" err="1">
                <a:latin typeface="Francois One" panose="02000503040000020004" pitchFamily="2" charset="0"/>
              </a:rPr>
              <a:t>modifiers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34E78AF1-8DDE-9BEB-0574-B77207386AD9}"/>
              </a:ext>
            </a:extLst>
          </p:cNvPr>
          <p:cNvCxnSpPr>
            <a:cxnSpLocks/>
          </p:cNvCxnSpPr>
          <p:nvPr/>
        </p:nvCxnSpPr>
        <p:spPr>
          <a:xfrm flipH="1">
            <a:off x="4207173" y="3941415"/>
            <a:ext cx="82830" cy="235106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42106948-9C79-EEF3-F3A6-3024C2BED0A5}"/>
              </a:ext>
            </a:extLst>
          </p:cNvPr>
          <p:cNvSpPr txBox="1"/>
          <p:nvPr/>
        </p:nvSpPr>
        <p:spPr>
          <a:xfrm>
            <a:off x="3356956" y="6001681"/>
            <a:ext cx="2870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Francois One" panose="02000503040000020004" pitchFamily="2" charset="0"/>
              </a:rPr>
              <a:t>Veel gemaakte fouten</a:t>
            </a:r>
            <a:endParaRPr lang="nl-BE" sz="2000" dirty="0">
              <a:latin typeface="Francois One" panose="02000503040000020004" pitchFamily="2" charset="0"/>
            </a:endParaRPr>
          </a:p>
        </p:txBody>
      </p:sp>
      <p:grpSp>
        <p:nvGrpSpPr>
          <p:cNvPr id="20" name="Groep 19">
            <a:extLst>
              <a:ext uri="{FF2B5EF4-FFF2-40B4-BE49-F238E27FC236}">
                <a16:creationId xmlns:a16="http://schemas.microsoft.com/office/drawing/2014/main" id="{F1AD7A66-FD9E-F93D-F5FB-B11E53276BC5}"/>
              </a:ext>
            </a:extLst>
          </p:cNvPr>
          <p:cNvGrpSpPr/>
          <p:nvPr/>
        </p:nvGrpSpPr>
        <p:grpSpPr>
          <a:xfrm>
            <a:off x="3382686" y="6404980"/>
            <a:ext cx="3340059" cy="3076285"/>
            <a:chOff x="332782" y="6922301"/>
            <a:chExt cx="3340059" cy="3076285"/>
          </a:xfrm>
        </p:grpSpPr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7F5544F8-E8EC-62E6-70B2-2AD18E7126CE}"/>
                </a:ext>
              </a:extLst>
            </p:cNvPr>
            <p:cNvSpPr txBox="1"/>
            <p:nvPr/>
          </p:nvSpPr>
          <p:spPr>
            <a:xfrm>
              <a:off x="332782" y="6922301"/>
              <a:ext cx="3340059" cy="1123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private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prijs;</a:t>
              </a:r>
            </a:p>
            <a:p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Prijs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get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{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return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prijs; }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set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{ </a:t>
              </a:r>
              <a:r>
                <a:rPr lang="nl-BE" sz="1100" b="1" dirty="0">
                  <a:solidFill>
                    <a:srgbClr val="FF0000"/>
                  </a:solidFill>
                  <a:latin typeface="Cascadia Mono" panose="020B0609020000020004" pitchFamily="49" charset="0"/>
                </a:rPr>
                <a:t>P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rijs = </a:t>
              </a:r>
              <a:r>
                <a:rPr lang="nl-BE" sz="11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value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 }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nl-BE" sz="1100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4B9D5424-E218-B539-EF3A-4B6AFDD7B88C}"/>
                </a:ext>
              </a:extLst>
            </p:cNvPr>
            <p:cNvSpPr txBox="1"/>
            <p:nvPr/>
          </p:nvSpPr>
          <p:spPr>
            <a:xfrm>
              <a:off x="460035" y="8018989"/>
              <a:ext cx="3212806" cy="415498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nl-NL" sz="1000" dirty="0" err="1">
                  <a:solidFill>
                    <a:srgbClr val="0000FF"/>
                  </a:solidFill>
                  <a:latin typeface="Cascadia Mono" panose="020B0609020000020004" pitchFamily="49" charset="0"/>
                  <a:cs typeface="Arial" panose="020B0604020202020204" pitchFamily="34" charset="0"/>
                </a:rPr>
                <a:t>StackOverFlowException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omdat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set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zichzelf aanroept (</a:t>
              </a:r>
              <a:r>
                <a:rPr lang="nl-BE" sz="1000" b="1" dirty="0">
                  <a:solidFill>
                    <a:srgbClr val="FF0000"/>
                  </a:solidFill>
                  <a:latin typeface="Cascadia Mono" panose="020B0609020000020004" pitchFamily="49" charset="0"/>
                </a:rPr>
                <a:t>P</a:t>
              </a:r>
              <a:r>
                <a:rPr lang="nl-BE" sz="1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rijs </a:t>
              </a:r>
              <a:r>
                <a:rPr lang="nl-B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moet</a:t>
              </a:r>
              <a:r>
                <a:rPr lang="nl-BE" sz="1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prijs </a:t>
              </a:r>
              <a:r>
                <a:rPr lang="nl-B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zijn</a:t>
              </a:r>
              <a:r>
                <a:rPr lang="nl-BE" sz="1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).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0A4387D1-662A-8661-3476-DA832B217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4600" y="7810587"/>
              <a:ext cx="57150" cy="208402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409F9132-7A49-592E-3F8A-C402F5476FA6}"/>
                </a:ext>
              </a:extLst>
            </p:cNvPr>
            <p:cNvSpPr txBox="1"/>
            <p:nvPr/>
          </p:nvSpPr>
          <p:spPr>
            <a:xfrm>
              <a:off x="357855" y="8818944"/>
              <a:ext cx="2494893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mijnStudent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</a:t>
              </a:r>
            </a:p>
            <a:p>
              <a:r>
                <a:rPr lang="nl-BE" sz="1100" dirty="0">
                  <a:solidFill>
                    <a:srgbClr val="008000"/>
                  </a:solidFill>
                  <a:latin typeface="Cascadia Mono" panose="020B0609020000020004" pitchFamily="49" charset="0"/>
                </a:rPr>
                <a:t>//...</a:t>
              </a:r>
              <a:endParaRPr lang="nl-BE" sz="11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nl-BE" sz="11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mijnStudent.Naam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= </a:t>
              </a:r>
              <a:r>
                <a:rPr lang="nl-BE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"Freddy"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</a:t>
              </a:r>
              <a:endParaRPr lang="nl-BE" sz="1100" dirty="0"/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9FF8CA24-144C-9C54-E7BC-7AA234795239}"/>
                </a:ext>
              </a:extLst>
            </p:cNvPr>
            <p:cNvSpPr txBox="1"/>
            <p:nvPr/>
          </p:nvSpPr>
          <p:spPr>
            <a:xfrm>
              <a:off x="414813" y="9567699"/>
              <a:ext cx="3240576" cy="430887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nl-NL" sz="1000" dirty="0" err="1">
                  <a:solidFill>
                    <a:srgbClr val="0000FF"/>
                  </a:solidFill>
                  <a:latin typeface="Cascadia Mono" panose="020B0609020000020004" pitchFamily="49" charset="0"/>
                  <a:cs typeface="Arial" panose="020B0604020202020204" pitchFamily="34" charset="0"/>
                </a:rPr>
                <a:t>NullReferenceException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omdat object nog </a:t>
              </a:r>
              <a:r>
                <a:rPr lang="nl-NL" sz="11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null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is. Oplossen met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controle op </a:t>
              </a:r>
              <a:r>
                <a:rPr lang="nl-NL" sz="1100" dirty="0" err="1">
                  <a:solidFill>
                    <a:srgbClr val="0000FF"/>
                  </a:solidFill>
                  <a:latin typeface="Cascadia Mono" panose="020B0609020000020004" pitchFamily="49" charset="0"/>
                </a:rPr>
                <a:t>null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doen.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Rechte verbindingslijn met pijl 18">
              <a:extLst>
                <a:ext uri="{FF2B5EF4-FFF2-40B4-BE49-F238E27FC236}">
                  <a16:creationId xmlns:a16="http://schemas.microsoft.com/office/drawing/2014/main" id="{54038221-459F-C8D8-9376-E4FD84D77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3041" y="9351938"/>
              <a:ext cx="57150" cy="208402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kstvak 26">
            <a:extLst>
              <a:ext uri="{FF2B5EF4-FFF2-40B4-BE49-F238E27FC236}">
                <a16:creationId xmlns:a16="http://schemas.microsoft.com/office/drawing/2014/main" id="{83BE57CA-D48F-D868-5340-CE228A60186C}"/>
              </a:ext>
            </a:extLst>
          </p:cNvPr>
          <p:cNvSpPr txBox="1"/>
          <p:nvPr/>
        </p:nvSpPr>
        <p:spPr>
          <a:xfrm>
            <a:off x="776332" y="5950620"/>
            <a:ext cx="266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latin typeface="Francois One" panose="02000503040000020004" pitchFamily="2" charset="0"/>
              </a:rPr>
              <a:t>Exception</a:t>
            </a:r>
            <a:r>
              <a:rPr lang="nl-NL" sz="2400" dirty="0">
                <a:latin typeface="Francois One" panose="02000503040000020004" pitchFamily="2" charset="0"/>
              </a:rPr>
              <a:t> handling</a:t>
            </a:r>
            <a:endParaRPr lang="nl-BE" sz="2400" dirty="0">
              <a:latin typeface="Francois One" panose="02000503040000020004" pitchFamily="2" charset="0"/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FD498A43-05AF-C719-9931-D03B56DB6637}"/>
              </a:ext>
            </a:extLst>
          </p:cNvPr>
          <p:cNvSpPr txBox="1"/>
          <p:nvPr/>
        </p:nvSpPr>
        <p:spPr>
          <a:xfrm>
            <a:off x="301414" y="6394085"/>
            <a:ext cx="314121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//code die uitzonderingen kan geven</a:t>
            </a:r>
            <a:endParaRPr lang="nl-B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Exception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//uitzondering verwerken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finally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//wordt uitgevoerd,</a:t>
            </a:r>
          </a:p>
          <a:p>
            <a:r>
              <a:rPr lang="nl-B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//ongeacht resultaat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8A78D231-1C0F-E703-3241-7A5ED2ADD8FB}"/>
              </a:ext>
            </a:extLst>
          </p:cNvPr>
          <p:cNvSpPr txBox="1"/>
          <p:nvPr/>
        </p:nvSpPr>
        <p:spPr>
          <a:xfrm>
            <a:off x="4238893" y="274762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latin typeface="Francois One" panose="02000503040000020004" pitchFamily="2" charset="0"/>
              </a:rPr>
              <a:t>stack    </a:t>
            </a:r>
            <a:r>
              <a:rPr lang="nl-NL" sz="2800" dirty="0" err="1">
                <a:latin typeface="Francois One" panose="02000503040000020004" pitchFamily="2" charset="0"/>
              </a:rPr>
              <a:t>heap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C46771D4-210C-BFFB-FC48-B206597A71D3}"/>
              </a:ext>
            </a:extLst>
          </p:cNvPr>
          <p:cNvSpPr txBox="1"/>
          <p:nvPr/>
        </p:nvSpPr>
        <p:spPr>
          <a:xfrm>
            <a:off x="4285264" y="731558"/>
            <a:ext cx="1882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err="1"/>
              <a:t>By</a:t>
            </a:r>
            <a:r>
              <a:rPr lang="nl-NL" sz="1100" b="1" dirty="0"/>
              <a:t> </a:t>
            </a:r>
            <a:r>
              <a:rPr lang="nl-NL" sz="1100" b="1" dirty="0" err="1"/>
              <a:t>value</a:t>
            </a:r>
            <a:r>
              <a:rPr lang="nl-NL" sz="1100" dirty="0"/>
              <a:t> </a:t>
            </a:r>
          </a:p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000" dirty="0"/>
              <a:t>, </a:t>
            </a:r>
            <a:r>
              <a:rPr lang="nl-NL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nl-NL" sz="1000" dirty="0"/>
              <a:t>, </a:t>
            </a:r>
            <a:r>
              <a:rPr lang="nl-NL" sz="1100" dirty="0"/>
              <a:t>etc.</a:t>
            </a:r>
          </a:p>
          <a:p>
            <a:r>
              <a:rPr lang="nl-NL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endParaRPr lang="nl-NL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nl-NL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endParaRPr lang="nl-BE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72008147-EACE-C1A4-F089-A72DCDCE5B07}"/>
              </a:ext>
            </a:extLst>
          </p:cNvPr>
          <p:cNvSpPr txBox="1"/>
          <p:nvPr/>
        </p:nvSpPr>
        <p:spPr>
          <a:xfrm>
            <a:off x="5378266" y="731557"/>
            <a:ext cx="11337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 err="1"/>
              <a:t>By</a:t>
            </a:r>
            <a:r>
              <a:rPr lang="nl-NL" sz="1100" b="1" dirty="0"/>
              <a:t> </a:t>
            </a:r>
            <a:r>
              <a:rPr lang="nl-NL" sz="1100" b="1" dirty="0" err="1"/>
              <a:t>reference</a:t>
            </a:r>
            <a:endParaRPr lang="nl-NL" sz="1100" b="1" dirty="0"/>
          </a:p>
          <a:p>
            <a:r>
              <a:rPr lang="nl-NL" sz="1100" dirty="0"/>
              <a:t>Arrays</a:t>
            </a:r>
          </a:p>
          <a:p>
            <a:r>
              <a:rPr lang="nl-NL" sz="1100" dirty="0"/>
              <a:t>Objecten</a:t>
            </a:r>
            <a:endParaRPr lang="nl-BE" sz="1100" dirty="0"/>
          </a:p>
        </p:txBody>
      </p:sp>
      <p:pic>
        <p:nvPicPr>
          <p:cNvPr id="48" name="Picture 2" descr="Image result for fast vs big">
            <a:extLst>
              <a:ext uri="{FF2B5EF4-FFF2-40B4-BE49-F238E27FC236}">
                <a16:creationId xmlns:a16="http://schemas.microsoft.com/office/drawing/2014/main" id="{1110ABC3-F06E-DA14-8970-FE2139818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96" t="5652" r="958" b="642"/>
          <a:stretch/>
        </p:blipFill>
        <p:spPr bwMode="auto">
          <a:xfrm flipH="1">
            <a:off x="3924409" y="793857"/>
            <a:ext cx="388182" cy="6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fast vs big">
            <a:extLst>
              <a:ext uri="{FF2B5EF4-FFF2-40B4-BE49-F238E27FC236}">
                <a16:creationId xmlns:a16="http://schemas.microsoft.com/office/drawing/2014/main" id="{42694EA1-8F17-E3CB-5EDA-44EF6C073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" t="4616" r="51671" b="1678"/>
          <a:stretch/>
        </p:blipFill>
        <p:spPr bwMode="auto">
          <a:xfrm flipH="1">
            <a:off x="6242565" y="792645"/>
            <a:ext cx="627336" cy="6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kstvak 49">
            <a:extLst>
              <a:ext uri="{FF2B5EF4-FFF2-40B4-BE49-F238E27FC236}">
                <a16:creationId xmlns:a16="http://schemas.microsoft.com/office/drawing/2014/main" id="{C4BC4BE0-21B3-1ACA-7D09-A00DCAA18BD5}"/>
              </a:ext>
            </a:extLst>
          </p:cNvPr>
          <p:cNvSpPr txBox="1"/>
          <p:nvPr/>
        </p:nvSpPr>
        <p:spPr>
          <a:xfrm>
            <a:off x="209879" y="806117"/>
            <a:ext cx="3730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nl-NL" sz="11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public </a:t>
            </a:r>
            <a:r>
              <a:rPr lang="nl-NL" sz="12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		  </a:t>
            </a: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Overal zichtbaar.</a:t>
            </a:r>
            <a:endParaRPr lang="nl-BE" sz="1200" b="0" i="0" u="none" strike="noStrike" dirty="0">
              <a:effectLst/>
              <a:latin typeface="Arial" panose="020B0604020202020204" pitchFamily="34" charset="0"/>
            </a:endParaRPr>
          </a:p>
          <a:p>
            <a:pPr fontAlgn="t"/>
            <a:r>
              <a:rPr lang="nl-NL" sz="1100" b="0" i="0" u="none" strike="noStrike" kern="1200" dirty="0" err="1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protected</a:t>
            </a:r>
            <a:r>
              <a:rPr lang="nl-NL" sz="12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 		  </a:t>
            </a: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Enkel klasse &amp; </a:t>
            </a:r>
            <a:r>
              <a:rPr lang="nl-NL" sz="1200" dirty="0" err="1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-klassen.</a:t>
            </a:r>
            <a:endParaRPr lang="nl-BE" sz="12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nl-NL" sz="11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private</a:t>
            </a:r>
            <a:r>
              <a:rPr lang="nl-NL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of [niets]</a:t>
            </a: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 	    Enkel in klasse zelf.</a:t>
            </a:r>
            <a:endParaRPr lang="nl-B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nl-BE" sz="1200" b="0" i="0" u="none" strike="noStrike" dirty="0">
              <a:effectLst/>
              <a:latin typeface="Arial" panose="020B0604020202020204" pitchFamily="34" charset="0"/>
            </a:endParaRPr>
          </a:p>
          <a:p>
            <a:endParaRPr lang="nl-BE" sz="12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5BF109F-8684-01E6-3A6D-3EAE34FC1954}"/>
              </a:ext>
            </a:extLst>
          </p:cNvPr>
          <p:cNvSpPr/>
          <p:nvPr/>
        </p:nvSpPr>
        <p:spPr>
          <a:xfrm>
            <a:off x="184238" y="8671632"/>
            <a:ext cx="3223521" cy="1041232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9DD3B56-3097-1DF6-EA84-D3325675E6BB}"/>
              </a:ext>
            </a:extLst>
          </p:cNvPr>
          <p:cNvSpPr txBox="1"/>
          <p:nvPr/>
        </p:nvSpPr>
        <p:spPr>
          <a:xfrm>
            <a:off x="693492" y="8809795"/>
            <a:ext cx="317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err="1">
                <a:latin typeface="Francois One" panose="02000503040000020004" pitchFamily="2" charset="0"/>
              </a:rPr>
              <a:t>Fully</a:t>
            </a:r>
            <a:r>
              <a:rPr lang="nl-NL" sz="1600" dirty="0">
                <a:latin typeface="Francois One" panose="02000503040000020004" pitchFamily="2" charset="0"/>
              </a:rPr>
              <a:t> </a:t>
            </a:r>
            <a:r>
              <a:rPr lang="nl-NL" sz="1600" dirty="0" err="1">
                <a:latin typeface="Francois One" panose="02000503040000020004" pitchFamily="2" charset="0"/>
              </a:rPr>
              <a:t>Qualified</a:t>
            </a:r>
            <a:r>
              <a:rPr lang="nl-NL" sz="1600" dirty="0">
                <a:latin typeface="Francois One" panose="02000503040000020004" pitchFamily="2" charset="0"/>
              </a:rPr>
              <a:t> Type Name</a:t>
            </a:r>
            <a:endParaRPr lang="nl-BE" sz="1600" dirty="0">
              <a:latin typeface="Francois One" panose="02000503040000020004" pitchFamily="2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5F88AC68-EF86-621D-03D8-A0E8FF800418}"/>
              </a:ext>
            </a:extLst>
          </p:cNvPr>
          <p:cNvSpPr txBox="1"/>
          <p:nvPr/>
        </p:nvSpPr>
        <p:spPr>
          <a:xfrm>
            <a:off x="670529" y="9051947"/>
            <a:ext cx="5543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[Naam </a:t>
            </a:r>
            <a:r>
              <a:rPr lang="nl-BE" sz="12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nl-B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].[Naam klasse]</a:t>
            </a:r>
          </a:p>
          <a:p>
            <a:r>
              <a:rPr lang="nl-B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Bijv.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MijnProject.Student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48512319-C1CB-152C-C494-1C48E4C97985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H9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H11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FCEF3614-0B2D-24D4-D1B6-8DAB041D6DEE}"/>
              </a:ext>
            </a:extLst>
          </p:cNvPr>
          <p:cNvCxnSpPr>
            <a:cxnSpLocks/>
          </p:cNvCxnSpPr>
          <p:nvPr/>
        </p:nvCxnSpPr>
        <p:spPr>
          <a:xfrm flipH="1" flipV="1">
            <a:off x="3866299" y="2590585"/>
            <a:ext cx="2376266" cy="94785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Klep open met effen opvulling">
            <a:extLst>
              <a:ext uri="{FF2B5EF4-FFF2-40B4-BE49-F238E27FC236}">
                <a16:creationId xmlns:a16="http://schemas.microsoft.com/office/drawing/2014/main" id="{A7DB2CDD-017D-AA09-A948-CCF1DB637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864" y="223565"/>
            <a:ext cx="626619" cy="626619"/>
          </a:xfrm>
          <a:prstGeom prst="rect">
            <a:avLst/>
          </a:prstGeom>
        </p:spPr>
      </p:pic>
      <p:pic>
        <p:nvPicPr>
          <p:cNvPr id="53" name="Graphic 52" descr="Anker met effen opvulling">
            <a:extLst>
              <a:ext uri="{FF2B5EF4-FFF2-40B4-BE49-F238E27FC236}">
                <a16:creationId xmlns:a16="http://schemas.microsoft.com/office/drawing/2014/main" id="{DC117858-3448-E1D3-0955-A82B152AB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830" y="1494244"/>
            <a:ext cx="547618" cy="547618"/>
          </a:xfrm>
          <a:prstGeom prst="rect">
            <a:avLst/>
          </a:prstGeom>
        </p:spPr>
      </p:pic>
      <p:pic>
        <p:nvPicPr>
          <p:cNvPr id="55" name="Graphic 54" descr="Sirene met effen opvulling">
            <a:extLst>
              <a:ext uri="{FF2B5EF4-FFF2-40B4-BE49-F238E27FC236}">
                <a16:creationId xmlns:a16="http://schemas.microsoft.com/office/drawing/2014/main" id="{FDA13372-C3EA-F76C-A66E-4BA5A3E7E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45913" y="5916430"/>
            <a:ext cx="578931" cy="578931"/>
          </a:xfrm>
          <a:prstGeom prst="rect">
            <a:avLst/>
          </a:prstGeom>
        </p:spPr>
      </p:pic>
      <p:pic>
        <p:nvPicPr>
          <p:cNvPr id="57" name="Graphic 56" descr="Werknemersbadge met effen opvulling">
            <a:extLst>
              <a:ext uri="{FF2B5EF4-FFF2-40B4-BE49-F238E27FC236}">
                <a16:creationId xmlns:a16="http://schemas.microsoft.com/office/drawing/2014/main" id="{828D5549-019F-41DC-AF81-C1B5A6249A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634" y="8833696"/>
            <a:ext cx="556805" cy="556805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DDAB9492-6166-45B2-E85B-A3247FCE8781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11" name="Tekstvak 25">
              <a:extLst>
                <a:ext uri="{FF2B5EF4-FFF2-40B4-BE49-F238E27FC236}">
                  <a16:creationId xmlns:a16="http://schemas.microsoft.com/office/drawing/2014/main" id="{C42BCCFB-792F-BDC9-9179-4E1445906B6E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32" name="Afbeelding 31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9C7BC5EE-3B80-8DF0-4B69-B0EF78E3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33" name="Picture 2" descr="Huisstijl | AP Hogeschool">
              <a:extLst>
                <a:ext uri="{FF2B5EF4-FFF2-40B4-BE49-F238E27FC236}">
                  <a16:creationId xmlns:a16="http://schemas.microsoft.com/office/drawing/2014/main" id="{11D8BA03-C810-535D-9B53-8C84BD247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logo">
              <a:extLst>
                <a:ext uri="{FF2B5EF4-FFF2-40B4-BE49-F238E27FC236}">
                  <a16:creationId xmlns:a16="http://schemas.microsoft.com/office/drawing/2014/main" id="{C8EBB762-D4E6-7D72-1E47-AA596002B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71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hoek 45">
            <a:extLst>
              <a:ext uri="{FF2B5EF4-FFF2-40B4-BE49-F238E27FC236}">
                <a16:creationId xmlns:a16="http://schemas.microsoft.com/office/drawing/2014/main" id="{7DBBA832-0914-8F92-9AC3-AEAB8E5A1D6D}"/>
              </a:ext>
            </a:extLst>
          </p:cNvPr>
          <p:cNvSpPr/>
          <p:nvPr/>
        </p:nvSpPr>
        <p:spPr>
          <a:xfrm>
            <a:off x="173631" y="7855032"/>
            <a:ext cx="6684369" cy="1819521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F1633A54-EDE4-5E75-D392-413F42C027C9}"/>
              </a:ext>
            </a:extLst>
          </p:cNvPr>
          <p:cNvSpPr/>
          <p:nvPr/>
        </p:nvSpPr>
        <p:spPr>
          <a:xfrm>
            <a:off x="3427251" y="4884990"/>
            <a:ext cx="3435459" cy="2972069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6DC63365-8A57-E991-5F91-61A6EA905EF8}"/>
              </a:ext>
            </a:extLst>
          </p:cNvPr>
          <p:cNvSpPr/>
          <p:nvPr/>
        </p:nvSpPr>
        <p:spPr>
          <a:xfrm>
            <a:off x="192358" y="4884990"/>
            <a:ext cx="3234893" cy="1703218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DF345E6C-9FAD-BC57-CFD0-2F11C134A186}"/>
              </a:ext>
            </a:extLst>
          </p:cNvPr>
          <p:cNvSpPr/>
          <p:nvPr/>
        </p:nvSpPr>
        <p:spPr>
          <a:xfrm>
            <a:off x="175139" y="177556"/>
            <a:ext cx="6695372" cy="2027934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0F09570-6353-BB48-4F40-E465B0F98D13}"/>
              </a:ext>
            </a:extLst>
          </p:cNvPr>
          <p:cNvSpPr/>
          <p:nvPr/>
        </p:nvSpPr>
        <p:spPr>
          <a:xfrm>
            <a:off x="6405969" y="-97236"/>
            <a:ext cx="479782" cy="54958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1400" b="1" dirty="0"/>
              <a:t>H12</a:t>
            </a:r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919AFBF-E11A-64DE-A2A5-1AF5A909140B}"/>
              </a:ext>
            </a:extLst>
          </p:cNvPr>
          <p:cNvSpPr txBox="1"/>
          <p:nvPr/>
        </p:nvSpPr>
        <p:spPr>
          <a:xfrm>
            <a:off x="995609" y="136284"/>
            <a:ext cx="514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Arrays van objecten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6B142A0F-BFB1-7AA4-5F29-DD73918F24B3}"/>
              </a:ext>
            </a:extLst>
          </p:cNvPr>
          <p:cNvGrpSpPr/>
          <p:nvPr/>
        </p:nvGrpSpPr>
        <p:grpSpPr>
          <a:xfrm>
            <a:off x="285004" y="710352"/>
            <a:ext cx="6491206" cy="1455977"/>
            <a:chOff x="285004" y="710352"/>
            <a:chExt cx="6491206" cy="1455977"/>
          </a:xfrm>
        </p:grpSpPr>
        <p:sp>
          <p:nvSpPr>
            <p:cNvPr id="4" name="Tekstvak 3">
              <a:extLst>
                <a:ext uri="{FF2B5EF4-FFF2-40B4-BE49-F238E27FC236}">
                  <a16:creationId xmlns:a16="http://schemas.microsoft.com/office/drawing/2014/main" id="{74810282-5295-AC30-88F1-238BAFFD9176}"/>
                </a:ext>
              </a:extLst>
            </p:cNvPr>
            <p:cNvSpPr txBox="1"/>
            <p:nvPr/>
          </p:nvSpPr>
          <p:spPr>
            <a:xfrm>
              <a:off x="285030" y="847270"/>
              <a:ext cx="585591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Vierkant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[] </a:t>
              </a:r>
              <a:r>
                <a:rPr lang="nl-NL" sz="11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veelKaders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=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NL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Vierkant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[10];</a:t>
              </a:r>
              <a:endParaRPr lang="nl-NL" sz="1100" dirty="0"/>
            </a:p>
          </p:txBody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3C7BC0E7-630F-4C43-E6D2-0E9F5564E22E}"/>
                </a:ext>
              </a:extLst>
            </p:cNvPr>
            <p:cNvSpPr txBox="1"/>
            <p:nvPr/>
          </p:nvSpPr>
          <p:spPr>
            <a:xfrm>
              <a:off x="4069881" y="710352"/>
              <a:ext cx="2706329" cy="553998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Enkel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 array </a:t>
              </a: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wordt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geinstantieerd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de heap. 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NIET de </a:t>
              </a: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individuele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objecten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die in de array </a:t>
              </a:r>
              <a:r>
                <a:rPr 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moeten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komen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Grootte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 </a:t>
              </a:r>
              <a:r>
                <a:rPr 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vereist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!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Rechte verbindingslijn met pijl 5">
              <a:extLst>
                <a:ext uri="{FF2B5EF4-FFF2-40B4-BE49-F238E27FC236}">
                  <a16:creationId xmlns:a16="http://schemas.microsoft.com/office/drawing/2014/main" id="{FDAFFFC7-C84D-5335-5BBB-8933E3B9FDAA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3751070" y="975265"/>
              <a:ext cx="318811" cy="12086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4A8710D9-EFCE-E6CD-C10E-1D100006E226}"/>
                </a:ext>
              </a:extLst>
            </p:cNvPr>
            <p:cNvSpPr txBox="1"/>
            <p:nvPr/>
          </p:nvSpPr>
          <p:spPr>
            <a:xfrm>
              <a:off x="285004" y="1095555"/>
              <a:ext cx="585597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for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(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i = 0; i &lt; </a:t>
              </a:r>
              <a:r>
                <a:rPr lang="nl-NL" sz="11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veelKaders.Length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 i++)</a:t>
              </a: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nl-NL" sz="1100" dirty="0" err="1">
                  <a:solidFill>
                    <a:srgbClr val="000000"/>
                  </a:solidFill>
                  <a:latin typeface="Cascadia Mono" panose="020B0609020000020004" pitchFamily="49" charset="0"/>
                </a:rPr>
                <a:t>veelKaders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[i] =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NL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Vierkant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();</a:t>
              </a: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nl-NL" sz="1100" dirty="0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96F7CB1C-615F-B97F-6EB8-943309C5B424}"/>
                </a:ext>
              </a:extLst>
            </p:cNvPr>
            <p:cNvSpPr txBox="1"/>
            <p:nvPr/>
          </p:nvSpPr>
          <p:spPr>
            <a:xfrm>
              <a:off x="4069881" y="1766219"/>
              <a:ext cx="2706329" cy="400110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 </a:t>
              </a:r>
              <a:r>
                <a:rPr 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maken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we de </a:t>
              </a:r>
              <a:r>
                <a:rPr 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individuele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objecten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aan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 de heap en </a:t>
              </a:r>
              <a:r>
                <a:rPr 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plaatsen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ze in de array.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Rechte verbindingslijn met pijl 11">
              <a:extLst>
                <a:ext uri="{FF2B5EF4-FFF2-40B4-BE49-F238E27FC236}">
                  <a16:creationId xmlns:a16="http://schemas.microsoft.com/office/drawing/2014/main" id="{CABB6E97-DD8E-5234-88CE-6157DD745B8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687216" y="1651518"/>
              <a:ext cx="1382665" cy="314756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B6A7AC27-1720-F210-09B3-A889E7C620A0}"/>
                </a:ext>
              </a:extLst>
            </p:cNvPr>
            <p:cNvSpPr txBox="1"/>
            <p:nvPr/>
          </p:nvSpPr>
          <p:spPr>
            <a:xfrm>
              <a:off x="4069881" y="1317027"/>
              <a:ext cx="2706329" cy="400110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Gebruik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steeds </a:t>
              </a:r>
              <a:r>
                <a:rPr lang="en-US" sz="1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.Length 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om </a:t>
              </a:r>
              <a:r>
                <a:rPr 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totale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lengte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van array (of </a:t>
              </a:r>
              <a:r>
                <a:rPr lang="en-US" sz="1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List&lt;&gt;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kennen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Rechte verbindingslijn met pijl 26">
              <a:extLst>
                <a:ext uri="{FF2B5EF4-FFF2-40B4-BE49-F238E27FC236}">
                  <a16:creationId xmlns:a16="http://schemas.microsoft.com/office/drawing/2014/main" id="{115964C7-415A-A8CB-7B18-9529917E08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2989" y="1342730"/>
              <a:ext cx="856892" cy="189639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kstvak 30">
            <a:extLst>
              <a:ext uri="{FF2B5EF4-FFF2-40B4-BE49-F238E27FC236}">
                <a16:creationId xmlns:a16="http://schemas.microsoft.com/office/drawing/2014/main" id="{60DC07F7-6C3F-ACD3-AA97-FFC4BA529F6A}"/>
              </a:ext>
            </a:extLst>
          </p:cNvPr>
          <p:cNvSpPr txBox="1"/>
          <p:nvPr/>
        </p:nvSpPr>
        <p:spPr>
          <a:xfrm>
            <a:off x="285004" y="1774602"/>
            <a:ext cx="5855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//Zijde van 4e vierkant aanpassen</a:t>
            </a:r>
            <a:endParaRPr lang="nl-NL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veelKaders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[3].Zijde = 12;</a:t>
            </a:r>
            <a:endParaRPr lang="nl-NL" sz="800" dirty="0"/>
          </a:p>
        </p:txBody>
      </p:sp>
      <p:pic>
        <p:nvPicPr>
          <p:cNvPr id="34" name="Graphic 33" descr="Post-its met effen opvulling">
            <a:extLst>
              <a:ext uri="{FF2B5EF4-FFF2-40B4-BE49-F238E27FC236}">
                <a16:creationId xmlns:a16="http://schemas.microsoft.com/office/drawing/2014/main" id="{B400ACA9-19F5-F1E3-51DD-32C709B29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622" y="231447"/>
            <a:ext cx="535044" cy="53504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C5D9EBCC-152C-67AA-BAD4-7022EB9776CB}"/>
              </a:ext>
            </a:extLst>
          </p:cNvPr>
          <p:cNvSpPr txBox="1"/>
          <p:nvPr/>
        </p:nvSpPr>
        <p:spPr>
          <a:xfrm>
            <a:off x="1097160" y="2738796"/>
            <a:ext cx="6666722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alleGetallen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binaryList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true, false, true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listOfStringarrays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[]&gt;();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winkel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winkel.Add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(new </a:t>
            </a:r>
            <a:r>
              <a:rPr lang="en-US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(5));</a:t>
            </a:r>
          </a:p>
          <a:p>
            <a:endParaRPr lang="nl-NL" sz="1100" i="1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A370543-0F71-3816-19F7-9508BB0B4FD7}"/>
              </a:ext>
            </a:extLst>
          </p:cNvPr>
          <p:cNvSpPr txBox="1"/>
          <p:nvPr/>
        </p:nvSpPr>
        <p:spPr>
          <a:xfrm>
            <a:off x="1097160" y="2244472"/>
            <a:ext cx="514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List&lt;T&gt; 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227C69B-6FF3-3240-D1CE-3C8AEE857578}"/>
              </a:ext>
            </a:extLst>
          </p:cNvPr>
          <p:cNvSpPr/>
          <p:nvPr/>
        </p:nvSpPr>
        <p:spPr>
          <a:xfrm>
            <a:off x="285004" y="2948473"/>
            <a:ext cx="6403343" cy="706985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Object </a:t>
            </a:r>
          </a:p>
          <a:p>
            <a:r>
              <a:rPr lang="nl-NL" sz="1400" dirty="0" err="1">
                <a:solidFill>
                  <a:schemeClr val="tx1"/>
                </a:solidFill>
                <a:latin typeface="Francois One" panose="02000503040000020004" pitchFamily="2" charset="0"/>
              </a:rPr>
              <a:t>Initializer</a:t>
            </a:r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 </a:t>
            </a:r>
          </a:p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Syntax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E6BC756-92FA-06A6-B686-08ACDA2755A7}"/>
              </a:ext>
            </a:extLst>
          </p:cNvPr>
          <p:cNvSpPr/>
          <p:nvPr/>
        </p:nvSpPr>
        <p:spPr>
          <a:xfrm>
            <a:off x="285003" y="4280432"/>
            <a:ext cx="6403343" cy="28146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50" dirty="0">
                <a:solidFill>
                  <a:schemeClr val="tx1"/>
                </a:solidFill>
                <a:latin typeface="Francois One" panose="02000503040000020004" pitchFamily="2" charset="0"/>
              </a:rPr>
              <a:t>Element </a:t>
            </a:r>
          </a:p>
          <a:p>
            <a:r>
              <a:rPr lang="nl-NL" sz="1050" dirty="0">
                <a:solidFill>
                  <a:schemeClr val="tx1"/>
                </a:solidFill>
                <a:latin typeface="Francois One" panose="02000503040000020004" pitchFamily="2" charset="0"/>
              </a:rPr>
              <a:t>toevoegen</a:t>
            </a:r>
            <a:endParaRPr lang="nl-BE" sz="105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757409AD-8264-84F3-61FF-E4D78A486FC0}"/>
              </a:ext>
            </a:extLst>
          </p:cNvPr>
          <p:cNvSpPr txBox="1"/>
          <p:nvPr/>
        </p:nvSpPr>
        <p:spPr>
          <a:xfrm>
            <a:off x="3751684" y="3273800"/>
            <a:ext cx="3038129" cy="423193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BE" sz="1050" dirty="0"/>
              <a:t> in C# heeft geen nut, enkel dat je datatype niet moet </a:t>
            </a:r>
            <a:r>
              <a:rPr lang="nl-BE" sz="1050" dirty="0" err="1"/>
              <a:t>hertypen</a:t>
            </a:r>
            <a:r>
              <a:rPr lang="nl-BE" sz="1050" dirty="0"/>
              <a:t> (dus niet zoals in JS).</a:t>
            </a:r>
            <a:endParaRPr lang="nl-NL" sz="1050" dirty="0"/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EFA47F24-F2AD-F140-18A2-0152AD8716D6}"/>
              </a:ext>
            </a:extLst>
          </p:cNvPr>
          <p:cNvCxnSpPr>
            <a:cxnSpLocks/>
          </p:cNvCxnSpPr>
          <p:nvPr/>
        </p:nvCxnSpPr>
        <p:spPr>
          <a:xfrm flipH="1">
            <a:off x="1390261" y="3485396"/>
            <a:ext cx="2360809" cy="33082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F2685FB8-375F-E48F-12FC-10359A4BC057}"/>
              </a:ext>
            </a:extLst>
          </p:cNvPr>
          <p:cNvSpPr txBox="1"/>
          <p:nvPr/>
        </p:nvSpPr>
        <p:spPr>
          <a:xfrm>
            <a:off x="203105" y="4577213"/>
            <a:ext cx="7095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400" dirty="0"/>
              <a:t>Andere nuttige List&lt;T&gt; methoden</a:t>
            </a:r>
            <a:r>
              <a:rPr lang="nl-BE" sz="1100" dirty="0"/>
              <a:t>: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Clear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nl-BE" sz="1100" dirty="0"/>
              <a:t>,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.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Insert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(…)</a:t>
            </a:r>
            <a:r>
              <a:rPr lang="nl-BE" sz="1100" dirty="0"/>
              <a:t>,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.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(…)</a:t>
            </a:r>
            <a:r>
              <a:rPr lang="nl-BE" sz="1100" dirty="0"/>
              <a:t>,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.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RemoveAt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(…)</a:t>
            </a:r>
            <a:r>
              <a:rPr lang="nl-BE" sz="1100" dirty="0"/>
              <a:t>, etc.</a:t>
            </a:r>
            <a:endParaRPr lang="nl-NL" sz="1100" dirty="0"/>
          </a:p>
        </p:txBody>
      </p:sp>
      <p:pic>
        <p:nvPicPr>
          <p:cNvPr id="33" name="Graphic 32" descr="Lijst met effen opvulling">
            <a:extLst>
              <a:ext uri="{FF2B5EF4-FFF2-40B4-BE49-F238E27FC236}">
                <a16:creationId xmlns:a16="http://schemas.microsoft.com/office/drawing/2014/main" id="{1CB44CBE-9405-C8B7-B6AF-734CD2A7D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623" y="2201746"/>
            <a:ext cx="673211" cy="673211"/>
          </a:xfrm>
          <a:prstGeom prst="rect">
            <a:avLst/>
          </a:prstGeom>
        </p:spPr>
      </p:pic>
      <p:grpSp>
        <p:nvGrpSpPr>
          <p:cNvPr id="36" name="Groep 35">
            <a:extLst>
              <a:ext uri="{FF2B5EF4-FFF2-40B4-BE49-F238E27FC236}">
                <a16:creationId xmlns:a16="http://schemas.microsoft.com/office/drawing/2014/main" id="{B40BD681-D180-CCD3-4B8D-6C08B2DEAF97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7" name="Tekstvak 25">
              <a:extLst>
                <a:ext uri="{FF2B5EF4-FFF2-40B4-BE49-F238E27FC236}">
                  <a16:creationId xmlns:a16="http://schemas.microsoft.com/office/drawing/2014/main" id="{50E6E145-3A9B-DFDC-17A7-D1124EA4EE10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38" name="Afbeelding 37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CE1AE599-3587-7930-3EAC-E7226AE88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39" name="Picture 2" descr="Huisstijl | AP Hogeschool">
              <a:extLst>
                <a:ext uri="{FF2B5EF4-FFF2-40B4-BE49-F238E27FC236}">
                  <a16:creationId xmlns:a16="http://schemas.microsoft.com/office/drawing/2014/main" id="{DBB6F659-94CF-F73E-F1EA-C108397BC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logo">
              <a:extLst>
                <a:ext uri="{FF2B5EF4-FFF2-40B4-BE49-F238E27FC236}">
                  <a16:creationId xmlns:a16="http://schemas.microsoft.com/office/drawing/2014/main" id="{6852CB02-9CC3-0E6E-7B87-06A6DFFB1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id="{180D9379-7116-307A-FAA0-22BE0B840442}"/>
              </a:ext>
            </a:extLst>
          </p:cNvPr>
          <p:cNvSpPr txBox="1"/>
          <p:nvPr/>
        </p:nvSpPr>
        <p:spPr>
          <a:xfrm>
            <a:off x="845761" y="4839024"/>
            <a:ext cx="514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endParaRPr lang="nl-BE" sz="32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460F129-4002-17F3-5D3B-E985290AB94A}"/>
              </a:ext>
            </a:extLst>
          </p:cNvPr>
          <p:cNvSpPr txBox="1"/>
          <p:nvPr/>
        </p:nvSpPr>
        <p:spPr>
          <a:xfrm>
            <a:off x="271497" y="5818767"/>
            <a:ext cx="29150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(var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enkelItem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winkel)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enkelItem.Zijde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+=5;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NL" sz="1100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0CBEDB3-53C9-FCEF-E5CC-7D6BCF2E2909}"/>
              </a:ext>
            </a:extLst>
          </p:cNvPr>
          <p:cNvSpPr/>
          <p:nvPr/>
        </p:nvSpPr>
        <p:spPr>
          <a:xfrm>
            <a:off x="1421777" y="5400558"/>
            <a:ext cx="768097" cy="73001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100" dirty="0">
                <a:solidFill>
                  <a:schemeClr val="tx1"/>
                </a:solidFill>
                <a:latin typeface="Francois One" panose="02000503040000020004" pitchFamily="2" charset="0"/>
              </a:rPr>
              <a:t>Iteration </a:t>
            </a:r>
            <a:r>
              <a:rPr lang="nl-NL" sz="1100" dirty="0" err="1">
                <a:solidFill>
                  <a:schemeClr val="tx1"/>
                </a:solidFill>
                <a:latin typeface="Francois One" panose="02000503040000020004" pitchFamily="2" charset="0"/>
              </a:rPr>
              <a:t>variable</a:t>
            </a:r>
            <a:endParaRPr lang="nl-BE" sz="11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633798E5-1F90-9CA1-9135-87BF99382231}"/>
              </a:ext>
            </a:extLst>
          </p:cNvPr>
          <p:cNvSpPr txBox="1"/>
          <p:nvPr/>
        </p:nvSpPr>
        <p:spPr>
          <a:xfrm>
            <a:off x="941988" y="6506475"/>
            <a:ext cx="20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Queue&lt;T&gt;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B8ED0C-080D-A38B-B3B1-85B1F0567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77" y="6958087"/>
            <a:ext cx="3037152" cy="8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kstvak 41">
            <a:extLst>
              <a:ext uri="{FF2B5EF4-FFF2-40B4-BE49-F238E27FC236}">
                <a16:creationId xmlns:a16="http://schemas.microsoft.com/office/drawing/2014/main" id="{1ABF3430-96B6-3E57-16F0-BCF6E0E3A373}"/>
              </a:ext>
            </a:extLst>
          </p:cNvPr>
          <p:cNvSpPr txBox="1"/>
          <p:nvPr/>
        </p:nvSpPr>
        <p:spPr>
          <a:xfrm>
            <a:off x="4015525" y="4862860"/>
            <a:ext cx="3114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Stack&lt;T&gt;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grpSp>
        <p:nvGrpSpPr>
          <p:cNvPr id="52" name="Groep 51">
            <a:extLst>
              <a:ext uri="{FF2B5EF4-FFF2-40B4-BE49-F238E27FC236}">
                <a16:creationId xmlns:a16="http://schemas.microsoft.com/office/drawing/2014/main" id="{CAA1531F-6F2F-873F-9642-2EDEE0E28A33}"/>
              </a:ext>
            </a:extLst>
          </p:cNvPr>
          <p:cNvGrpSpPr/>
          <p:nvPr/>
        </p:nvGrpSpPr>
        <p:grpSpPr>
          <a:xfrm>
            <a:off x="3546976" y="5309462"/>
            <a:ext cx="3141370" cy="2398931"/>
            <a:chOff x="3464508" y="5388742"/>
            <a:chExt cx="3141370" cy="2398931"/>
          </a:xfrm>
        </p:grpSpPr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7338B9BE-1F6E-32C6-AD21-D07DC3E5C01E}"/>
                </a:ext>
              </a:extLst>
            </p:cNvPr>
            <p:cNvSpPr/>
            <p:nvPr/>
          </p:nvSpPr>
          <p:spPr>
            <a:xfrm>
              <a:off x="3480673" y="5930894"/>
              <a:ext cx="423816" cy="420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0A8C8C56-0897-3CF5-045D-CAFE7530E65D}"/>
                </a:ext>
              </a:extLst>
            </p:cNvPr>
            <p:cNvSpPr/>
            <p:nvPr/>
          </p:nvSpPr>
          <p:spPr>
            <a:xfrm>
              <a:off x="6163774" y="5937896"/>
              <a:ext cx="423816" cy="412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1" name="Rechthoek 50">
              <a:extLst>
                <a:ext uri="{FF2B5EF4-FFF2-40B4-BE49-F238E27FC236}">
                  <a16:creationId xmlns:a16="http://schemas.microsoft.com/office/drawing/2014/main" id="{327784E7-07C7-3D9B-45AA-F09A72E7DC2B}"/>
                </a:ext>
              </a:extLst>
            </p:cNvPr>
            <p:cNvSpPr/>
            <p:nvPr/>
          </p:nvSpPr>
          <p:spPr>
            <a:xfrm>
              <a:off x="4823285" y="6251505"/>
              <a:ext cx="423816" cy="14985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DCCA3AA-1D3B-0490-C425-1410A7ACC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508" y="5388742"/>
              <a:ext cx="3141370" cy="2398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kstvak 44">
            <a:extLst>
              <a:ext uri="{FF2B5EF4-FFF2-40B4-BE49-F238E27FC236}">
                <a16:creationId xmlns:a16="http://schemas.microsoft.com/office/drawing/2014/main" id="{2C876B8F-1D26-7747-F36E-F52D60171A6F}"/>
              </a:ext>
            </a:extLst>
          </p:cNvPr>
          <p:cNvSpPr txBox="1"/>
          <p:nvPr/>
        </p:nvSpPr>
        <p:spPr>
          <a:xfrm>
            <a:off x="810064" y="7799769"/>
            <a:ext cx="3114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Dictionary&lt;S,T&gt;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grpSp>
        <p:nvGrpSpPr>
          <p:cNvPr id="48" name="Groep 47">
            <a:extLst>
              <a:ext uri="{FF2B5EF4-FFF2-40B4-BE49-F238E27FC236}">
                <a16:creationId xmlns:a16="http://schemas.microsoft.com/office/drawing/2014/main" id="{52B38BC3-4085-052F-5172-6366B47FB78B}"/>
              </a:ext>
            </a:extLst>
          </p:cNvPr>
          <p:cNvGrpSpPr/>
          <p:nvPr/>
        </p:nvGrpSpPr>
        <p:grpSpPr>
          <a:xfrm>
            <a:off x="376757" y="8474067"/>
            <a:ext cx="1813117" cy="1107997"/>
            <a:chOff x="7763882" y="5682136"/>
            <a:chExt cx="1874520" cy="1042702"/>
          </a:xfrm>
        </p:grpSpPr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ED461BBA-D21A-EAA0-97F3-4CD03262B514}"/>
                </a:ext>
              </a:extLst>
            </p:cNvPr>
            <p:cNvSpPr/>
            <p:nvPr/>
          </p:nvSpPr>
          <p:spPr>
            <a:xfrm>
              <a:off x="7973569" y="6078940"/>
              <a:ext cx="1628258" cy="61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CE8BA35-B54C-70B3-3B53-50AA0A8F1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882" y="5682136"/>
              <a:ext cx="1874520" cy="1042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>
            <a:extLst>
              <a:ext uri="{FF2B5EF4-FFF2-40B4-BE49-F238E27FC236}">
                <a16:creationId xmlns:a16="http://schemas.microsoft.com/office/drawing/2014/main" id="{6A58461B-5267-E2CE-2F8A-D391FB6C60AD}"/>
              </a:ext>
            </a:extLst>
          </p:cNvPr>
          <p:cNvSpPr txBox="1"/>
          <p:nvPr/>
        </p:nvSpPr>
        <p:spPr>
          <a:xfrm>
            <a:off x="2357315" y="8294196"/>
            <a:ext cx="709422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klanten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klanten.Add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(123, 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"Tim Dams"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r>
              <a:rPr lang="nl-NL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//...</a:t>
            </a:r>
          </a:p>
          <a:p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(klanten[123]);</a:t>
            </a:r>
          </a:p>
          <a:p>
            <a:r>
              <a:rPr lang="sv-S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item </a:t>
            </a:r>
            <a:r>
              <a:rPr lang="sv-S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klanten)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item.Key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"\t:"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item.Value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NL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09048256-5DAF-CAE4-F49A-5F1AAAAC4C6A}"/>
              </a:ext>
            </a:extLst>
          </p:cNvPr>
          <p:cNvSpPr/>
          <p:nvPr/>
        </p:nvSpPr>
        <p:spPr>
          <a:xfrm>
            <a:off x="4816712" y="7961018"/>
            <a:ext cx="414332" cy="53834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900" b="1" dirty="0" err="1">
                <a:solidFill>
                  <a:schemeClr val="tx1"/>
                </a:solidFill>
                <a:latin typeface="Francois One" panose="02000503040000020004" pitchFamily="2" charset="0"/>
              </a:rPr>
              <a:t>Key</a:t>
            </a:r>
            <a:r>
              <a:rPr lang="nl-NL" sz="900" dirty="0">
                <a:solidFill>
                  <a:schemeClr val="tx1"/>
                </a:solidFill>
                <a:latin typeface="Francois One" panose="02000503040000020004" pitchFamily="2" charset="0"/>
              </a:rPr>
              <a:t> </a:t>
            </a:r>
          </a:p>
          <a:p>
            <a:pPr algn="ctr"/>
            <a:r>
              <a:rPr lang="nl-NL" sz="900" dirty="0">
                <a:solidFill>
                  <a:schemeClr val="tx1"/>
                </a:solidFill>
                <a:latin typeface="Francois One" panose="02000503040000020004" pitchFamily="2" charset="0"/>
              </a:rPr>
              <a:t>type</a:t>
            </a:r>
            <a:endParaRPr lang="nl-BE" sz="9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8DD8FE3A-17D1-EC99-DD55-899455C788AB}"/>
              </a:ext>
            </a:extLst>
          </p:cNvPr>
          <p:cNvSpPr/>
          <p:nvPr/>
        </p:nvSpPr>
        <p:spPr>
          <a:xfrm>
            <a:off x="5271406" y="7961018"/>
            <a:ext cx="499676" cy="53834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900" b="1" dirty="0">
                <a:solidFill>
                  <a:schemeClr val="tx1"/>
                </a:solidFill>
                <a:latin typeface="Francois One" panose="02000503040000020004" pitchFamily="2" charset="0"/>
              </a:rPr>
              <a:t>Value</a:t>
            </a:r>
            <a:r>
              <a:rPr lang="nl-NL" sz="900" dirty="0">
                <a:solidFill>
                  <a:schemeClr val="tx1"/>
                </a:solidFill>
                <a:latin typeface="Francois One" panose="02000503040000020004" pitchFamily="2" charset="0"/>
              </a:rPr>
              <a:t> </a:t>
            </a:r>
          </a:p>
          <a:p>
            <a:pPr algn="ctr"/>
            <a:r>
              <a:rPr lang="nl-NL" sz="900" dirty="0">
                <a:solidFill>
                  <a:schemeClr val="tx1"/>
                </a:solidFill>
                <a:latin typeface="Francois One" panose="02000503040000020004" pitchFamily="2" charset="0"/>
              </a:rPr>
              <a:t>type</a:t>
            </a:r>
            <a:endParaRPr lang="nl-BE" sz="9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FC23A598-BEDE-BD93-CAF1-C223B89D85F2}"/>
              </a:ext>
            </a:extLst>
          </p:cNvPr>
          <p:cNvSpPr txBox="1"/>
          <p:nvPr/>
        </p:nvSpPr>
        <p:spPr>
          <a:xfrm>
            <a:off x="5182636" y="8574535"/>
            <a:ext cx="1487422" cy="423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key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nl-BE" sz="1050" dirty="0"/>
              <a:t>is de unieke index van ieder element.</a:t>
            </a:r>
            <a:endParaRPr lang="nl-NL" sz="1050" dirty="0"/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CFA9F6B6-E3E4-4178-0B92-1F40EBDC92FB}"/>
              </a:ext>
            </a:extLst>
          </p:cNvPr>
          <p:cNvCxnSpPr>
            <a:cxnSpLocks/>
            <a:stCxn id="59" idx="1"/>
            <a:endCxn id="57" idx="2"/>
          </p:cNvCxnSpPr>
          <p:nvPr/>
        </p:nvCxnSpPr>
        <p:spPr>
          <a:xfrm flipH="1" flipV="1">
            <a:off x="5023878" y="8499358"/>
            <a:ext cx="158758" cy="28677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Rechte verbindingslijn met pijl 1024">
            <a:extLst>
              <a:ext uri="{FF2B5EF4-FFF2-40B4-BE49-F238E27FC236}">
                <a16:creationId xmlns:a16="http://schemas.microsoft.com/office/drawing/2014/main" id="{E6902A59-2849-951A-2F8E-BA583F52BAE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4854368" y="8786132"/>
            <a:ext cx="328268" cy="4004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Rechte verbindingslijn met pijl 1030">
            <a:extLst>
              <a:ext uri="{FF2B5EF4-FFF2-40B4-BE49-F238E27FC236}">
                <a16:creationId xmlns:a16="http://schemas.microsoft.com/office/drawing/2014/main" id="{D126395F-3DEE-0827-1111-88EED1CC70A3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4854368" y="8786132"/>
            <a:ext cx="328268" cy="56040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Graphic 1038" descr="Opgestapelde stenen met effen opvulling">
            <a:extLst>
              <a:ext uri="{FF2B5EF4-FFF2-40B4-BE49-F238E27FC236}">
                <a16:creationId xmlns:a16="http://schemas.microsoft.com/office/drawing/2014/main" id="{F829D614-D368-F72B-3673-B4599B0ED4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30750" y="4846001"/>
            <a:ext cx="584775" cy="584775"/>
          </a:xfrm>
          <a:prstGeom prst="rect">
            <a:avLst/>
          </a:prstGeom>
        </p:spPr>
      </p:pic>
      <p:pic>
        <p:nvPicPr>
          <p:cNvPr id="1041" name="Graphic 1040" descr="Kinderen met effen opvulling">
            <a:extLst>
              <a:ext uri="{FF2B5EF4-FFF2-40B4-BE49-F238E27FC236}">
                <a16:creationId xmlns:a16="http://schemas.microsoft.com/office/drawing/2014/main" id="{96021F55-83CA-B690-0AD3-0428E3E847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3089" y="6472351"/>
            <a:ext cx="699630" cy="699630"/>
          </a:xfrm>
          <a:prstGeom prst="rect">
            <a:avLst/>
          </a:prstGeom>
        </p:spPr>
      </p:pic>
      <p:pic>
        <p:nvPicPr>
          <p:cNvPr id="1043" name="Graphic 1042" descr="Open boek met effen opvulling">
            <a:extLst>
              <a:ext uri="{FF2B5EF4-FFF2-40B4-BE49-F238E27FC236}">
                <a16:creationId xmlns:a16="http://schemas.microsoft.com/office/drawing/2014/main" id="{16C3B97D-6719-D1E2-8D6C-7851409BB3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748" y="7876716"/>
            <a:ext cx="511651" cy="511651"/>
          </a:xfrm>
          <a:prstGeom prst="rect">
            <a:avLst/>
          </a:prstGeom>
        </p:spPr>
      </p:pic>
      <p:pic>
        <p:nvPicPr>
          <p:cNvPr id="17" name="Graphic 16" descr="Cirkel met pijl silhouet">
            <a:extLst>
              <a:ext uri="{FF2B5EF4-FFF2-40B4-BE49-F238E27FC236}">
                <a16:creationId xmlns:a16="http://schemas.microsoft.com/office/drawing/2014/main" id="{8B81C74D-4980-DA1C-D40C-55D45C18C0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52122" y="4799290"/>
            <a:ext cx="673211" cy="6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279CC530-3311-29A2-0A26-5C41F2899DFE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" name="Tekstvak 25">
              <a:extLst>
                <a:ext uri="{FF2B5EF4-FFF2-40B4-BE49-F238E27FC236}">
                  <a16:creationId xmlns:a16="http://schemas.microsoft.com/office/drawing/2014/main" id="{7E5296E7-371C-D002-F626-95209ABFE8F7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4" name="Afbeelding 3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5185D0BC-F6F4-D0D2-6ED5-E318A5E1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5" name="Picture 2" descr="Huisstijl | AP Hogeschool">
              <a:extLst>
                <a:ext uri="{FF2B5EF4-FFF2-40B4-BE49-F238E27FC236}">
                  <a16:creationId xmlns:a16="http://schemas.microsoft.com/office/drawing/2014/main" id="{83EAF974-CDFE-3B1F-BB0E-EA2FB0D90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logo">
              <a:extLst>
                <a:ext uri="{FF2B5EF4-FFF2-40B4-BE49-F238E27FC236}">
                  <a16:creationId xmlns:a16="http://schemas.microsoft.com/office/drawing/2014/main" id="{A8AEB676-F38B-B2F4-623C-FE5EBD82D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47CB74-81FE-9720-745E-9274452B3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633" y="278727"/>
            <a:ext cx="1474667" cy="125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14757D5-4373-7A8C-FD87-7FF2A0C96C97}"/>
              </a:ext>
            </a:extLst>
          </p:cNvPr>
          <p:cNvSpPr txBox="1"/>
          <p:nvPr/>
        </p:nvSpPr>
        <p:spPr>
          <a:xfrm>
            <a:off x="229098" y="616105"/>
            <a:ext cx="25800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LevendWezen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nl-NL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LevendWezen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Paard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nl-NL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Plant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nl-NL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LevendWezen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Tulp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nl-NL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Plant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nl-NL" sz="1100" dirty="0"/>
          </a:p>
          <a:p>
            <a:endParaRPr lang="nl-NL" sz="11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717DC27-95CE-506B-7606-50A108F349D8}"/>
              </a:ext>
            </a:extLst>
          </p:cNvPr>
          <p:cNvSpPr txBox="1"/>
          <p:nvPr/>
        </p:nvSpPr>
        <p:spPr>
          <a:xfrm>
            <a:off x="722085" y="141868"/>
            <a:ext cx="350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Overerving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12" name="Graphic 11" descr="Boomdiagram met effen opvulling">
            <a:extLst>
              <a:ext uri="{FF2B5EF4-FFF2-40B4-BE49-F238E27FC236}">
                <a16:creationId xmlns:a16="http://schemas.microsoft.com/office/drawing/2014/main" id="{BAE58D79-C72F-D973-FCBB-83727A8BFF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347810" y="245152"/>
            <a:ext cx="414390" cy="41439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715FDB08-DD37-F586-C05D-46B13604591E}"/>
              </a:ext>
            </a:extLst>
          </p:cNvPr>
          <p:cNvSpPr txBox="1"/>
          <p:nvPr/>
        </p:nvSpPr>
        <p:spPr>
          <a:xfrm>
            <a:off x="252122" y="1593745"/>
            <a:ext cx="2453014" cy="246221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  <a:cs typeface="Arial" panose="020B0604020202020204" pitchFamily="34" charset="0"/>
              </a:rPr>
              <a:t>: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duidt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overerving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“Is </a:t>
            </a:r>
            <a:r>
              <a:rPr lang="en-US" sz="1000" b="1" dirty="0" err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”-</a:t>
            </a:r>
            <a:r>
              <a:rPr lang="en-US" sz="1000" dirty="0" err="1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relatie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B3687D-34A0-748A-AF72-1F6C50A4E14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305074" y="1490624"/>
            <a:ext cx="173555" cy="103121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F92F9EF1-4E22-1D30-6F5E-7791C6D94E81}"/>
              </a:ext>
            </a:extLst>
          </p:cNvPr>
          <p:cNvSpPr txBox="1"/>
          <p:nvPr/>
        </p:nvSpPr>
        <p:spPr>
          <a:xfrm>
            <a:off x="208319" y="1839966"/>
            <a:ext cx="16223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b="1" dirty="0">
                <a:latin typeface="Arial" panose="020B0604020202020204" pitchFamily="34" charset="0"/>
                <a:cs typeface="Arial" panose="020B0604020202020204" pitchFamily="34" charset="0"/>
              </a:rPr>
              <a:t>Transitief</a:t>
            </a:r>
          </a:p>
          <a:p>
            <a:r>
              <a:rPr lang="nl-NL" sz="1000" b="1" dirty="0">
                <a:latin typeface="Arial" panose="020B0604020202020204" pitchFamily="34" charset="0"/>
                <a:cs typeface="Arial" panose="020B0604020202020204" pitchFamily="34" charset="0"/>
              </a:rPr>
              <a:t>Multiple </a:t>
            </a:r>
            <a:r>
              <a:rPr lang="nl-NL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inheritance</a:t>
            </a:r>
            <a:endParaRPr lang="nl-NL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endParaRPr lang="nl-NL" sz="10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nl-NL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endParaRPr lang="nl-NL" sz="10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8D630FAF-6AF8-5841-C06B-751F08B226CD}"/>
              </a:ext>
            </a:extLst>
          </p:cNvPr>
          <p:cNvSpPr txBox="1"/>
          <p:nvPr/>
        </p:nvSpPr>
        <p:spPr>
          <a:xfrm>
            <a:off x="1473031" y="1844362"/>
            <a:ext cx="27638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Child klasse erft alles over van </a:t>
            </a:r>
            <a:r>
              <a:rPr lang="nl-NL" sz="1000" dirty="0" err="1">
                <a:latin typeface="Arial" panose="020B0604020202020204" pitchFamily="34" charset="0"/>
                <a:cs typeface="Arial" panose="020B0604020202020204" pitchFamily="34" charset="0"/>
              </a:rPr>
              <a:t>parentklasse</a:t>
            </a:r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Is niet mogelijk in C#.</a:t>
            </a:r>
          </a:p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Van deze klasse mag niet overgeërfd worden.</a:t>
            </a:r>
          </a:p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Private maar ook zichtbaar in </a:t>
            </a:r>
            <a:r>
              <a:rPr lang="nl-NL" sz="1000" dirty="0" err="1">
                <a:latin typeface="Arial" panose="020B0604020202020204" pitchFamily="34" charset="0"/>
                <a:cs typeface="Arial" panose="020B0604020202020204" pitchFamily="34" charset="0"/>
              </a:rPr>
              <a:t>child</a:t>
            </a:r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 klassen.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4ACC0CF-C76F-4F97-1421-224B6A860D14}"/>
              </a:ext>
            </a:extLst>
          </p:cNvPr>
          <p:cNvSpPr/>
          <p:nvPr/>
        </p:nvSpPr>
        <p:spPr>
          <a:xfrm>
            <a:off x="181753" y="2521939"/>
            <a:ext cx="6695372" cy="3434081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E3D993-8133-32A8-27CF-C3098DD6B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16" y="2941397"/>
            <a:ext cx="4820624" cy="264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CD8BE12-BB03-0BB7-3A73-BD8A1D733873}"/>
              </a:ext>
            </a:extLst>
          </p:cNvPr>
          <p:cNvSpPr txBox="1"/>
          <p:nvPr/>
        </p:nvSpPr>
        <p:spPr>
          <a:xfrm>
            <a:off x="864151" y="2491812"/>
            <a:ext cx="588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Volgorde van </a:t>
            </a:r>
            <a:r>
              <a:rPr lang="nl-NL" sz="3200" dirty="0" err="1">
                <a:latin typeface="Francois One" panose="02000503040000020004" pitchFamily="2" charset="0"/>
              </a:rPr>
              <a:t>constructor</a:t>
            </a:r>
            <a:r>
              <a:rPr lang="nl-NL" sz="3200" dirty="0">
                <a:latin typeface="Francois One" panose="02000503040000020004" pitchFamily="2" charset="0"/>
              </a:rPr>
              <a:t> calls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F92C920-2EED-5AE6-0841-0AA4EC6D7E6B}"/>
              </a:ext>
            </a:extLst>
          </p:cNvPr>
          <p:cNvSpPr txBox="1"/>
          <p:nvPr/>
        </p:nvSpPr>
        <p:spPr>
          <a:xfrm>
            <a:off x="207153" y="5582698"/>
            <a:ext cx="1809932" cy="261610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Huis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NL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5);</a:t>
            </a:r>
            <a:endParaRPr lang="nl-BE" sz="1100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73FFAACE-2017-1832-4B3C-EA2D735F4161}"/>
              </a:ext>
            </a:extLst>
          </p:cNvPr>
          <p:cNvSpPr txBox="1"/>
          <p:nvPr/>
        </p:nvSpPr>
        <p:spPr>
          <a:xfrm>
            <a:off x="5032741" y="3073043"/>
            <a:ext cx="1781637" cy="861774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:base() </a:t>
            </a:r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roept versie (van methode of </a:t>
            </a:r>
            <a:r>
              <a:rPr lang="nl-NL" sz="1000" dirty="0" err="1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) van </a:t>
            </a:r>
            <a:r>
              <a:rPr lang="nl-NL" sz="1000" dirty="0" err="1">
                <a:latin typeface="Arial" panose="020B0604020202020204" pitchFamily="34" charset="0"/>
                <a:cs typeface="Arial" panose="020B0604020202020204" pitchFamily="34" charset="0"/>
              </a:rPr>
              <a:t>parentklasse</a:t>
            </a:r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 op.</a:t>
            </a:r>
          </a:p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:</a:t>
            </a:r>
            <a:r>
              <a:rPr lang="nl-NL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() </a:t>
            </a:r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roept versie van klasse zelf op.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78124A05-8B20-ED74-60D5-B6A63457910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032741" y="3934817"/>
            <a:ext cx="890819" cy="808261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0EB09D82-6D3A-6FE3-534B-670DA60FCB96}"/>
              </a:ext>
            </a:extLst>
          </p:cNvPr>
          <p:cNvCxnSpPr>
            <a:cxnSpLocks/>
          </p:cNvCxnSpPr>
          <p:nvPr/>
        </p:nvCxnSpPr>
        <p:spPr>
          <a:xfrm flipV="1">
            <a:off x="447652" y="4841756"/>
            <a:ext cx="773094" cy="73817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Fabriek met effen opvulling">
            <a:extLst>
              <a:ext uri="{FF2B5EF4-FFF2-40B4-BE49-F238E27FC236}">
                <a16:creationId xmlns:a16="http://schemas.microsoft.com/office/drawing/2014/main" id="{04F032F2-FF0A-9574-1EBC-389EC27AE7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810" y="2479070"/>
            <a:ext cx="526872" cy="526872"/>
          </a:xfrm>
          <a:prstGeom prst="rect">
            <a:avLst/>
          </a:prstGeom>
        </p:spPr>
      </p:pic>
      <p:sp>
        <p:nvSpPr>
          <p:cNvPr id="47" name="Tekstvak 46">
            <a:extLst>
              <a:ext uri="{FF2B5EF4-FFF2-40B4-BE49-F238E27FC236}">
                <a16:creationId xmlns:a16="http://schemas.microsoft.com/office/drawing/2014/main" id="{E75E9AEB-D6EA-D7E8-C69D-572CC4D9C3E4}"/>
              </a:ext>
            </a:extLst>
          </p:cNvPr>
          <p:cNvSpPr txBox="1"/>
          <p:nvPr/>
        </p:nvSpPr>
        <p:spPr>
          <a:xfrm>
            <a:off x="2833314" y="6359515"/>
            <a:ext cx="1307660" cy="553998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00FF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 klasse mag deze methode of property </a:t>
            </a:r>
            <a:r>
              <a:rPr lang="nl-NL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override’n</a:t>
            </a:r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FE385906-E2BC-1A82-5488-DC52ACF17EF7}"/>
              </a:ext>
            </a:extLst>
          </p:cNvPr>
          <p:cNvSpPr txBox="1"/>
          <p:nvPr/>
        </p:nvSpPr>
        <p:spPr>
          <a:xfrm>
            <a:off x="2136344" y="7193968"/>
            <a:ext cx="2004630" cy="553998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00FF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versie van </a:t>
            </a:r>
            <a:r>
              <a:rPr lang="nl-N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klasse aanpassen in </a:t>
            </a:r>
            <a:r>
              <a:rPr lang="nl-NL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childklasse</a:t>
            </a:r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base()</a:t>
            </a:r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aanroep is optioneel.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9A9F165-5372-D7E9-4E02-76C9C42CB522}"/>
              </a:ext>
            </a:extLst>
          </p:cNvPr>
          <p:cNvSpPr txBox="1"/>
          <p:nvPr/>
        </p:nvSpPr>
        <p:spPr>
          <a:xfrm>
            <a:off x="125122" y="6271935"/>
            <a:ext cx="348527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Vliegtuig</a:t>
            </a:r>
            <a:endParaRPr lang="nl-NL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b="1" u="sng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Vlieg()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"Ik vlieg"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Raket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Vliegtuig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b="1" u="sng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Vlieg()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NL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.Vlieg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"\t hoger"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NL" sz="1100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3D6C122B-3AD2-BBE7-05AC-5AF6657B2AF7}"/>
              </a:ext>
            </a:extLst>
          </p:cNvPr>
          <p:cNvSpPr txBox="1"/>
          <p:nvPr/>
        </p:nvSpPr>
        <p:spPr>
          <a:xfrm>
            <a:off x="669450" y="5864884"/>
            <a:ext cx="36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 </a:t>
            </a:r>
            <a:r>
              <a:rPr lang="nl-NL" sz="2800" dirty="0">
                <a:latin typeface="Francois One" panose="02000503040000020004" pitchFamily="2" charset="0"/>
              </a:rPr>
              <a:t>&amp;</a:t>
            </a:r>
            <a:r>
              <a:rPr lang="nl-N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nl-NL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endParaRPr lang="nl-BE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5C715EF8-759C-0F4C-89EB-C7554E3E4FED}"/>
              </a:ext>
            </a:extLst>
          </p:cNvPr>
          <p:cNvCxnSpPr>
            <a:cxnSpLocks/>
          </p:cNvCxnSpPr>
          <p:nvPr/>
        </p:nvCxnSpPr>
        <p:spPr>
          <a:xfrm flipH="1">
            <a:off x="1830659" y="6475684"/>
            <a:ext cx="1002655" cy="19542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0FC2E2EB-7BDD-2D3B-185F-D7C6436EC96A}"/>
              </a:ext>
            </a:extLst>
          </p:cNvPr>
          <p:cNvCxnSpPr>
            <a:cxnSpLocks/>
          </p:cNvCxnSpPr>
          <p:nvPr/>
        </p:nvCxnSpPr>
        <p:spPr>
          <a:xfrm flipH="1">
            <a:off x="1778159" y="7702257"/>
            <a:ext cx="339060" cy="15142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Virtual reality-headset met effen opvulling">
            <a:extLst>
              <a:ext uri="{FF2B5EF4-FFF2-40B4-BE49-F238E27FC236}">
                <a16:creationId xmlns:a16="http://schemas.microsoft.com/office/drawing/2014/main" id="{4ED19CA3-D663-1A2E-79F8-B947B32474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3813" y="5956020"/>
            <a:ext cx="385637" cy="385637"/>
          </a:xfrm>
          <a:prstGeom prst="rect">
            <a:avLst/>
          </a:prstGeom>
        </p:spPr>
      </p:pic>
      <p:grpSp>
        <p:nvGrpSpPr>
          <p:cNvPr id="4112" name="Groep 4111">
            <a:extLst>
              <a:ext uri="{FF2B5EF4-FFF2-40B4-BE49-F238E27FC236}">
                <a16:creationId xmlns:a16="http://schemas.microsoft.com/office/drawing/2014/main" id="{B03B08CC-11F1-46A3-7E25-C757B853D159}"/>
              </a:ext>
            </a:extLst>
          </p:cNvPr>
          <p:cNvGrpSpPr/>
          <p:nvPr/>
        </p:nvGrpSpPr>
        <p:grpSpPr>
          <a:xfrm>
            <a:off x="4290715" y="163942"/>
            <a:ext cx="5286374" cy="2357997"/>
            <a:chOff x="4454454" y="5949611"/>
            <a:chExt cx="5286374" cy="2353687"/>
          </a:xfrm>
        </p:grpSpPr>
        <p:sp>
          <p:nvSpPr>
            <p:cNvPr id="52" name="Rechthoek 51">
              <a:extLst>
                <a:ext uri="{FF2B5EF4-FFF2-40B4-BE49-F238E27FC236}">
                  <a16:creationId xmlns:a16="http://schemas.microsoft.com/office/drawing/2014/main" id="{32B1D511-988F-5D44-D603-C0D4C8A4B8F0}"/>
                </a:ext>
              </a:extLst>
            </p:cNvPr>
            <p:cNvSpPr/>
            <p:nvPr/>
          </p:nvSpPr>
          <p:spPr>
            <a:xfrm>
              <a:off x="4454455" y="5956021"/>
              <a:ext cx="2586409" cy="2345070"/>
            </a:xfrm>
            <a:prstGeom prst="rect">
              <a:avLst/>
            </a:prstGeom>
            <a:solidFill>
              <a:srgbClr val="E295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23A051CE-C5EE-D594-49CF-06A4E5EECE21}"/>
                </a:ext>
              </a:extLst>
            </p:cNvPr>
            <p:cNvSpPr txBox="1"/>
            <p:nvPr/>
          </p:nvSpPr>
          <p:spPr>
            <a:xfrm>
              <a:off x="4923639" y="5949611"/>
              <a:ext cx="350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abstract</a:t>
              </a:r>
              <a:endParaRPr lang="nl-BE" sz="2400" dirty="0">
                <a:solidFill>
                  <a:srgbClr val="0000FF"/>
                </a:solidFill>
                <a:latin typeface="Cascadia Mono" panose="020B0609020000020004" pitchFamily="49" charset="0"/>
              </a:endParaRPr>
            </a:p>
          </p:txBody>
        </p:sp>
        <p:sp>
          <p:nvSpPr>
            <p:cNvPr id="50" name="Tekstvak 49">
              <a:extLst>
                <a:ext uri="{FF2B5EF4-FFF2-40B4-BE49-F238E27FC236}">
                  <a16:creationId xmlns:a16="http://schemas.microsoft.com/office/drawing/2014/main" id="{66DA7F42-7EF8-91C3-9834-710FA79E1D33}"/>
                </a:ext>
              </a:extLst>
            </p:cNvPr>
            <p:cNvSpPr txBox="1"/>
            <p:nvPr/>
          </p:nvSpPr>
          <p:spPr>
            <a:xfrm>
              <a:off x="4454454" y="6429406"/>
              <a:ext cx="5286374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sz="1100" b="1" u="sng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abstract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class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NL" sz="1100" b="1" dirty="0" err="1">
                  <a:solidFill>
                    <a:srgbClr val="C00000"/>
                  </a:solidFill>
                  <a:latin typeface="Cascadia Mono" panose="020B0609020000020004" pitchFamily="49" charset="0"/>
                </a:rPr>
                <a:t>LevendWezen</a:t>
              </a:r>
              <a:endParaRPr lang="nl-NL" sz="1100" b="1" dirty="0">
                <a:solidFill>
                  <a:srgbClr val="C00000"/>
                </a:solidFill>
                <a:latin typeface="Cascadia Mono" panose="020B0609020000020004" pitchFamily="49" charset="0"/>
              </a:endParaRP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endParaRPr lang="nl-NL" sz="11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nl-NL" sz="1100" dirty="0"/>
            </a:p>
          </p:txBody>
        </p:sp>
        <p:sp>
          <p:nvSpPr>
            <p:cNvPr id="51" name="Tekstvak 50">
              <a:extLst>
                <a:ext uri="{FF2B5EF4-FFF2-40B4-BE49-F238E27FC236}">
                  <a16:creationId xmlns:a16="http://schemas.microsoft.com/office/drawing/2014/main" id="{6E46AABF-BF27-9A16-FA4A-DFA2FC06A1E2}"/>
                </a:ext>
              </a:extLst>
            </p:cNvPr>
            <p:cNvSpPr txBox="1"/>
            <p:nvPr/>
          </p:nvSpPr>
          <p:spPr>
            <a:xfrm>
              <a:off x="4461991" y="7133747"/>
              <a:ext cx="251612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Abstracte klasse kan niet geïnstantieerd worden.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Abstracte methoden en </a:t>
              </a:r>
              <a:r>
                <a:rPr lang="nl-NL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properties</a:t>
              </a: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l-NL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moeten</a:t>
              </a: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l-NL" sz="10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override</a:t>
              </a: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 worden.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Van zodra je 1 abstracte methode of property hebt, moet de klasse ook abstract zijn.</a:t>
              </a:r>
            </a:p>
          </p:txBody>
        </p:sp>
        <p:grpSp>
          <p:nvGrpSpPr>
            <p:cNvPr id="61" name="Graphic 53" descr="Piramidevorm silhouet">
              <a:extLst>
                <a:ext uri="{FF2B5EF4-FFF2-40B4-BE49-F238E27FC236}">
                  <a16:creationId xmlns:a16="http://schemas.microsoft.com/office/drawing/2014/main" id="{7DFE29DC-5E61-8A5F-D79F-D170FCD7D189}"/>
                </a:ext>
              </a:extLst>
            </p:cNvPr>
            <p:cNvGrpSpPr/>
            <p:nvPr/>
          </p:nvGrpSpPr>
          <p:grpSpPr>
            <a:xfrm>
              <a:off x="4516074" y="5985502"/>
              <a:ext cx="468991" cy="424120"/>
              <a:chOff x="4516074" y="5985502"/>
              <a:chExt cx="468991" cy="424120"/>
            </a:xfrm>
            <a:solidFill>
              <a:srgbClr val="000000"/>
            </a:solidFill>
          </p:grpSpPr>
          <p:sp>
            <p:nvSpPr>
              <p:cNvPr id="62" name="Vrije vorm: vorm 61">
                <a:extLst>
                  <a:ext uri="{FF2B5EF4-FFF2-40B4-BE49-F238E27FC236}">
                    <a16:creationId xmlns:a16="http://schemas.microsoft.com/office/drawing/2014/main" id="{8B37253F-F31C-BFC7-51DF-7B054B0339D8}"/>
                  </a:ext>
                </a:extLst>
              </p:cNvPr>
              <p:cNvSpPr/>
              <p:nvPr/>
            </p:nvSpPr>
            <p:spPr>
              <a:xfrm>
                <a:off x="4516074" y="5985502"/>
                <a:ext cx="468991" cy="424120"/>
              </a:xfrm>
              <a:custGeom>
                <a:avLst/>
                <a:gdLst>
                  <a:gd name="connsiteX0" fmla="*/ 234172 w 468991"/>
                  <a:gd name="connsiteY0" fmla="*/ 0 h 424120"/>
                  <a:gd name="connsiteX1" fmla="*/ 3068 w 468991"/>
                  <a:gd name="connsiteY1" fmla="*/ 279765 h 424120"/>
                  <a:gd name="connsiteX2" fmla="*/ 0 w 468991"/>
                  <a:gd name="connsiteY2" fmla="*/ 283474 h 424120"/>
                  <a:gd name="connsiteX3" fmla="*/ 132371 w 468991"/>
                  <a:gd name="connsiteY3" fmla="*/ 424120 h 424120"/>
                  <a:gd name="connsiteX4" fmla="*/ 468992 w 468991"/>
                  <a:gd name="connsiteY4" fmla="*/ 366650 h 424120"/>
                  <a:gd name="connsiteX5" fmla="*/ 235972 w 468991"/>
                  <a:gd name="connsiteY5" fmla="*/ 23037 h 424120"/>
                  <a:gd name="connsiteX6" fmla="*/ 450880 w 468991"/>
                  <a:gd name="connsiteY6" fmla="*/ 358596 h 424120"/>
                  <a:gd name="connsiteX7" fmla="*/ 450864 w 468991"/>
                  <a:gd name="connsiteY7" fmla="*/ 358672 h 424120"/>
                  <a:gd name="connsiteX8" fmla="*/ 450844 w 468991"/>
                  <a:gd name="connsiteY8" fmla="*/ 358679 h 424120"/>
                  <a:gd name="connsiteX9" fmla="*/ 141674 w 468991"/>
                  <a:gd name="connsiteY9" fmla="*/ 411464 h 424120"/>
                  <a:gd name="connsiteX10" fmla="*/ 141611 w 468991"/>
                  <a:gd name="connsiteY10" fmla="*/ 411419 h 424120"/>
                  <a:gd name="connsiteX11" fmla="*/ 141612 w 468991"/>
                  <a:gd name="connsiteY11" fmla="*/ 411398 h 424120"/>
                  <a:gd name="connsiteX12" fmla="*/ 235872 w 468991"/>
                  <a:gd name="connsiteY12" fmla="*/ 23053 h 424120"/>
                  <a:gd name="connsiteX13" fmla="*/ 235971 w 468991"/>
                  <a:gd name="connsiteY13" fmla="*/ 23037 h 424120"/>
                  <a:gd name="connsiteX14" fmla="*/ 222667 w 468991"/>
                  <a:gd name="connsiteY14" fmla="*/ 31218 h 424120"/>
                  <a:gd name="connsiteX15" fmla="*/ 167635 w 468991"/>
                  <a:gd name="connsiteY15" fmla="*/ 257940 h 424120"/>
                  <a:gd name="connsiteX16" fmla="*/ 151764 w 468991"/>
                  <a:gd name="connsiteY16" fmla="*/ 260058 h 424120"/>
                  <a:gd name="connsiteX17" fmla="*/ 153201 w 468991"/>
                  <a:gd name="connsiteY17" fmla="*/ 270870 h 424120"/>
                  <a:gd name="connsiteX18" fmla="*/ 164873 w 468991"/>
                  <a:gd name="connsiteY18" fmla="*/ 269313 h 424120"/>
                  <a:gd name="connsiteX19" fmla="*/ 131432 w 468991"/>
                  <a:gd name="connsiteY19" fmla="*/ 407084 h 424120"/>
                  <a:gd name="connsiteX20" fmla="*/ 131340 w 468991"/>
                  <a:gd name="connsiteY20" fmla="*/ 407109 h 424120"/>
                  <a:gd name="connsiteX21" fmla="*/ 14571 w 468991"/>
                  <a:gd name="connsiteY21" fmla="*/ 283039 h 424120"/>
                  <a:gd name="connsiteX22" fmla="*/ 14568 w 468991"/>
                  <a:gd name="connsiteY22" fmla="*/ 282966 h 424120"/>
                  <a:gd name="connsiteX23" fmla="*/ 222571 w 468991"/>
                  <a:gd name="connsiteY23" fmla="*/ 31173 h 424120"/>
                  <a:gd name="connsiteX24" fmla="*/ 222666 w 468991"/>
                  <a:gd name="connsiteY24" fmla="*/ 31218 h 4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8991" h="424120">
                    <a:moveTo>
                      <a:pt x="234172" y="0"/>
                    </a:moveTo>
                    <a:lnTo>
                      <a:pt x="3068" y="279765"/>
                    </a:lnTo>
                    <a:lnTo>
                      <a:pt x="0" y="283474"/>
                    </a:lnTo>
                    <a:lnTo>
                      <a:pt x="132371" y="424120"/>
                    </a:lnTo>
                    <a:lnTo>
                      <a:pt x="468992" y="366650"/>
                    </a:lnTo>
                    <a:close/>
                    <a:moveTo>
                      <a:pt x="235972" y="23037"/>
                    </a:moveTo>
                    <a:lnTo>
                      <a:pt x="450880" y="358596"/>
                    </a:lnTo>
                    <a:cubicBezTo>
                      <a:pt x="450897" y="358622"/>
                      <a:pt x="450889" y="358655"/>
                      <a:pt x="450864" y="358672"/>
                    </a:cubicBezTo>
                    <a:cubicBezTo>
                      <a:pt x="450858" y="358676"/>
                      <a:pt x="450851" y="358678"/>
                      <a:pt x="450844" y="358679"/>
                    </a:cubicBezTo>
                    <a:lnTo>
                      <a:pt x="141674" y="411464"/>
                    </a:lnTo>
                    <a:cubicBezTo>
                      <a:pt x="141645" y="411469"/>
                      <a:pt x="141616" y="411449"/>
                      <a:pt x="141611" y="411419"/>
                    </a:cubicBezTo>
                    <a:cubicBezTo>
                      <a:pt x="141610" y="411412"/>
                      <a:pt x="141610" y="411405"/>
                      <a:pt x="141612" y="411398"/>
                    </a:cubicBezTo>
                    <a:lnTo>
                      <a:pt x="235872" y="23053"/>
                    </a:lnTo>
                    <a:cubicBezTo>
                      <a:pt x="235888" y="22985"/>
                      <a:pt x="235933" y="22978"/>
                      <a:pt x="235971" y="23037"/>
                    </a:cubicBezTo>
                    <a:close/>
                    <a:moveTo>
                      <a:pt x="222667" y="31218"/>
                    </a:moveTo>
                    <a:lnTo>
                      <a:pt x="167635" y="257940"/>
                    </a:lnTo>
                    <a:lnTo>
                      <a:pt x="151764" y="260058"/>
                    </a:lnTo>
                    <a:lnTo>
                      <a:pt x="153201" y="270870"/>
                    </a:lnTo>
                    <a:lnTo>
                      <a:pt x="164873" y="269313"/>
                    </a:lnTo>
                    <a:lnTo>
                      <a:pt x="131432" y="407084"/>
                    </a:lnTo>
                    <a:cubicBezTo>
                      <a:pt x="131419" y="407139"/>
                      <a:pt x="131378" y="407149"/>
                      <a:pt x="131340" y="407109"/>
                    </a:cubicBezTo>
                    <a:lnTo>
                      <a:pt x="14571" y="283039"/>
                    </a:lnTo>
                    <a:lnTo>
                      <a:pt x="14568" y="282966"/>
                    </a:lnTo>
                    <a:lnTo>
                      <a:pt x="222571" y="31173"/>
                    </a:lnTo>
                    <a:cubicBezTo>
                      <a:pt x="222654" y="31070"/>
                      <a:pt x="222697" y="31092"/>
                      <a:pt x="222666" y="312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63" name="Vrije vorm: vorm 62">
                <a:extLst>
                  <a:ext uri="{FF2B5EF4-FFF2-40B4-BE49-F238E27FC236}">
                    <a16:creationId xmlns:a16="http://schemas.microsoft.com/office/drawing/2014/main" id="{608B60AD-8DC2-B3E9-DCB9-66D1154C5A6E}"/>
                  </a:ext>
                </a:extLst>
              </p:cNvPr>
              <p:cNvSpPr/>
              <p:nvPr/>
            </p:nvSpPr>
            <p:spPr>
              <a:xfrm rot="-3507619">
                <a:off x="4922159" y="6314797"/>
                <a:ext cx="10908" cy="10905"/>
              </a:xfrm>
              <a:custGeom>
                <a:avLst/>
                <a:gdLst>
                  <a:gd name="connsiteX0" fmla="*/ 0 w 10908"/>
                  <a:gd name="connsiteY0" fmla="*/ 0 h 10905"/>
                  <a:gd name="connsiteX1" fmla="*/ 10908 w 10908"/>
                  <a:gd name="connsiteY1" fmla="*/ 0 h 10905"/>
                  <a:gd name="connsiteX2" fmla="*/ 10908 w 10908"/>
                  <a:gd name="connsiteY2" fmla="*/ 10905 h 10905"/>
                  <a:gd name="connsiteX3" fmla="*/ 0 w 10908"/>
                  <a:gd name="connsiteY3" fmla="*/ 10905 h 10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8" h="10905">
                    <a:moveTo>
                      <a:pt x="0" y="0"/>
                    </a:moveTo>
                    <a:lnTo>
                      <a:pt x="10908" y="0"/>
                    </a:lnTo>
                    <a:lnTo>
                      <a:pt x="10908" y="10905"/>
                    </a:lnTo>
                    <a:lnTo>
                      <a:pt x="0" y="10905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96" name="Vrije vorm: vorm 4095">
                <a:extLst>
                  <a:ext uri="{FF2B5EF4-FFF2-40B4-BE49-F238E27FC236}">
                    <a16:creationId xmlns:a16="http://schemas.microsoft.com/office/drawing/2014/main" id="{83771024-AB65-84AA-51F6-16E893DDE777}"/>
                  </a:ext>
                </a:extLst>
              </p:cNvPr>
              <p:cNvSpPr/>
              <p:nvPr/>
            </p:nvSpPr>
            <p:spPr>
              <a:xfrm rot="-3507966">
                <a:off x="4896826" y="6294999"/>
                <a:ext cx="10912" cy="19416"/>
              </a:xfrm>
              <a:custGeom>
                <a:avLst/>
                <a:gdLst>
                  <a:gd name="connsiteX0" fmla="*/ 0 w 10912"/>
                  <a:gd name="connsiteY0" fmla="*/ 0 h 19416"/>
                  <a:gd name="connsiteX1" fmla="*/ 10913 w 10912"/>
                  <a:gd name="connsiteY1" fmla="*/ 0 h 19416"/>
                  <a:gd name="connsiteX2" fmla="*/ 10913 w 10912"/>
                  <a:gd name="connsiteY2" fmla="*/ 19416 h 19416"/>
                  <a:gd name="connsiteX3" fmla="*/ 0 w 10912"/>
                  <a:gd name="connsiteY3" fmla="*/ 19416 h 1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2" h="19416">
                    <a:moveTo>
                      <a:pt x="0" y="0"/>
                    </a:moveTo>
                    <a:lnTo>
                      <a:pt x="10913" y="0"/>
                    </a:lnTo>
                    <a:lnTo>
                      <a:pt x="10913" y="19416"/>
                    </a:lnTo>
                    <a:lnTo>
                      <a:pt x="0" y="19416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97" name="Vrije vorm: vorm 4096">
                <a:extLst>
                  <a:ext uri="{FF2B5EF4-FFF2-40B4-BE49-F238E27FC236}">
                    <a16:creationId xmlns:a16="http://schemas.microsoft.com/office/drawing/2014/main" id="{1632E9D3-33F2-CD5C-3082-1DE96A0753A5}"/>
                  </a:ext>
                </a:extLst>
              </p:cNvPr>
              <p:cNvSpPr/>
              <p:nvPr/>
            </p:nvSpPr>
            <p:spPr>
              <a:xfrm rot="-3507876">
                <a:off x="4809951" y="6241695"/>
                <a:ext cx="10912" cy="19410"/>
              </a:xfrm>
              <a:custGeom>
                <a:avLst/>
                <a:gdLst>
                  <a:gd name="connsiteX0" fmla="*/ 0 w 10912"/>
                  <a:gd name="connsiteY0" fmla="*/ 0 h 19410"/>
                  <a:gd name="connsiteX1" fmla="*/ 10913 w 10912"/>
                  <a:gd name="connsiteY1" fmla="*/ 0 h 19410"/>
                  <a:gd name="connsiteX2" fmla="*/ 10913 w 10912"/>
                  <a:gd name="connsiteY2" fmla="*/ 19410 h 19410"/>
                  <a:gd name="connsiteX3" fmla="*/ 0 w 10912"/>
                  <a:gd name="connsiteY3" fmla="*/ 19410 h 19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2" h="19410">
                    <a:moveTo>
                      <a:pt x="0" y="0"/>
                    </a:moveTo>
                    <a:lnTo>
                      <a:pt x="10913" y="0"/>
                    </a:lnTo>
                    <a:lnTo>
                      <a:pt x="10913" y="19410"/>
                    </a:lnTo>
                    <a:lnTo>
                      <a:pt x="0" y="19410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099" name="Vrije vorm: vorm 4098">
                <a:extLst>
                  <a:ext uri="{FF2B5EF4-FFF2-40B4-BE49-F238E27FC236}">
                    <a16:creationId xmlns:a16="http://schemas.microsoft.com/office/drawing/2014/main" id="{15D7C56F-23FE-0511-AC0E-739E3CBA9F7A}"/>
                  </a:ext>
                </a:extLst>
              </p:cNvPr>
              <p:cNvSpPr/>
              <p:nvPr/>
            </p:nvSpPr>
            <p:spPr>
              <a:xfrm rot="-3507474">
                <a:off x="4838912" y="6259464"/>
                <a:ext cx="10908" cy="19411"/>
              </a:xfrm>
              <a:custGeom>
                <a:avLst/>
                <a:gdLst>
                  <a:gd name="connsiteX0" fmla="*/ 0 w 10908"/>
                  <a:gd name="connsiteY0" fmla="*/ 0 h 19411"/>
                  <a:gd name="connsiteX1" fmla="*/ 10908 w 10908"/>
                  <a:gd name="connsiteY1" fmla="*/ 0 h 19411"/>
                  <a:gd name="connsiteX2" fmla="*/ 10908 w 10908"/>
                  <a:gd name="connsiteY2" fmla="*/ 19411 h 19411"/>
                  <a:gd name="connsiteX3" fmla="*/ 0 w 10908"/>
                  <a:gd name="connsiteY3" fmla="*/ 19411 h 19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8" h="19411">
                    <a:moveTo>
                      <a:pt x="0" y="0"/>
                    </a:moveTo>
                    <a:lnTo>
                      <a:pt x="10908" y="0"/>
                    </a:lnTo>
                    <a:lnTo>
                      <a:pt x="10908" y="19411"/>
                    </a:lnTo>
                    <a:lnTo>
                      <a:pt x="0" y="19411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00" name="Vrije vorm: vorm 4099">
                <a:extLst>
                  <a:ext uri="{FF2B5EF4-FFF2-40B4-BE49-F238E27FC236}">
                    <a16:creationId xmlns:a16="http://schemas.microsoft.com/office/drawing/2014/main" id="{1109487D-07D4-2B2D-B624-A5C40D03D210}"/>
                  </a:ext>
                </a:extLst>
              </p:cNvPr>
              <p:cNvSpPr/>
              <p:nvPr/>
            </p:nvSpPr>
            <p:spPr>
              <a:xfrm rot="-3507966">
                <a:off x="4867866" y="6277230"/>
                <a:ext cx="10912" cy="19416"/>
              </a:xfrm>
              <a:custGeom>
                <a:avLst/>
                <a:gdLst>
                  <a:gd name="connsiteX0" fmla="*/ 0 w 10912"/>
                  <a:gd name="connsiteY0" fmla="*/ 0 h 19416"/>
                  <a:gd name="connsiteX1" fmla="*/ 10913 w 10912"/>
                  <a:gd name="connsiteY1" fmla="*/ 0 h 19416"/>
                  <a:gd name="connsiteX2" fmla="*/ 10913 w 10912"/>
                  <a:gd name="connsiteY2" fmla="*/ 19416 h 19416"/>
                  <a:gd name="connsiteX3" fmla="*/ 0 w 10912"/>
                  <a:gd name="connsiteY3" fmla="*/ 19416 h 1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2" h="19416">
                    <a:moveTo>
                      <a:pt x="0" y="0"/>
                    </a:moveTo>
                    <a:lnTo>
                      <a:pt x="10913" y="0"/>
                    </a:lnTo>
                    <a:lnTo>
                      <a:pt x="10913" y="19416"/>
                    </a:lnTo>
                    <a:lnTo>
                      <a:pt x="0" y="19416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01" name="Vrije vorm: vorm 4100">
                <a:extLst>
                  <a:ext uri="{FF2B5EF4-FFF2-40B4-BE49-F238E27FC236}">
                    <a16:creationId xmlns:a16="http://schemas.microsoft.com/office/drawing/2014/main" id="{FE302F2B-46B7-D254-7DAA-28B032E8B506}"/>
                  </a:ext>
                </a:extLst>
              </p:cNvPr>
              <p:cNvSpPr/>
              <p:nvPr/>
            </p:nvSpPr>
            <p:spPr>
              <a:xfrm>
                <a:off x="4778479" y="6221428"/>
                <a:ext cx="19100" cy="21930"/>
              </a:xfrm>
              <a:custGeom>
                <a:avLst/>
                <a:gdLst>
                  <a:gd name="connsiteX0" fmla="*/ 1909 w 19100"/>
                  <a:gd name="connsiteY0" fmla="*/ 14879 h 21930"/>
                  <a:gd name="connsiteX1" fmla="*/ 13390 w 19100"/>
                  <a:gd name="connsiteY1" fmla="*/ 21931 h 21930"/>
                  <a:gd name="connsiteX2" fmla="*/ 19100 w 19100"/>
                  <a:gd name="connsiteY2" fmla="*/ 12632 h 21930"/>
                  <a:gd name="connsiteX3" fmla="*/ 11988 w 19100"/>
                  <a:gd name="connsiteY3" fmla="*/ 8263 h 21930"/>
                  <a:gd name="connsiteX4" fmla="*/ 10805 w 19100"/>
                  <a:gd name="connsiteY4" fmla="*/ 0 h 21930"/>
                  <a:gd name="connsiteX5" fmla="*/ 0 w 19100"/>
                  <a:gd name="connsiteY5" fmla="*/ 1543 h 21930"/>
                  <a:gd name="connsiteX6" fmla="*/ 1909 w 19100"/>
                  <a:gd name="connsiteY6" fmla="*/ 14879 h 2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100" h="21930">
                    <a:moveTo>
                      <a:pt x="1909" y="14879"/>
                    </a:moveTo>
                    <a:lnTo>
                      <a:pt x="13390" y="21931"/>
                    </a:lnTo>
                    <a:lnTo>
                      <a:pt x="19100" y="12632"/>
                    </a:lnTo>
                    <a:lnTo>
                      <a:pt x="11988" y="8263"/>
                    </a:lnTo>
                    <a:lnTo>
                      <a:pt x="10805" y="0"/>
                    </a:lnTo>
                    <a:lnTo>
                      <a:pt x="0" y="1543"/>
                    </a:lnTo>
                    <a:lnTo>
                      <a:pt x="1909" y="1487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02" name="Vrije vorm: vorm 4101">
                <a:extLst>
                  <a:ext uri="{FF2B5EF4-FFF2-40B4-BE49-F238E27FC236}">
                    <a16:creationId xmlns:a16="http://schemas.microsoft.com/office/drawing/2014/main" id="{EB15E556-2123-ABCF-29B7-2A971EC1F828}"/>
                  </a:ext>
                </a:extLst>
              </p:cNvPr>
              <p:cNvSpPr/>
              <p:nvPr/>
            </p:nvSpPr>
            <p:spPr>
              <a:xfrm rot="-488281">
                <a:off x="4774694" y="6185493"/>
                <a:ext cx="10911" cy="21128"/>
              </a:xfrm>
              <a:custGeom>
                <a:avLst/>
                <a:gdLst>
                  <a:gd name="connsiteX0" fmla="*/ 0 w 10911"/>
                  <a:gd name="connsiteY0" fmla="*/ 0 h 21128"/>
                  <a:gd name="connsiteX1" fmla="*/ 10911 w 10911"/>
                  <a:gd name="connsiteY1" fmla="*/ 0 h 21128"/>
                  <a:gd name="connsiteX2" fmla="*/ 10911 w 10911"/>
                  <a:gd name="connsiteY2" fmla="*/ 21129 h 21128"/>
                  <a:gd name="connsiteX3" fmla="*/ 0 w 10911"/>
                  <a:gd name="connsiteY3" fmla="*/ 21129 h 21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21128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21129"/>
                    </a:lnTo>
                    <a:lnTo>
                      <a:pt x="0" y="2112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03" name="Vrije vorm: vorm 4102">
                <a:extLst>
                  <a:ext uri="{FF2B5EF4-FFF2-40B4-BE49-F238E27FC236}">
                    <a16:creationId xmlns:a16="http://schemas.microsoft.com/office/drawing/2014/main" id="{CA3C6914-E662-9A22-7931-8622B7BAE2CA}"/>
                  </a:ext>
                </a:extLst>
              </p:cNvPr>
              <p:cNvSpPr/>
              <p:nvPr/>
            </p:nvSpPr>
            <p:spPr>
              <a:xfrm rot="-488281">
                <a:off x="4769464" y="6148893"/>
                <a:ext cx="10911" cy="21125"/>
              </a:xfrm>
              <a:custGeom>
                <a:avLst/>
                <a:gdLst>
                  <a:gd name="connsiteX0" fmla="*/ 0 w 10911"/>
                  <a:gd name="connsiteY0" fmla="*/ 0 h 21125"/>
                  <a:gd name="connsiteX1" fmla="*/ 10911 w 10911"/>
                  <a:gd name="connsiteY1" fmla="*/ 0 h 21125"/>
                  <a:gd name="connsiteX2" fmla="*/ 10911 w 10911"/>
                  <a:gd name="connsiteY2" fmla="*/ 21126 h 21125"/>
                  <a:gd name="connsiteX3" fmla="*/ 0 w 10911"/>
                  <a:gd name="connsiteY3" fmla="*/ 21126 h 2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21125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21126"/>
                    </a:lnTo>
                    <a:lnTo>
                      <a:pt x="0" y="21126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04" name="Vrije vorm: vorm 4103">
                <a:extLst>
                  <a:ext uri="{FF2B5EF4-FFF2-40B4-BE49-F238E27FC236}">
                    <a16:creationId xmlns:a16="http://schemas.microsoft.com/office/drawing/2014/main" id="{95ADE378-8F6C-1FEE-1FA9-E5227C1ECB95}"/>
                  </a:ext>
                </a:extLst>
              </p:cNvPr>
              <p:cNvSpPr/>
              <p:nvPr/>
            </p:nvSpPr>
            <p:spPr>
              <a:xfrm rot="-488281">
                <a:off x="4764234" y="6112291"/>
                <a:ext cx="10911" cy="21128"/>
              </a:xfrm>
              <a:custGeom>
                <a:avLst/>
                <a:gdLst>
                  <a:gd name="connsiteX0" fmla="*/ 0 w 10911"/>
                  <a:gd name="connsiteY0" fmla="*/ 0 h 21128"/>
                  <a:gd name="connsiteX1" fmla="*/ 10911 w 10911"/>
                  <a:gd name="connsiteY1" fmla="*/ 0 h 21128"/>
                  <a:gd name="connsiteX2" fmla="*/ 10911 w 10911"/>
                  <a:gd name="connsiteY2" fmla="*/ 21129 h 21128"/>
                  <a:gd name="connsiteX3" fmla="*/ 0 w 10911"/>
                  <a:gd name="connsiteY3" fmla="*/ 21129 h 21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21128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21129"/>
                    </a:lnTo>
                    <a:lnTo>
                      <a:pt x="0" y="2112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05" name="Vrije vorm: vorm 4104">
                <a:extLst>
                  <a:ext uri="{FF2B5EF4-FFF2-40B4-BE49-F238E27FC236}">
                    <a16:creationId xmlns:a16="http://schemas.microsoft.com/office/drawing/2014/main" id="{EAA87AAB-4942-2470-F32D-4B17259B10C2}"/>
                  </a:ext>
                </a:extLst>
              </p:cNvPr>
              <p:cNvSpPr/>
              <p:nvPr/>
            </p:nvSpPr>
            <p:spPr>
              <a:xfrm rot="-488281">
                <a:off x="4759003" y="6075690"/>
                <a:ext cx="10911" cy="21128"/>
              </a:xfrm>
              <a:custGeom>
                <a:avLst/>
                <a:gdLst>
                  <a:gd name="connsiteX0" fmla="*/ 0 w 10911"/>
                  <a:gd name="connsiteY0" fmla="*/ 0 h 21128"/>
                  <a:gd name="connsiteX1" fmla="*/ 10911 w 10911"/>
                  <a:gd name="connsiteY1" fmla="*/ 0 h 21128"/>
                  <a:gd name="connsiteX2" fmla="*/ 10911 w 10911"/>
                  <a:gd name="connsiteY2" fmla="*/ 21129 h 21128"/>
                  <a:gd name="connsiteX3" fmla="*/ 0 w 10911"/>
                  <a:gd name="connsiteY3" fmla="*/ 21129 h 21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21128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21129"/>
                    </a:lnTo>
                    <a:lnTo>
                      <a:pt x="0" y="2112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06" name="Vrije vorm: vorm 4105">
                <a:extLst>
                  <a:ext uri="{FF2B5EF4-FFF2-40B4-BE49-F238E27FC236}">
                    <a16:creationId xmlns:a16="http://schemas.microsoft.com/office/drawing/2014/main" id="{2B514410-375C-D444-EDEF-A4A6EA6036DC}"/>
                  </a:ext>
                </a:extLst>
              </p:cNvPr>
              <p:cNvSpPr/>
              <p:nvPr/>
            </p:nvSpPr>
            <p:spPr>
              <a:xfrm rot="-488399">
                <a:off x="4754500" y="6049255"/>
                <a:ext cx="10911" cy="10908"/>
              </a:xfrm>
              <a:custGeom>
                <a:avLst/>
                <a:gdLst>
                  <a:gd name="connsiteX0" fmla="*/ 0 w 10911"/>
                  <a:gd name="connsiteY0" fmla="*/ 0 h 10908"/>
                  <a:gd name="connsiteX1" fmla="*/ 10911 w 10911"/>
                  <a:gd name="connsiteY1" fmla="*/ 0 h 10908"/>
                  <a:gd name="connsiteX2" fmla="*/ 10911 w 10911"/>
                  <a:gd name="connsiteY2" fmla="*/ 10909 h 10908"/>
                  <a:gd name="connsiteX3" fmla="*/ 0 w 10911"/>
                  <a:gd name="connsiteY3" fmla="*/ 10909 h 1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10908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10909"/>
                    </a:lnTo>
                    <a:lnTo>
                      <a:pt x="0" y="1090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07" name="Vrije vorm: vorm 4106">
                <a:extLst>
                  <a:ext uri="{FF2B5EF4-FFF2-40B4-BE49-F238E27FC236}">
                    <a16:creationId xmlns:a16="http://schemas.microsoft.com/office/drawing/2014/main" id="{102FE118-9622-C183-D512-6F58937775CB}"/>
                  </a:ext>
                </a:extLst>
              </p:cNvPr>
              <p:cNvSpPr/>
              <p:nvPr/>
            </p:nvSpPr>
            <p:spPr>
              <a:xfrm rot="-454573">
                <a:off x="4592775" y="6254162"/>
                <a:ext cx="21815" cy="10907"/>
              </a:xfrm>
              <a:custGeom>
                <a:avLst/>
                <a:gdLst>
                  <a:gd name="connsiteX0" fmla="*/ 0 w 21815"/>
                  <a:gd name="connsiteY0" fmla="*/ 0 h 10907"/>
                  <a:gd name="connsiteX1" fmla="*/ 21816 w 21815"/>
                  <a:gd name="connsiteY1" fmla="*/ 0 h 10907"/>
                  <a:gd name="connsiteX2" fmla="*/ 21816 w 21815"/>
                  <a:gd name="connsiteY2" fmla="*/ 10908 h 10907"/>
                  <a:gd name="connsiteX3" fmla="*/ 0 w 21815"/>
                  <a:gd name="connsiteY3" fmla="*/ 10908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5" h="10907">
                    <a:moveTo>
                      <a:pt x="0" y="0"/>
                    </a:moveTo>
                    <a:lnTo>
                      <a:pt x="21816" y="0"/>
                    </a:lnTo>
                    <a:lnTo>
                      <a:pt x="21816" y="10908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08" name="Vrije vorm: vorm 4107">
                <a:extLst>
                  <a:ext uri="{FF2B5EF4-FFF2-40B4-BE49-F238E27FC236}">
                    <a16:creationId xmlns:a16="http://schemas.microsoft.com/office/drawing/2014/main" id="{DBCC9EF6-AEA9-FE2E-8AE4-2FE0D95AEF63}"/>
                  </a:ext>
                </a:extLst>
              </p:cNvPr>
              <p:cNvSpPr/>
              <p:nvPr/>
            </p:nvSpPr>
            <p:spPr>
              <a:xfrm rot="-454573">
                <a:off x="4630618" y="6249115"/>
                <a:ext cx="21815" cy="10907"/>
              </a:xfrm>
              <a:custGeom>
                <a:avLst/>
                <a:gdLst>
                  <a:gd name="connsiteX0" fmla="*/ 0 w 21815"/>
                  <a:gd name="connsiteY0" fmla="*/ 0 h 10907"/>
                  <a:gd name="connsiteX1" fmla="*/ 21816 w 21815"/>
                  <a:gd name="connsiteY1" fmla="*/ 0 h 10907"/>
                  <a:gd name="connsiteX2" fmla="*/ 21816 w 21815"/>
                  <a:gd name="connsiteY2" fmla="*/ 10908 h 10907"/>
                  <a:gd name="connsiteX3" fmla="*/ 0 w 21815"/>
                  <a:gd name="connsiteY3" fmla="*/ 10908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5" h="10907">
                    <a:moveTo>
                      <a:pt x="0" y="0"/>
                    </a:moveTo>
                    <a:lnTo>
                      <a:pt x="21816" y="0"/>
                    </a:lnTo>
                    <a:lnTo>
                      <a:pt x="21816" y="10908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09" name="Vrije vorm: vorm 4108">
                <a:extLst>
                  <a:ext uri="{FF2B5EF4-FFF2-40B4-BE49-F238E27FC236}">
                    <a16:creationId xmlns:a16="http://schemas.microsoft.com/office/drawing/2014/main" id="{6F5D460A-7C74-39F3-3AD4-B56810D122E7}"/>
                  </a:ext>
                </a:extLst>
              </p:cNvPr>
              <p:cNvSpPr/>
              <p:nvPr/>
            </p:nvSpPr>
            <p:spPr>
              <a:xfrm rot="-454573">
                <a:off x="4554932" y="6259207"/>
                <a:ext cx="21816" cy="10907"/>
              </a:xfrm>
              <a:custGeom>
                <a:avLst/>
                <a:gdLst>
                  <a:gd name="connsiteX0" fmla="*/ 0 w 21816"/>
                  <a:gd name="connsiteY0" fmla="*/ 0 h 10907"/>
                  <a:gd name="connsiteX1" fmla="*/ 21816 w 21816"/>
                  <a:gd name="connsiteY1" fmla="*/ 0 h 10907"/>
                  <a:gd name="connsiteX2" fmla="*/ 21816 w 21816"/>
                  <a:gd name="connsiteY2" fmla="*/ 10908 h 10907"/>
                  <a:gd name="connsiteX3" fmla="*/ 0 w 21816"/>
                  <a:gd name="connsiteY3" fmla="*/ 10908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6" h="10907">
                    <a:moveTo>
                      <a:pt x="0" y="0"/>
                    </a:moveTo>
                    <a:lnTo>
                      <a:pt x="21816" y="0"/>
                    </a:lnTo>
                    <a:lnTo>
                      <a:pt x="21816" y="10908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10" name="Vrije vorm: vorm 4109">
                <a:extLst>
                  <a:ext uri="{FF2B5EF4-FFF2-40B4-BE49-F238E27FC236}">
                    <a16:creationId xmlns:a16="http://schemas.microsoft.com/office/drawing/2014/main" id="{16CCFF6B-B283-1CC3-F050-87D636537465}"/>
                  </a:ext>
                </a:extLst>
              </p:cNvPr>
              <p:cNvSpPr/>
              <p:nvPr/>
            </p:nvSpPr>
            <p:spPr>
              <a:xfrm rot="-455815">
                <a:off x="4706307" y="6239009"/>
                <a:ext cx="21820" cy="10907"/>
              </a:xfrm>
              <a:custGeom>
                <a:avLst/>
                <a:gdLst>
                  <a:gd name="connsiteX0" fmla="*/ 0 w 21820"/>
                  <a:gd name="connsiteY0" fmla="*/ 0 h 10907"/>
                  <a:gd name="connsiteX1" fmla="*/ 21821 w 21820"/>
                  <a:gd name="connsiteY1" fmla="*/ 0 h 10907"/>
                  <a:gd name="connsiteX2" fmla="*/ 21821 w 21820"/>
                  <a:gd name="connsiteY2" fmla="*/ 10907 h 10907"/>
                  <a:gd name="connsiteX3" fmla="*/ 0 w 21820"/>
                  <a:gd name="connsiteY3" fmla="*/ 10907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20" h="10907">
                    <a:moveTo>
                      <a:pt x="0" y="0"/>
                    </a:moveTo>
                    <a:lnTo>
                      <a:pt x="21821" y="0"/>
                    </a:lnTo>
                    <a:lnTo>
                      <a:pt x="21821" y="10907"/>
                    </a:lnTo>
                    <a:lnTo>
                      <a:pt x="0" y="10907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4111" name="Vrije vorm: vorm 4110">
                <a:extLst>
                  <a:ext uri="{FF2B5EF4-FFF2-40B4-BE49-F238E27FC236}">
                    <a16:creationId xmlns:a16="http://schemas.microsoft.com/office/drawing/2014/main" id="{C28AAE91-9ACC-8881-4773-6B29F1CBB72E}"/>
                  </a:ext>
                </a:extLst>
              </p:cNvPr>
              <p:cNvSpPr/>
              <p:nvPr/>
            </p:nvSpPr>
            <p:spPr>
              <a:xfrm rot="-454573">
                <a:off x="4744153" y="6233978"/>
                <a:ext cx="21815" cy="10907"/>
              </a:xfrm>
              <a:custGeom>
                <a:avLst/>
                <a:gdLst>
                  <a:gd name="connsiteX0" fmla="*/ 0 w 21815"/>
                  <a:gd name="connsiteY0" fmla="*/ 0 h 10907"/>
                  <a:gd name="connsiteX1" fmla="*/ 21816 w 21815"/>
                  <a:gd name="connsiteY1" fmla="*/ 0 h 10907"/>
                  <a:gd name="connsiteX2" fmla="*/ 21816 w 21815"/>
                  <a:gd name="connsiteY2" fmla="*/ 10908 h 10907"/>
                  <a:gd name="connsiteX3" fmla="*/ 0 w 21815"/>
                  <a:gd name="connsiteY3" fmla="*/ 10908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5" h="10907">
                    <a:moveTo>
                      <a:pt x="0" y="0"/>
                    </a:moveTo>
                    <a:lnTo>
                      <a:pt x="21816" y="0"/>
                    </a:lnTo>
                    <a:lnTo>
                      <a:pt x="21816" y="10908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</p:grpSp>
      <p:sp>
        <p:nvSpPr>
          <p:cNvPr id="24" name="Rechthoek 23">
            <a:extLst>
              <a:ext uri="{FF2B5EF4-FFF2-40B4-BE49-F238E27FC236}">
                <a16:creationId xmlns:a16="http://schemas.microsoft.com/office/drawing/2014/main" id="{A9D66021-80BB-38F5-2F5F-FA057CB4A794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H13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H14</a:t>
            </a:r>
          </a:p>
        </p:txBody>
      </p:sp>
      <p:sp>
        <p:nvSpPr>
          <p:cNvPr id="4116" name="Rechthoek 4115">
            <a:extLst>
              <a:ext uri="{FF2B5EF4-FFF2-40B4-BE49-F238E27FC236}">
                <a16:creationId xmlns:a16="http://schemas.microsoft.com/office/drawing/2014/main" id="{5F159B65-01F0-96D9-4C69-ED985529CAA7}"/>
              </a:ext>
            </a:extLst>
          </p:cNvPr>
          <p:cNvSpPr/>
          <p:nvPr/>
        </p:nvSpPr>
        <p:spPr>
          <a:xfrm>
            <a:off x="4227301" y="5956020"/>
            <a:ext cx="2630700" cy="3718533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117" name="Tekstvak 4116">
            <a:extLst>
              <a:ext uri="{FF2B5EF4-FFF2-40B4-BE49-F238E27FC236}">
                <a16:creationId xmlns:a16="http://schemas.microsoft.com/office/drawing/2014/main" id="{B5FA72BC-A7F3-6C21-1E33-FDC9DF813089}"/>
              </a:ext>
            </a:extLst>
          </p:cNvPr>
          <p:cNvSpPr txBox="1"/>
          <p:nvPr/>
        </p:nvSpPr>
        <p:spPr>
          <a:xfrm>
            <a:off x="4608123" y="5899043"/>
            <a:ext cx="223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latin typeface="Francois One" panose="02000503040000020004" pitchFamily="2" charset="0"/>
              </a:rPr>
              <a:t>System.Object</a:t>
            </a:r>
            <a:endParaRPr lang="nl-BE" sz="2400" dirty="0">
              <a:latin typeface="Francois One" panose="02000503040000020004" pitchFamily="2" charset="0"/>
            </a:endParaRPr>
          </a:p>
        </p:txBody>
      </p:sp>
      <p:pic>
        <p:nvPicPr>
          <p:cNvPr id="4121" name="Graphic 4120" descr="DNA met effen opvulling">
            <a:extLst>
              <a:ext uri="{FF2B5EF4-FFF2-40B4-BE49-F238E27FC236}">
                <a16:creationId xmlns:a16="http://schemas.microsoft.com/office/drawing/2014/main" id="{69F74322-CB72-8AB7-FA86-89C39B555C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78547" y="5990756"/>
            <a:ext cx="355293" cy="355293"/>
          </a:xfrm>
          <a:prstGeom prst="rect">
            <a:avLst/>
          </a:prstGeom>
        </p:spPr>
      </p:pic>
      <p:graphicFrame>
        <p:nvGraphicFramePr>
          <p:cNvPr id="4124" name="Tabel 4123">
            <a:extLst>
              <a:ext uri="{FF2B5EF4-FFF2-40B4-BE49-F238E27FC236}">
                <a16:creationId xmlns:a16="http://schemas.microsoft.com/office/drawing/2014/main" id="{8BDD7212-1DCD-B022-AAEC-04177903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68233"/>
              </p:ext>
            </p:extLst>
          </p:nvPr>
        </p:nvGraphicFramePr>
        <p:xfrm>
          <a:off x="4208176" y="6889016"/>
          <a:ext cx="2685013" cy="2346960"/>
        </p:xfrm>
        <a:graphic>
          <a:graphicData uri="http://schemas.openxmlformats.org/drawingml/2006/table">
            <a:tbl>
              <a:tblPr/>
              <a:tblGrid>
                <a:gridCol w="1297176">
                  <a:extLst>
                    <a:ext uri="{9D8B030D-6E8A-4147-A177-3AD203B41FA5}">
                      <a16:colId xmlns:a16="http://schemas.microsoft.com/office/drawing/2014/main" val="3338118331"/>
                    </a:ext>
                  </a:extLst>
                </a:gridCol>
                <a:gridCol w="1387837">
                  <a:extLst>
                    <a:ext uri="{9D8B030D-6E8A-4147-A177-3AD203B41FA5}">
                      <a16:colId xmlns:a16="http://schemas.microsoft.com/office/drawing/2014/main" val="1069135834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sz="1000" b="1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Equals</a:t>
                      </a:r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Gebruikt om te ontdekken of twee instanties gelijk zijn.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702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sz="1000" b="1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GetHashCode</a:t>
                      </a:r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Geeft een unieke </a:t>
                      </a:r>
                      <a:r>
                        <a:rPr lang="nl-NL" sz="1000" i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</a:t>
                      </a:r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terug van het object; nuttig om o.a. te sorteren.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367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sz="1000" b="1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GetType</a:t>
                      </a:r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Geeft het datatype (de klasse) van het object terug.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3913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sz="1000" b="1" dirty="0" err="1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ToString</a:t>
                      </a:r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Geeft een string terug die het object voorstelt.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131914"/>
                  </a:ext>
                </a:extLst>
              </a:tr>
            </a:tbl>
          </a:graphicData>
        </a:graphic>
      </p:graphicFrame>
      <p:sp>
        <p:nvSpPr>
          <p:cNvPr id="4126" name="Tekstvak 4125">
            <a:extLst>
              <a:ext uri="{FF2B5EF4-FFF2-40B4-BE49-F238E27FC236}">
                <a16:creationId xmlns:a16="http://schemas.microsoft.com/office/drawing/2014/main" id="{9FAE44FD-9D95-02CE-448E-FCCB706DD548}"/>
              </a:ext>
            </a:extLst>
          </p:cNvPr>
          <p:cNvSpPr txBox="1"/>
          <p:nvPr/>
        </p:nvSpPr>
        <p:spPr>
          <a:xfrm>
            <a:off x="4227300" y="6388104"/>
            <a:ext cx="26306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Parent-klasse van ALLE klassen.</a:t>
            </a:r>
          </a:p>
          <a:p>
            <a:endParaRPr lang="nl-N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Heeft volgende methoden als </a:t>
            </a:r>
            <a:r>
              <a:rPr lang="nl-NL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128" name="Tekstvak 4127">
            <a:extLst>
              <a:ext uri="{FF2B5EF4-FFF2-40B4-BE49-F238E27FC236}">
                <a16:creationId xmlns:a16="http://schemas.microsoft.com/office/drawing/2014/main" id="{8FFDC375-7E54-2E18-6CF5-1E8DC468A211}"/>
              </a:ext>
            </a:extLst>
          </p:cNvPr>
          <p:cNvSpPr txBox="1"/>
          <p:nvPr/>
        </p:nvSpPr>
        <p:spPr>
          <a:xfrm>
            <a:off x="147951" y="8977064"/>
            <a:ext cx="48615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boeing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NL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Vliegtuig();</a:t>
            </a:r>
          </a:p>
          <a:p>
            <a:r>
              <a:rPr lang="nl-NL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spaceX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NL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Raket();</a:t>
            </a:r>
          </a:p>
          <a:p>
            <a:r>
              <a:rPr lang="nl-NL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boeing.Vlieg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NL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spaceX.Vlieg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nl-NL" sz="1050" dirty="0"/>
          </a:p>
        </p:txBody>
      </p:sp>
      <p:sp>
        <p:nvSpPr>
          <p:cNvPr id="4129" name="Tekstvak 4128">
            <a:extLst>
              <a:ext uri="{FF2B5EF4-FFF2-40B4-BE49-F238E27FC236}">
                <a16:creationId xmlns:a16="http://schemas.microsoft.com/office/drawing/2014/main" id="{6D42144D-0E5A-5CB1-36FD-CB87E44A1925}"/>
              </a:ext>
            </a:extLst>
          </p:cNvPr>
          <p:cNvSpPr txBox="1"/>
          <p:nvPr/>
        </p:nvSpPr>
        <p:spPr>
          <a:xfrm>
            <a:off x="128867" y="8720766"/>
            <a:ext cx="218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Francois One" panose="02000503040000020004" pitchFamily="2" charset="0"/>
              </a:rPr>
              <a:t>Voorbeeld gebruik:</a:t>
            </a:r>
            <a:endParaRPr lang="nl-BE" sz="2000" dirty="0">
              <a:latin typeface="Francois One" panose="02000503040000020004" pitchFamily="2" charset="0"/>
            </a:endParaRPr>
          </a:p>
        </p:txBody>
      </p:sp>
      <p:pic>
        <p:nvPicPr>
          <p:cNvPr id="4130" name="Picture 2" descr="Premium Vector | Pixel art laptop computer icon for 8bit game on white  background">
            <a:extLst>
              <a:ext uri="{FF2B5EF4-FFF2-40B4-BE49-F238E27FC236}">
                <a16:creationId xmlns:a16="http://schemas.microsoft.com/office/drawing/2014/main" id="{C6FAA58D-13C7-43C8-4E65-E2CB49290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0" y="8635493"/>
            <a:ext cx="2813824" cy="169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1" name="Tekstvak 4130">
            <a:extLst>
              <a:ext uri="{FF2B5EF4-FFF2-40B4-BE49-F238E27FC236}">
                <a16:creationId xmlns:a16="http://schemas.microsoft.com/office/drawing/2014/main" id="{0B837E18-4A3F-18B0-80EC-DDBBCBA613D6}"/>
              </a:ext>
            </a:extLst>
          </p:cNvPr>
          <p:cNvSpPr txBox="1"/>
          <p:nvPr/>
        </p:nvSpPr>
        <p:spPr>
          <a:xfrm>
            <a:off x="2582280" y="8779051"/>
            <a:ext cx="39518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Ik vlieg</a:t>
            </a:r>
          </a:p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Ik vlieg</a:t>
            </a:r>
          </a:p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hoger    </a:t>
            </a:r>
          </a:p>
        </p:txBody>
      </p:sp>
      <p:pic>
        <p:nvPicPr>
          <p:cNvPr id="4133" name="Afbeelding 4132">
            <a:extLst>
              <a:ext uri="{FF2B5EF4-FFF2-40B4-BE49-F238E27FC236}">
                <a16:creationId xmlns:a16="http://schemas.microsoft.com/office/drawing/2014/main" id="{F4B3B765-824C-0472-F688-98AC14FD09B5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9726" y="4862915"/>
            <a:ext cx="2167455" cy="10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3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Rechthoek 1077">
            <a:extLst>
              <a:ext uri="{FF2B5EF4-FFF2-40B4-BE49-F238E27FC236}">
                <a16:creationId xmlns:a16="http://schemas.microsoft.com/office/drawing/2014/main" id="{DBE2D7BC-DCF0-D03F-4263-1CFB9B8CA707}"/>
              </a:ext>
            </a:extLst>
          </p:cNvPr>
          <p:cNvSpPr/>
          <p:nvPr/>
        </p:nvSpPr>
        <p:spPr>
          <a:xfrm>
            <a:off x="180928" y="178106"/>
            <a:ext cx="7050452" cy="2661385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2B316EDB-854E-DA45-FA37-4DAB79FC3BAE}"/>
              </a:ext>
            </a:extLst>
          </p:cNvPr>
          <p:cNvSpPr/>
          <p:nvPr/>
        </p:nvSpPr>
        <p:spPr>
          <a:xfrm>
            <a:off x="183539" y="2785285"/>
            <a:ext cx="6757578" cy="6875563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45" name="Rechthoek 1044">
            <a:extLst>
              <a:ext uri="{FF2B5EF4-FFF2-40B4-BE49-F238E27FC236}">
                <a16:creationId xmlns:a16="http://schemas.microsoft.com/office/drawing/2014/main" id="{7376587D-A73E-F79A-08A1-E0A11A178ACB}"/>
              </a:ext>
            </a:extLst>
          </p:cNvPr>
          <p:cNvSpPr/>
          <p:nvPr/>
        </p:nvSpPr>
        <p:spPr>
          <a:xfrm>
            <a:off x="4060144" y="6239008"/>
            <a:ext cx="2901108" cy="1600583"/>
          </a:xfrm>
          <a:prstGeom prst="rect">
            <a:avLst/>
          </a:prstGeom>
          <a:solidFill>
            <a:srgbClr val="E295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1F71DCD8-5A6A-CA43-C814-FB8E61F3B466}"/>
              </a:ext>
            </a:extLst>
          </p:cNvPr>
          <p:cNvSpPr/>
          <p:nvPr/>
        </p:nvSpPr>
        <p:spPr>
          <a:xfrm>
            <a:off x="4058876" y="7834772"/>
            <a:ext cx="2903643" cy="1869375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5CCEF54-8636-4BDC-F427-968715976679}"/>
              </a:ext>
            </a:extLst>
          </p:cNvPr>
          <p:cNvSpPr/>
          <p:nvPr/>
        </p:nvSpPr>
        <p:spPr>
          <a:xfrm>
            <a:off x="4058876" y="5378536"/>
            <a:ext cx="2882239" cy="862291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279CC530-3311-29A2-0A26-5C41F2899DFE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" name="Tekstvak 25">
              <a:extLst>
                <a:ext uri="{FF2B5EF4-FFF2-40B4-BE49-F238E27FC236}">
                  <a16:creationId xmlns:a16="http://schemas.microsoft.com/office/drawing/2014/main" id="{7E5296E7-371C-D002-F626-95209ABFE8F7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4" name="Afbeelding 3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5185D0BC-F6F4-D0D2-6ED5-E318A5E1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5" name="Picture 2" descr="Huisstijl | AP Hogeschool">
              <a:extLst>
                <a:ext uri="{FF2B5EF4-FFF2-40B4-BE49-F238E27FC236}">
                  <a16:creationId xmlns:a16="http://schemas.microsoft.com/office/drawing/2014/main" id="{83EAF974-CDFE-3B1F-BB0E-EA2FB0D90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logo">
              <a:extLst>
                <a:ext uri="{FF2B5EF4-FFF2-40B4-BE49-F238E27FC236}">
                  <a16:creationId xmlns:a16="http://schemas.microsoft.com/office/drawing/2014/main" id="{A8AEB676-F38B-B2F4-623C-FE5EBD82D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4C82A56A-AE2E-2FF4-1C62-9CC3D25D7260}"/>
              </a:ext>
            </a:extLst>
          </p:cNvPr>
          <p:cNvSpPr txBox="1"/>
          <p:nvPr/>
        </p:nvSpPr>
        <p:spPr>
          <a:xfrm>
            <a:off x="722084" y="141868"/>
            <a:ext cx="503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Compositie en aggregatie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21" name="Graphic 20" descr="Boomdiagram met effen opvulling">
            <a:extLst>
              <a:ext uri="{FF2B5EF4-FFF2-40B4-BE49-F238E27FC236}">
                <a16:creationId xmlns:a16="http://schemas.microsoft.com/office/drawing/2014/main" id="{F92C14EE-CB27-302C-7082-8AA4FF9F8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810" y="245152"/>
            <a:ext cx="414390" cy="414390"/>
          </a:xfrm>
          <a:prstGeom prst="rect">
            <a:avLst/>
          </a:prstGeom>
        </p:spPr>
      </p:pic>
      <p:sp>
        <p:nvSpPr>
          <p:cNvPr id="28" name="Tekstvak 27">
            <a:extLst>
              <a:ext uri="{FF2B5EF4-FFF2-40B4-BE49-F238E27FC236}">
                <a16:creationId xmlns:a16="http://schemas.microsoft.com/office/drawing/2014/main" id="{5947F0C1-6298-0749-E18B-BDEAFA9CADD2}"/>
              </a:ext>
            </a:extLst>
          </p:cNvPr>
          <p:cNvSpPr txBox="1"/>
          <p:nvPr/>
        </p:nvSpPr>
        <p:spPr>
          <a:xfrm>
            <a:off x="4424662" y="698121"/>
            <a:ext cx="2350787" cy="553998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Compositie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interne object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niet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bestaan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zonder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omliggende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object.</a:t>
            </a: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notatie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ruit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86AA0383-27AD-881B-F85A-A3C9E4E23632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114800" y="975120"/>
            <a:ext cx="309862" cy="11611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20652FB4-59A4-272C-8EEC-719CCDC8A345}"/>
              </a:ext>
            </a:extLst>
          </p:cNvPr>
          <p:cNvSpPr txBox="1"/>
          <p:nvPr/>
        </p:nvSpPr>
        <p:spPr>
          <a:xfrm>
            <a:off x="4322435" y="1563743"/>
            <a:ext cx="2453014" cy="553998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u="sng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interne object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ook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zonder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omliggende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bestaan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UML-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notatie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ruit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33FFF8EC-27B3-B154-D3A2-4E8D6D553B19}"/>
              </a:ext>
            </a:extLst>
          </p:cNvPr>
          <p:cNvSpPr txBox="1"/>
          <p:nvPr/>
        </p:nvSpPr>
        <p:spPr>
          <a:xfrm>
            <a:off x="236022" y="621159"/>
            <a:ext cx="2350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“</a:t>
            </a:r>
            <a:r>
              <a:rPr lang="en-US" sz="1200" b="1" i="1" dirty="0" err="1"/>
              <a:t>Heeft</a:t>
            </a:r>
            <a:r>
              <a:rPr lang="en-US" sz="1200" b="1" i="1" dirty="0"/>
              <a:t> </a:t>
            </a:r>
            <a:r>
              <a:rPr lang="en-US" sz="1200" b="1" i="1" dirty="0" err="1"/>
              <a:t>een</a:t>
            </a:r>
            <a:r>
              <a:rPr lang="en-US" sz="1200" b="1" i="1" dirty="0"/>
              <a:t>”</a:t>
            </a:r>
            <a:r>
              <a:rPr lang="en-US" sz="1200" dirty="0"/>
              <a:t>-</a:t>
            </a:r>
            <a:r>
              <a:rPr lang="en-US" sz="1200" dirty="0" err="1"/>
              <a:t>relatie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Klasse</a:t>
            </a:r>
            <a:r>
              <a:rPr lang="en-US" sz="1200" dirty="0"/>
              <a:t> </a:t>
            </a:r>
            <a:r>
              <a:rPr lang="en-US" sz="1200" dirty="0" err="1"/>
              <a:t>heeft</a:t>
            </a:r>
            <a:r>
              <a:rPr lang="en-US" sz="1200" dirty="0"/>
              <a:t> </a:t>
            </a:r>
            <a:r>
              <a:rPr lang="en-US" sz="1200" dirty="0" err="1"/>
              <a:t>instantie</a:t>
            </a:r>
            <a:r>
              <a:rPr lang="en-US" sz="1200" dirty="0"/>
              <a:t> van </a:t>
            </a:r>
            <a:r>
              <a:rPr lang="en-US" sz="1200" dirty="0" err="1"/>
              <a:t>andere</a:t>
            </a:r>
            <a:r>
              <a:rPr lang="en-US" sz="1200" dirty="0"/>
              <a:t> </a:t>
            </a:r>
            <a:r>
              <a:rPr lang="en-US" sz="1200" dirty="0" err="1"/>
              <a:t>klasse</a:t>
            </a:r>
            <a:r>
              <a:rPr lang="en-US" sz="1200" dirty="0"/>
              <a:t> in </a:t>
            </a:r>
            <a:r>
              <a:rPr lang="en-US" sz="1200" dirty="0" err="1"/>
              <a:t>zich</a:t>
            </a:r>
            <a:r>
              <a:rPr lang="en-US" sz="1200" dirty="0"/>
              <a:t> in de </a:t>
            </a:r>
            <a:r>
              <a:rPr lang="en-US" sz="1200" dirty="0" err="1"/>
              <a:t>vorm</a:t>
            </a:r>
            <a:r>
              <a:rPr lang="en-US" sz="1200" dirty="0"/>
              <a:t> van </a:t>
            </a:r>
            <a:r>
              <a:rPr lang="en-US" sz="1200" dirty="0" err="1"/>
              <a:t>instantievariabele</a:t>
            </a:r>
            <a:r>
              <a:rPr lang="en-US" sz="1200" dirty="0"/>
              <a:t> of property.</a:t>
            </a:r>
          </a:p>
        </p:txBody>
      </p:sp>
      <p:grpSp>
        <p:nvGrpSpPr>
          <p:cNvPr id="44" name="Groep 43">
            <a:extLst>
              <a:ext uri="{FF2B5EF4-FFF2-40B4-BE49-F238E27FC236}">
                <a16:creationId xmlns:a16="http://schemas.microsoft.com/office/drawing/2014/main" id="{4B8E8E40-6A80-F7FA-F716-5A6CCF18FB43}"/>
              </a:ext>
            </a:extLst>
          </p:cNvPr>
          <p:cNvGrpSpPr/>
          <p:nvPr/>
        </p:nvGrpSpPr>
        <p:grpSpPr>
          <a:xfrm>
            <a:off x="1497570" y="749190"/>
            <a:ext cx="3024951" cy="2015914"/>
            <a:chOff x="1497570" y="749190"/>
            <a:chExt cx="3024951" cy="2015914"/>
          </a:xfrm>
        </p:grpSpPr>
        <p:pic>
          <p:nvPicPr>
            <p:cNvPr id="1035" name="Picture 11">
              <a:extLst>
                <a:ext uri="{FF2B5EF4-FFF2-40B4-BE49-F238E27FC236}">
                  <a16:creationId xmlns:a16="http://schemas.microsoft.com/office/drawing/2014/main" id="{C657D7D7-2F52-7151-929A-950AB6DDE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022" y="1590899"/>
              <a:ext cx="2614724" cy="1174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5DAC7659-8EE6-6E03-73A2-A910A718FD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861"/>
            <a:stretch/>
          </p:blipFill>
          <p:spPr bwMode="auto">
            <a:xfrm>
              <a:off x="1497570" y="767873"/>
              <a:ext cx="3024951" cy="95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Afbeelding 40">
              <a:extLst>
                <a:ext uri="{FF2B5EF4-FFF2-40B4-BE49-F238E27FC236}">
                  <a16:creationId xmlns:a16="http://schemas.microsoft.com/office/drawing/2014/main" id="{32E2B1E1-3C00-EE64-C466-BE2BC82AD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73946" y="756380"/>
              <a:ext cx="142875" cy="142875"/>
            </a:xfrm>
            <a:prstGeom prst="rect">
              <a:avLst/>
            </a:prstGeom>
          </p:spPr>
        </p:pic>
        <p:pic>
          <p:nvPicPr>
            <p:cNvPr id="42" name="Afbeelding 41">
              <a:extLst>
                <a:ext uri="{FF2B5EF4-FFF2-40B4-BE49-F238E27FC236}">
                  <a16:creationId xmlns:a16="http://schemas.microsoft.com/office/drawing/2014/main" id="{4A1BF42E-38D3-720A-D365-AB85B8E52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71925" y="749190"/>
              <a:ext cx="142875" cy="142875"/>
            </a:xfrm>
            <a:prstGeom prst="rect">
              <a:avLst/>
            </a:prstGeom>
          </p:spPr>
        </p:pic>
      </p:grp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20D33641-1C98-9760-570D-E227AEADFB44}"/>
              </a:ext>
            </a:extLst>
          </p:cNvPr>
          <p:cNvCxnSpPr>
            <a:cxnSpLocks/>
          </p:cNvCxnSpPr>
          <p:nvPr/>
        </p:nvCxnSpPr>
        <p:spPr>
          <a:xfrm flipH="1" flipV="1">
            <a:off x="3368040" y="1880106"/>
            <a:ext cx="954395" cy="4456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800AE750-79B4-0F54-63CC-C2F13F3EBA4B}"/>
              </a:ext>
            </a:extLst>
          </p:cNvPr>
          <p:cNvSpPr txBox="1"/>
          <p:nvPr/>
        </p:nvSpPr>
        <p:spPr>
          <a:xfrm>
            <a:off x="299816" y="1523322"/>
            <a:ext cx="1526710" cy="553998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Heeft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meerdere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(of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geen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)”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 object is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 of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lijst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3B6BF08B-84C5-0BD7-5E43-FE0BA222B50F}"/>
              </a:ext>
            </a:extLst>
          </p:cNvPr>
          <p:cNvCxnSpPr>
            <a:cxnSpLocks/>
          </p:cNvCxnSpPr>
          <p:nvPr/>
        </p:nvCxnSpPr>
        <p:spPr>
          <a:xfrm>
            <a:off x="1327187" y="2077320"/>
            <a:ext cx="442111" cy="24080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2ED6758C-30E0-5081-C0A1-53614B9FBFF7}"/>
              </a:ext>
            </a:extLst>
          </p:cNvPr>
          <p:cNvSpPr txBox="1"/>
          <p:nvPr/>
        </p:nvSpPr>
        <p:spPr>
          <a:xfrm>
            <a:off x="4558173" y="2255905"/>
            <a:ext cx="2153177" cy="400110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Heeft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of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geen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”: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 object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ook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zijn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783A535A-8FC3-D339-7E6B-AFE8B60DBFB5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3688080" y="2423449"/>
            <a:ext cx="870093" cy="32511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1232C45-CEEC-E17F-E139-9132B7484E25}"/>
              </a:ext>
            </a:extLst>
          </p:cNvPr>
          <p:cNvSpPr txBox="1"/>
          <p:nvPr/>
        </p:nvSpPr>
        <p:spPr>
          <a:xfrm>
            <a:off x="4582920" y="5324469"/>
            <a:ext cx="503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nl-BE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CA1C8F1-33B2-1A5B-0588-DC2F5674FDBD}"/>
              </a:ext>
            </a:extLst>
          </p:cNvPr>
          <p:cNvSpPr txBox="1"/>
          <p:nvPr/>
        </p:nvSpPr>
        <p:spPr>
          <a:xfrm>
            <a:off x="4090673" y="5696045"/>
            <a:ext cx="270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Geeft</a:t>
            </a:r>
            <a:r>
              <a:rPr lang="en-US" sz="1200" dirty="0"/>
              <a:t> </a:t>
            </a:r>
            <a:r>
              <a:rPr lang="en-US" sz="1200" dirty="0" err="1"/>
              <a:t>referentie</a:t>
            </a:r>
            <a:r>
              <a:rPr lang="en-US" sz="1200" dirty="0"/>
              <a:t> van/</a:t>
            </a:r>
            <a:r>
              <a:rPr lang="en-US" sz="1200" dirty="0" err="1"/>
              <a:t>naar</a:t>
            </a:r>
            <a:r>
              <a:rPr lang="en-US" sz="1200" dirty="0"/>
              <a:t> object </a:t>
            </a:r>
            <a:r>
              <a:rPr lang="en-US" sz="1200" dirty="0" err="1"/>
              <a:t>zelf</a:t>
            </a:r>
            <a:r>
              <a:rPr lang="en-US" sz="1200" dirty="0"/>
              <a:t> </a:t>
            </a:r>
            <a:r>
              <a:rPr lang="en-US" sz="1200" dirty="0" err="1"/>
              <a:t>terug</a:t>
            </a:r>
            <a:r>
              <a:rPr lang="en-US" sz="1200" dirty="0"/>
              <a:t> (</a:t>
            </a:r>
            <a:r>
              <a:rPr lang="en-US" sz="1200" dirty="0" err="1"/>
              <a:t>enkel</a:t>
            </a:r>
            <a:r>
              <a:rPr lang="en-US" sz="1200" dirty="0"/>
              <a:t> </a:t>
            </a:r>
            <a:r>
              <a:rPr lang="en-US" sz="1200" dirty="0" err="1"/>
              <a:t>aanroepbaar</a:t>
            </a:r>
            <a:r>
              <a:rPr lang="en-US" sz="1200" dirty="0"/>
              <a:t> in object </a:t>
            </a:r>
            <a:r>
              <a:rPr lang="en-US" sz="1200" dirty="0" err="1"/>
              <a:t>zelf</a:t>
            </a:r>
            <a:r>
              <a:rPr lang="en-US" sz="1200" dirty="0"/>
              <a:t>).</a:t>
            </a:r>
          </a:p>
        </p:txBody>
      </p:sp>
      <p:pic>
        <p:nvPicPr>
          <p:cNvPr id="13" name="Graphic 12" descr="Werknemersbadge met effen opvulling">
            <a:extLst>
              <a:ext uri="{FF2B5EF4-FFF2-40B4-BE49-F238E27FC236}">
                <a16:creationId xmlns:a16="http://schemas.microsoft.com/office/drawing/2014/main" id="{0AA73FAD-1C16-816F-259D-DEFE09BBB3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58103" y="5382947"/>
            <a:ext cx="396240" cy="396240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2941CCB7-6592-BA9D-E17C-3BD9A2BFCA2F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H15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H16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3ED75502-7430-3DD0-FE9E-925FF60E3F44}"/>
              </a:ext>
            </a:extLst>
          </p:cNvPr>
          <p:cNvSpPr txBox="1"/>
          <p:nvPr/>
        </p:nvSpPr>
        <p:spPr>
          <a:xfrm>
            <a:off x="616678" y="2759163"/>
            <a:ext cx="3355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Polymorfisme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19" name="Graphic 18" descr="Basisvormen met effen opvulling">
            <a:extLst>
              <a:ext uri="{FF2B5EF4-FFF2-40B4-BE49-F238E27FC236}">
                <a16:creationId xmlns:a16="http://schemas.microsoft.com/office/drawing/2014/main" id="{737F8DE2-5A4B-54D7-F037-4BC48503F0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1662" y="2817640"/>
            <a:ext cx="457200" cy="4572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94CFBF9F-45DD-89C3-3348-B274E2B7ADE6}"/>
              </a:ext>
            </a:extLst>
          </p:cNvPr>
          <p:cNvSpPr txBox="1"/>
          <p:nvPr/>
        </p:nvSpPr>
        <p:spPr>
          <a:xfrm>
            <a:off x="3095302" y="2817251"/>
            <a:ext cx="386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1.Objecten </a:t>
            </a:r>
            <a:r>
              <a:rPr lang="en-US" sz="1200" b="1" dirty="0" err="1"/>
              <a:t>kunnen</a:t>
            </a:r>
            <a:r>
              <a:rPr lang="en-US" sz="1200" b="1" dirty="0"/>
              <a:t> </a:t>
            </a:r>
            <a:r>
              <a:rPr lang="en-US" sz="1200" b="1" dirty="0" err="1"/>
              <a:t>zich</a:t>
            </a:r>
            <a:r>
              <a:rPr lang="en-US" sz="1200" b="1" dirty="0"/>
              <a:t> </a:t>
            </a:r>
            <a:r>
              <a:rPr lang="en-US" sz="1200" b="1" dirty="0" err="1"/>
              <a:t>voordoen</a:t>
            </a:r>
            <a:r>
              <a:rPr lang="en-US" sz="1200" b="1" dirty="0"/>
              <a:t> </a:t>
            </a:r>
            <a:r>
              <a:rPr lang="en-US" sz="1200" b="1" dirty="0" err="1"/>
              <a:t>als</a:t>
            </a:r>
            <a:r>
              <a:rPr lang="en-US" sz="1200" b="1" dirty="0"/>
              <a:t> </a:t>
            </a:r>
            <a:r>
              <a:rPr lang="en-US" sz="1200" b="1" dirty="0" err="1"/>
              <a:t>hun</a:t>
            </a:r>
            <a:r>
              <a:rPr lang="en-US" sz="1200" b="1" dirty="0"/>
              <a:t> parent-type.</a:t>
            </a:r>
          </a:p>
          <a:p>
            <a:r>
              <a:rPr lang="en-US" sz="1200" b="1" dirty="0"/>
              <a:t>2. Maar ze </a:t>
            </a:r>
            <a:r>
              <a:rPr lang="en-US" sz="1200" b="1" dirty="0" err="1"/>
              <a:t>kunnen</a:t>
            </a:r>
            <a:r>
              <a:rPr lang="en-US" sz="1200" b="1" dirty="0"/>
              <a:t> </a:t>
            </a:r>
            <a:r>
              <a:rPr lang="en-US" sz="1200" b="1" dirty="0" err="1"/>
              <a:t>wel</a:t>
            </a:r>
            <a:r>
              <a:rPr lang="en-US" sz="1200" b="1" dirty="0"/>
              <a:t> “</a:t>
            </a:r>
            <a:r>
              <a:rPr lang="en-US" sz="1200" b="1" dirty="0" err="1"/>
              <a:t>hun</a:t>
            </a:r>
            <a:r>
              <a:rPr lang="en-US" sz="1200" b="1" dirty="0"/>
              <a:t>” </a:t>
            </a:r>
            <a:r>
              <a:rPr lang="en-US" sz="1200" b="1" i="1" dirty="0" err="1"/>
              <a:t>override’d</a:t>
            </a:r>
            <a:r>
              <a:rPr lang="en-US" sz="1200" b="1" dirty="0"/>
              <a:t> code </a:t>
            </a:r>
            <a:r>
              <a:rPr lang="en-US" sz="1200" b="1" dirty="0" err="1"/>
              <a:t>uitvoeren</a:t>
            </a:r>
            <a:endParaRPr lang="en-US" sz="1200" b="1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4D61EEA4-F873-FCC9-F1B1-03A4BFABF1EA}"/>
              </a:ext>
            </a:extLst>
          </p:cNvPr>
          <p:cNvSpPr txBox="1"/>
          <p:nvPr/>
        </p:nvSpPr>
        <p:spPr>
          <a:xfrm>
            <a:off x="185660" y="3338818"/>
            <a:ext cx="38182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MaakGeluid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Paard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Dier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MaakGeluid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nl-BE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Hinnikhinnik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Varken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Dier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MaakGeluid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nl-BE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Oinkoink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17046427-559A-46CE-1CE2-2F533079BBC9}"/>
              </a:ext>
            </a:extLst>
          </p:cNvPr>
          <p:cNvSpPr txBox="1"/>
          <p:nvPr/>
        </p:nvSpPr>
        <p:spPr>
          <a:xfrm>
            <a:off x="172594" y="6985185"/>
            <a:ext cx="35739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dier1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Varken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dier2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Paard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(dier1.MaakGeluid()); </a:t>
            </a:r>
          </a:p>
          <a:p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(dier2.MaakGeluid()); </a:t>
            </a:r>
            <a:endParaRPr lang="nl-BE" sz="1100" dirty="0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EC31827-109E-642C-B4D1-C7CAE1ACCCCB}"/>
              </a:ext>
            </a:extLst>
          </p:cNvPr>
          <p:cNvSpPr txBox="1"/>
          <p:nvPr/>
        </p:nvSpPr>
        <p:spPr>
          <a:xfrm>
            <a:off x="125327" y="6430506"/>
            <a:ext cx="218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Francois One" panose="02000503040000020004" pitchFamily="2" charset="0"/>
              </a:rPr>
              <a:t>Voorbeeld gebruik:</a:t>
            </a:r>
            <a:endParaRPr lang="nl-BE" sz="2000" dirty="0">
              <a:latin typeface="Francois One" panose="02000503040000020004" pitchFamily="2" charset="0"/>
            </a:endParaRP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802E6B17-8B55-BC04-A83F-9CF7FB410EB7}"/>
              </a:ext>
            </a:extLst>
          </p:cNvPr>
          <p:cNvSpPr txBox="1"/>
          <p:nvPr/>
        </p:nvSpPr>
        <p:spPr>
          <a:xfrm>
            <a:off x="4663561" y="6155379"/>
            <a:ext cx="3355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endParaRPr lang="nl-BE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37DF87A7-2A28-CBEA-84E0-D07F8044575E}"/>
              </a:ext>
            </a:extLst>
          </p:cNvPr>
          <p:cNvSpPr txBox="1"/>
          <p:nvPr/>
        </p:nvSpPr>
        <p:spPr>
          <a:xfrm>
            <a:off x="4120545" y="6595247"/>
            <a:ext cx="2831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Geeft</a:t>
            </a:r>
            <a:r>
              <a:rPr lang="en-US" sz="1200" dirty="0"/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dirty="0"/>
              <a:t> </a:t>
            </a:r>
            <a:r>
              <a:rPr lang="en-US" sz="1200" dirty="0" err="1"/>
              <a:t>terug</a:t>
            </a:r>
            <a:r>
              <a:rPr lang="en-US" sz="1200" dirty="0"/>
              <a:t> om </a:t>
            </a:r>
            <a:r>
              <a:rPr lang="en-US" sz="1200" dirty="0" err="1"/>
              <a:t>aan</a:t>
            </a:r>
            <a:r>
              <a:rPr lang="en-US" sz="1200" dirty="0"/>
              <a:t> </a:t>
            </a:r>
            <a:r>
              <a:rPr lang="en-US" sz="1200" dirty="0" err="1"/>
              <a:t>te</a:t>
            </a:r>
            <a:r>
              <a:rPr lang="en-US" sz="1200" dirty="0"/>
              <a:t> </a:t>
            </a:r>
            <a:r>
              <a:rPr lang="en-US" sz="1200" dirty="0" err="1"/>
              <a:t>geven</a:t>
            </a:r>
            <a:r>
              <a:rPr lang="en-US" sz="1200" dirty="0"/>
              <a:t> of </a:t>
            </a:r>
            <a:r>
              <a:rPr lang="en-US" sz="1200" dirty="0" err="1"/>
              <a:t>variabele</a:t>
            </a:r>
            <a:r>
              <a:rPr lang="en-US" sz="1200" dirty="0"/>
              <a:t> van </a:t>
            </a:r>
            <a:r>
              <a:rPr lang="en-US" sz="1200" dirty="0" err="1"/>
              <a:t>bepaald</a:t>
            </a:r>
            <a:r>
              <a:rPr lang="en-US" sz="1200" dirty="0"/>
              <a:t> datatype is (</a:t>
            </a:r>
            <a:r>
              <a:rPr lang="en-US" sz="1200" b="1" dirty="0"/>
              <a:t>of van child-</a:t>
            </a:r>
            <a:r>
              <a:rPr lang="en-US" sz="1200" b="1" dirty="0" err="1"/>
              <a:t>klasse</a:t>
            </a:r>
            <a:r>
              <a:rPr lang="en-US" sz="1200" b="1" dirty="0"/>
              <a:t> van datatype!</a:t>
            </a:r>
            <a:r>
              <a:rPr lang="en-US" sz="1200" dirty="0"/>
              <a:t>). </a:t>
            </a:r>
            <a:r>
              <a:rPr lang="en-US" sz="1200" dirty="0" err="1"/>
              <a:t>Werkt</a:t>
            </a:r>
            <a:r>
              <a:rPr lang="en-US" sz="1200" dirty="0"/>
              <a:t> </a:t>
            </a:r>
            <a:r>
              <a:rPr lang="en-US" sz="1200" dirty="0" err="1"/>
              <a:t>ook</a:t>
            </a:r>
            <a:r>
              <a:rPr lang="en-US" sz="1200" dirty="0"/>
              <a:t> </a:t>
            </a:r>
            <a:r>
              <a:rPr lang="en-US" sz="1200" dirty="0" err="1"/>
              <a:t>voor</a:t>
            </a:r>
            <a:r>
              <a:rPr lang="en-US" sz="1200" dirty="0"/>
              <a:t> interfaces (</a:t>
            </a:r>
            <a:r>
              <a:rPr lang="en-US" sz="1200" dirty="0" err="1"/>
              <a:t>zie</a:t>
            </a:r>
            <a:r>
              <a:rPr lang="en-US" sz="1200" dirty="0"/>
              <a:t> </a:t>
            </a:r>
            <a:r>
              <a:rPr lang="en-US" sz="1200" dirty="0" err="1"/>
              <a:t>sectie</a:t>
            </a:r>
            <a:r>
              <a:rPr lang="en-US" sz="1200" dirty="0"/>
              <a:t> “Interfaces”)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A20A20F2-9E3D-6A52-3E61-17CC08768642}"/>
              </a:ext>
            </a:extLst>
          </p:cNvPr>
          <p:cNvSpPr txBox="1"/>
          <p:nvPr/>
        </p:nvSpPr>
        <p:spPr>
          <a:xfrm>
            <a:off x="4135785" y="7367072"/>
            <a:ext cx="48691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dezePersoon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	//...</a:t>
            </a:r>
            <a:endParaRPr lang="nl-BE" sz="1100" dirty="0"/>
          </a:p>
        </p:txBody>
      </p:sp>
      <p:pic>
        <p:nvPicPr>
          <p:cNvPr id="46" name="Graphic 45" descr="Klembord met aantal kruizen met effen opvulling">
            <a:extLst>
              <a:ext uri="{FF2B5EF4-FFF2-40B4-BE49-F238E27FC236}">
                <a16:creationId xmlns:a16="http://schemas.microsoft.com/office/drawing/2014/main" id="{70863219-4D94-D4A8-4272-2DA6A655FA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84230" y="6232323"/>
            <a:ext cx="430886" cy="430886"/>
          </a:xfrm>
          <a:prstGeom prst="rect">
            <a:avLst/>
          </a:prstGeom>
        </p:spPr>
      </p:pic>
      <p:sp>
        <p:nvSpPr>
          <p:cNvPr id="47" name="Tekstvak 46">
            <a:extLst>
              <a:ext uri="{FF2B5EF4-FFF2-40B4-BE49-F238E27FC236}">
                <a16:creationId xmlns:a16="http://schemas.microsoft.com/office/drawing/2014/main" id="{4C089DE6-38DB-8A36-7168-47481F0CC03C}"/>
              </a:ext>
            </a:extLst>
          </p:cNvPr>
          <p:cNvSpPr txBox="1"/>
          <p:nvPr/>
        </p:nvSpPr>
        <p:spPr>
          <a:xfrm>
            <a:off x="4698145" y="7738537"/>
            <a:ext cx="3355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endParaRPr lang="nl-BE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16C747E7-4029-8D74-4D7D-0EC70ECE4589}"/>
              </a:ext>
            </a:extLst>
          </p:cNvPr>
          <p:cNvSpPr txBox="1"/>
          <p:nvPr/>
        </p:nvSpPr>
        <p:spPr>
          <a:xfrm>
            <a:off x="4144759" y="8124418"/>
            <a:ext cx="270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Cast</a:t>
            </a:r>
            <a:r>
              <a:rPr lang="en-US" sz="1200" dirty="0"/>
              <a:t> object </a:t>
            </a:r>
            <a:r>
              <a:rPr lang="en-US" sz="1200" dirty="0" err="1"/>
              <a:t>naar</a:t>
            </a:r>
            <a:r>
              <a:rPr lang="en-US" sz="1200" dirty="0"/>
              <a:t> </a:t>
            </a:r>
            <a:r>
              <a:rPr lang="en-US" sz="1200" dirty="0" err="1"/>
              <a:t>ander</a:t>
            </a:r>
            <a:r>
              <a:rPr lang="en-US" sz="1200" dirty="0"/>
              <a:t> datatype </a:t>
            </a:r>
            <a:r>
              <a:rPr lang="en-US" sz="1200" dirty="0" err="1"/>
              <a:t>indien</a:t>
            </a:r>
            <a:r>
              <a:rPr lang="en-US" sz="1200" dirty="0"/>
              <a:t> </a:t>
            </a:r>
            <a:r>
              <a:rPr lang="en-US" sz="1200" dirty="0" err="1"/>
              <a:t>mogelijk</a:t>
            </a:r>
            <a:r>
              <a:rPr lang="en-US" sz="1200" dirty="0"/>
              <a:t>. Zo </a:t>
            </a:r>
            <a:r>
              <a:rPr lang="en-US" sz="1200" dirty="0" err="1"/>
              <a:t>niet</a:t>
            </a:r>
            <a:r>
              <a:rPr lang="en-US" sz="1200" dirty="0"/>
              <a:t> </a:t>
            </a:r>
            <a:r>
              <a:rPr lang="en-US" sz="1200" dirty="0" err="1"/>
              <a:t>geeft</a:t>
            </a:r>
            <a:r>
              <a:rPr lang="en-US" sz="1200" dirty="0"/>
              <a:t> het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/>
              <a:t> </a:t>
            </a:r>
            <a:r>
              <a:rPr lang="en-US" sz="1200" dirty="0" err="1"/>
              <a:t>terug</a:t>
            </a:r>
            <a:r>
              <a:rPr lang="en-US" sz="1200" dirty="0"/>
              <a:t>.</a:t>
            </a:r>
          </a:p>
        </p:txBody>
      </p:sp>
      <p:pic>
        <p:nvPicPr>
          <p:cNvPr id="56" name="Graphic 55" descr="Zonnebril met effen opvulling">
            <a:extLst>
              <a:ext uri="{FF2B5EF4-FFF2-40B4-BE49-F238E27FC236}">
                <a16:creationId xmlns:a16="http://schemas.microsoft.com/office/drawing/2014/main" id="{B6D1D149-4EA1-6A18-5A87-4BCF4B067D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20809" y="7804132"/>
            <a:ext cx="457200" cy="457200"/>
          </a:xfrm>
          <a:prstGeom prst="rect">
            <a:avLst/>
          </a:prstGeom>
        </p:spPr>
      </p:pic>
      <p:sp>
        <p:nvSpPr>
          <p:cNvPr id="58" name="Tekstvak 57">
            <a:extLst>
              <a:ext uri="{FF2B5EF4-FFF2-40B4-BE49-F238E27FC236}">
                <a16:creationId xmlns:a16="http://schemas.microsoft.com/office/drawing/2014/main" id="{AD66E411-CEA5-2577-2ADC-4A2959FC0E6A}"/>
              </a:ext>
            </a:extLst>
          </p:cNvPr>
          <p:cNvSpPr txBox="1"/>
          <p:nvPr/>
        </p:nvSpPr>
        <p:spPr>
          <a:xfrm>
            <a:off x="4135785" y="8532302"/>
            <a:ext cx="28267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fritz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Mens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fritz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Mens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jos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//Doe Mens-zaken 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pic>
        <p:nvPicPr>
          <p:cNvPr id="34" name="Picture 2" descr="Premium Vector | Pixel art laptop computer icon for 8bit game on white  background">
            <a:extLst>
              <a:ext uri="{FF2B5EF4-FFF2-40B4-BE49-F238E27FC236}">
                <a16:creationId xmlns:a16="http://schemas.microsoft.com/office/drawing/2014/main" id="{0D56DA6A-3450-61E9-50C4-8E6C7504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790" y="7697793"/>
            <a:ext cx="2813824" cy="169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kstvak 34">
            <a:extLst>
              <a:ext uri="{FF2B5EF4-FFF2-40B4-BE49-F238E27FC236}">
                <a16:creationId xmlns:a16="http://schemas.microsoft.com/office/drawing/2014/main" id="{26FCD2AC-158E-6B54-9C25-1F463190BACD}"/>
              </a:ext>
            </a:extLst>
          </p:cNvPr>
          <p:cNvSpPr txBox="1"/>
          <p:nvPr/>
        </p:nvSpPr>
        <p:spPr>
          <a:xfrm>
            <a:off x="1912610" y="7841351"/>
            <a:ext cx="395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Oinkoink</a:t>
            </a:r>
            <a:endParaRPr lang="nl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Hinnikhinnik</a:t>
            </a:r>
            <a:endParaRPr lang="nl-BE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67" name="Picture 2">
            <a:extLst>
              <a:ext uri="{FF2B5EF4-FFF2-40B4-BE49-F238E27FC236}">
                <a16:creationId xmlns:a16="http://schemas.microsoft.com/office/drawing/2014/main" id="{0CAC9A3D-C6A9-8D9B-E9D9-2B4F06F83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22" y="3557153"/>
            <a:ext cx="3152760" cy="166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Tekstvak 1067">
            <a:extLst>
              <a:ext uri="{FF2B5EF4-FFF2-40B4-BE49-F238E27FC236}">
                <a16:creationId xmlns:a16="http://schemas.microsoft.com/office/drawing/2014/main" id="{9ABAFF8A-E0BC-A41B-9A5D-AE2E76BDFA0E}"/>
              </a:ext>
            </a:extLst>
          </p:cNvPr>
          <p:cNvSpPr txBox="1"/>
          <p:nvPr/>
        </p:nvSpPr>
        <p:spPr>
          <a:xfrm>
            <a:off x="1760952" y="6769895"/>
            <a:ext cx="2153177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 dank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aan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polymorfisme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9" name="Rechte verbindingslijn met pijl 1068">
            <a:extLst>
              <a:ext uri="{FF2B5EF4-FFF2-40B4-BE49-F238E27FC236}">
                <a16:creationId xmlns:a16="http://schemas.microsoft.com/office/drawing/2014/main" id="{179E0868-42A9-1DDF-4800-634988346630}"/>
              </a:ext>
            </a:extLst>
          </p:cNvPr>
          <p:cNvCxnSpPr>
            <a:cxnSpLocks/>
            <a:stCxn id="1068" idx="1"/>
          </p:cNvCxnSpPr>
          <p:nvPr/>
        </p:nvCxnSpPr>
        <p:spPr>
          <a:xfrm flipH="1">
            <a:off x="588101" y="6893006"/>
            <a:ext cx="1172851" cy="16828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Rechte verbindingslijn met pijl 1071">
            <a:extLst>
              <a:ext uri="{FF2B5EF4-FFF2-40B4-BE49-F238E27FC236}">
                <a16:creationId xmlns:a16="http://schemas.microsoft.com/office/drawing/2014/main" id="{62A37FFB-9E5D-AAC5-8085-D9D116C6945B}"/>
              </a:ext>
            </a:extLst>
          </p:cNvPr>
          <p:cNvCxnSpPr>
            <a:cxnSpLocks/>
            <a:stCxn id="1068" idx="1"/>
          </p:cNvCxnSpPr>
          <p:nvPr/>
        </p:nvCxnSpPr>
        <p:spPr>
          <a:xfrm flipH="1">
            <a:off x="616678" y="6893006"/>
            <a:ext cx="1144274" cy="36429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kstvak 1074">
            <a:extLst>
              <a:ext uri="{FF2B5EF4-FFF2-40B4-BE49-F238E27FC236}">
                <a16:creationId xmlns:a16="http://schemas.microsoft.com/office/drawing/2014/main" id="{6D5543CA-CADC-13C1-729B-B845AB50BB77}"/>
              </a:ext>
            </a:extLst>
          </p:cNvPr>
          <p:cNvSpPr txBox="1"/>
          <p:nvPr/>
        </p:nvSpPr>
        <p:spPr>
          <a:xfrm>
            <a:off x="229688" y="7931949"/>
            <a:ext cx="1564293" cy="569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List</a:t>
            </a:r>
            <a:r>
              <a: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kan dus ook gebruik maken van polymorfisme!</a:t>
            </a:r>
          </a:p>
        </p:txBody>
      </p:sp>
    </p:spTree>
    <p:extLst>
      <p:ext uri="{BB962C8B-B14F-4D97-AF65-F5344CB8AC3E}">
        <p14:creationId xmlns:p14="http://schemas.microsoft.com/office/powerpoint/2010/main" val="394005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0F09570-6353-BB48-4F40-E465B0F98D13}"/>
              </a:ext>
            </a:extLst>
          </p:cNvPr>
          <p:cNvSpPr/>
          <p:nvPr/>
        </p:nvSpPr>
        <p:spPr>
          <a:xfrm>
            <a:off x="6405969" y="-97236"/>
            <a:ext cx="479782" cy="54958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1400" b="1" dirty="0"/>
              <a:t>H17</a:t>
            </a:r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279CC530-3311-29A2-0A26-5C41F2899DFE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" name="Tekstvak 25">
              <a:extLst>
                <a:ext uri="{FF2B5EF4-FFF2-40B4-BE49-F238E27FC236}">
                  <a16:creationId xmlns:a16="http://schemas.microsoft.com/office/drawing/2014/main" id="{7E5296E7-371C-D002-F626-95209ABFE8F7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4" name="Afbeelding 3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5185D0BC-F6F4-D0D2-6ED5-E318A5E1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5" name="Picture 2" descr="Huisstijl | AP Hogeschool">
              <a:extLst>
                <a:ext uri="{FF2B5EF4-FFF2-40B4-BE49-F238E27FC236}">
                  <a16:creationId xmlns:a16="http://schemas.microsoft.com/office/drawing/2014/main" id="{83EAF974-CDFE-3B1F-BB0E-EA2FB0D90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logo">
              <a:extLst>
                <a:ext uri="{FF2B5EF4-FFF2-40B4-BE49-F238E27FC236}">
                  <a16:creationId xmlns:a16="http://schemas.microsoft.com/office/drawing/2014/main" id="{A8AEB676-F38B-B2F4-623C-FE5EBD82D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B72A2E57-4593-9C88-8B05-ADA839C18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520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006D7-B12A-713A-E01E-5F4FA935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B00A09E-DFF0-91E9-D45D-6C7C62F3B82A}"/>
              </a:ext>
            </a:extLst>
          </p:cNvPr>
          <p:cNvSpPr txBox="1"/>
          <p:nvPr/>
        </p:nvSpPr>
        <p:spPr>
          <a:xfrm>
            <a:off x="-40153" y="3522478"/>
            <a:ext cx="6898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https://thenounproject.com/icon/computer-4179874/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882AD-FD58-EB5D-F22A-DFFA7772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57"/>
            <a:ext cx="6858000" cy="2077899"/>
          </a:xfrm>
          <a:prstGeom prst="rect">
            <a:avLst/>
          </a:prstGeom>
        </p:spPr>
      </p:pic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4972E01C-50C3-2619-3585-3F404754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28742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1616</TotalTime>
  <Words>1651</Words>
  <Application>Microsoft Office PowerPoint</Application>
  <PresentationFormat>A4 (210 x 297 mm)</PresentationFormat>
  <Paragraphs>331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Cascadia Mono</vt:lpstr>
      <vt:lpstr>Courier New</vt:lpstr>
      <vt:lpstr>Francois One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Dams Tim</dc:creator>
  <cp:lastModifiedBy>Dams Tim</cp:lastModifiedBy>
  <cp:revision>105</cp:revision>
  <cp:lastPrinted>2023-11-22T14:45:07Z</cp:lastPrinted>
  <dcterms:created xsi:type="dcterms:W3CDTF">2023-11-11T09:12:16Z</dcterms:created>
  <dcterms:modified xsi:type="dcterms:W3CDTF">2023-11-22T15:37:21Z</dcterms:modified>
</cp:coreProperties>
</file>