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8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6" r:id="rId12"/>
    <p:sldId id="334" r:id="rId13"/>
    <p:sldId id="258" r:id="rId14"/>
    <p:sldId id="259" r:id="rId15"/>
    <p:sldId id="262" r:id="rId16"/>
    <p:sldId id="260" r:id="rId17"/>
    <p:sldId id="261" r:id="rId18"/>
    <p:sldId id="333" r:id="rId19"/>
    <p:sldId id="337" r:id="rId20"/>
    <p:sldId id="335" r:id="rId21"/>
    <p:sldId id="327" r:id="rId22"/>
    <p:sldId id="269" r:id="rId23"/>
    <p:sldId id="328" r:id="rId24"/>
    <p:sldId id="329" r:id="rId25"/>
    <p:sldId id="330" r:id="rId26"/>
    <p:sldId id="331" r:id="rId27"/>
    <p:sldId id="332" r:id="rId28"/>
    <p:sldId id="270" r:id="rId29"/>
    <p:sldId id="271" r:id="rId30"/>
    <p:sldId id="272" r:id="rId31"/>
    <p:sldId id="264" r:id="rId32"/>
    <p:sldId id="265" r:id="rId33"/>
    <p:sldId id="266" r:id="rId34"/>
    <p:sldId id="267" r:id="rId35"/>
    <p:sldId id="268" r:id="rId36"/>
    <p:sldId id="338" r:id="rId37"/>
  </p:sldIdLst>
  <p:sldSz cx="12192000" cy="6858000"/>
  <p:notesSz cx="6858000" cy="9144000"/>
  <p:embeddedFontLst>
    <p:embeddedFont>
      <p:font typeface="Archivo Narrow" panose="020B0604020202020204" charset="0"/>
      <p:regular r:id="rId39"/>
      <p:bold r:id="rId40"/>
      <p:italic r:id="rId41"/>
    </p:embeddedFont>
    <p:embeddedFont>
      <p:font typeface="Blogger Sans" panose="0200050603000002000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Times" panose="02020603050405020304" pitchFamily="18" charset="0"/>
      <p:regular r:id="rId52"/>
      <p:bold r:id="rId53"/>
      <p:italic r:id="rId54"/>
      <p:boldItalic r:id="rId5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7BF5-1B30-4E6F-B6D9-A85FBCF53E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A38F6D-F075-468A-AFAA-01800CD26491}">
      <dgm:prSet/>
      <dgm:spPr/>
      <dgm:t>
        <a:bodyPr/>
        <a:lstStyle/>
        <a:p>
          <a:r>
            <a:rPr lang="nl-BE"/>
            <a:t>“Use of unassigned local variable [x]”</a:t>
          </a:r>
          <a:endParaRPr lang="en-US"/>
        </a:p>
      </dgm:t>
    </dgm:pt>
    <dgm:pt modelId="{6B8720C4-91F4-4874-870B-AB828DFC6082}" type="parTrans" cxnId="{74591EE4-B637-4214-8C66-B1ABC1C5038C}">
      <dgm:prSet/>
      <dgm:spPr/>
      <dgm:t>
        <a:bodyPr/>
        <a:lstStyle/>
        <a:p>
          <a:endParaRPr lang="en-US"/>
        </a:p>
      </dgm:t>
    </dgm:pt>
    <dgm:pt modelId="{453613B7-0E46-456A-99AF-1267D07A4878}" type="sibTrans" cxnId="{74591EE4-B637-4214-8C66-B1ABC1C5038C}">
      <dgm:prSet/>
      <dgm:spPr/>
      <dgm:t>
        <a:bodyPr/>
        <a:lstStyle/>
        <a:p>
          <a:endParaRPr lang="en-US"/>
        </a:p>
      </dgm:t>
    </dgm:pt>
    <dgm:pt modelId="{00143DBA-4EBC-4722-9FDD-236399E7D097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Variabele [x] beginwaarde geven</a:t>
          </a:r>
          <a:endParaRPr lang="en-US" dirty="0"/>
        </a:p>
      </dgm:t>
    </dgm:pt>
    <dgm:pt modelId="{2C4C753F-510B-4A2A-8C51-C6361CB1FE62}" type="parTrans" cxnId="{FDC8BBBF-193B-41C5-891B-F5FA39A5A5D1}">
      <dgm:prSet/>
      <dgm:spPr/>
      <dgm:t>
        <a:bodyPr/>
        <a:lstStyle/>
        <a:p>
          <a:endParaRPr lang="en-US"/>
        </a:p>
      </dgm:t>
    </dgm:pt>
    <dgm:pt modelId="{C59D394D-950C-4441-8C4F-3F5BB39BC903}" type="sibTrans" cxnId="{FDC8BBBF-193B-41C5-891B-F5FA39A5A5D1}">
      <dgm:prSet/>
      <dgm:spPr/>
      <dgm:t>
        <a:bodyPr/>
        <a:lstStyle/>
        <a:p>
          <a:endParaRPr lang="en-US"/>
        </a:p>
      </dgm:t>
    </dgm:pt>
    <dgm:pt modelId="{38B160A1-8892-40E8-B80F-457030903A25}">
      <dgm:prSet/>
      <dgm:spPr/>
      <dgm:t>
        <a:bodyPr/>
        <a:lstStyle/>
        <a:p>
          <a:r>
            <a:rPr lang="nl-BE"/>
            <a:t>“A local variabele named [x] canned be declared in this scope because it would give a different meaning to [x]”</a:t>
          </a:r>
          <a:endParaRPr lang="en-US"/>
        </a:p>
      </dgm:t>
    </dgm:pt>
    <dgm:pt modelId="{4081B03A-D6CF-4A9C-B9FD-E7412075C0CC}" type="parTrans" cxnId="{8B413F46-ABAC-42C6-A083-0A3301C78759}">
      <dgm:prSet/>
      <dgm:spPr/>
      <dgm:t>
        <a:bodyPr/>
        <a:lstStyle/>
        <a:p>
          <a:endParaRPr lang="en-US"/>
        </a:p>
      </dgm:t>
    </dgm:pt>
    <dgm:pt modelId="{D952DB29-B959-499E-A2CF-2141FD99DA37}" type="sibTrans" cxnId="{8B413F46-ABAC-42C6-A083-0A3301C78759}">
      <dgm:prSet/>
      <dgm:spPr/>
      <dgm:t>
        <a:bodyPr/>
        <a:lstStyle/>
        <a:p>
          <a:endParaRPr lang="en-US"/>
        </a:p>
      </dgm:t>
    </dgm:pt>
    <dgm:pt modelId="{CA92E4BB-25F2-4567-B67D-813A0DD63443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De nieuwe variabele een andere naam geven</a:t>
          </a:r>
          <a:endParaRPr lang="en-US" dirty="0"/>
        </a:p>
      </dgm:t>
    </dgm:pt>
    <dgm:pt modelId="{813E86A8-D9DC-431A-A713-5E3D74472552}" type="parTrans" cxnId="{C1F1EFAE-15A6-4C46-8CDD-60FA816789B6}">
      <dgm:prSet/>
      <dgm:spPr/>
      <dgm:t>
        <a:bodyPr/>
        <a:lstStyle/>
        <a:p>
          <a:endParaRPr lang="en-US"/>
        </a:p>
      </dgm:t>
    </dgm:pt>
    <dgm:pt modelId="{0EC3502B-B182-451B-8D58-7756B3130CEB}" type="sibTrans" cxnId="{C1F1EFAE-15A6-4C46-8CDD-60FA816789B6}">
      <dgm:prSet/>
      <dgm:spPr/>
      <dgm:t>
        <a:bodyPr/>
        <a:lstStyle/>
        <a:p>
          <a:endParaRPr lang="en-US"/>
        </a:p>
      </dgm:t>
    </dgm:pt>
    <dgm:pt modelId="{70BD629F-E428-418E-9CB1-B393929804C0}">
      <dgm:prSet/>
      <dgm:spPr/>
      <dgm:t>
        <a:bodyPr/>
        <a:lstStyle/>
        <a:p>
          <a:r>
            <a:rPr lang="nl-BE"/>
            <a:t>“The name [x] does not exist in the current context”</a:t>
          </a:r>
          <a:endParaRPr lang="en-US"/>
        </a:p>
      </dgm:t>
    </dgm:pt>
    <dgm:pt modelId="{34802B52-26D4-4423-8B50-A392CD320910}" type="parTrans" cxnId="{920FD870-C8B1-4EA7-9730-2B5A8A0911A6}">
      <dgm:prSet/>
      <dgm:spPr/>
      <dgm:t>
        <a:bodyPr/>
        <a:lstStyle/>
        <a:p>
          <a:endParaRPr lang="en-US"/>
        </a:p>
      </dgm:t>
    </dgm:pt>
    <dgm:pt modelId="{37B84F7F-BDF7-41EA-86A7-627E1D5D3710}" type="sibTrans" cxnId="{920FD870-C8B1-4EA7-9730-2B5A8A0911A6}">
      <dgm:prSet/>
      <dgm:spPr/>
      <dgm:t>
        <a:bodyPr/>
        <a:lstStyle/>
        <a:p>
          <a:endParaRPr lang="en-US"/>
        </a:p>
      </dgm:t>
    </dgm:pt>
    <dgm:pt modelId="{8D88D921-DA5F-4B6B-83ED-FF510EE2E924}">
      <dgm:prSet/>
      <dgm:spPr/>
      <dgm:t>
        <a:bodyPr/>
        <a:lstStyle/>
        <a:p>
          <a:r>
            <a:rPr lang="nl-BE" dirty="0" err="1"/>
            <a:t>Opl</a:t>
          </a:r>
          <a:r>
            <a:rPr lang="nl-BE"/>
            <a:t>: Variabele </a:t>
          </a:r>
          <a:r>
            <a:rPr lang="nl-BE" dirty="0"/>
            <a:t>in grotere scope aanmaken (bv in bovenliggende block)</a:t>
          </a:r>
          <a:endParaRPr lang="en-US" dirty="0"/>
        </a:p>
      </dgm:t>
    </dgm:pt>
    <dgm:pt modelId="{E973C031-37BB-4688-8449-320BD35CA341}" type="parTrans" cxnId="{EB9AE4E5-FFF9-482F-9C6A-5F216854C771}">
      <dgm:prSet/>
      <dgm:spPr/>
      <dgm:t>
        <a:bodyPr/>
        <a:lstStyle/>
        <a:p>
          <a:endParaRPr lang="en-US"/>
        </a:p>
      </dgm:t>
    </dgm:pt>
    <dgm:pt modelId="{5BB88069-68BA-41B7-8DDC-6EEDEB5C28B6}" type="sibTrans" cxnId="{EB9AE4E5-FFF9-482F-9C6A-5F216854C771}">
      <dgm:prSet/>
      <dgm:spPr/>
      <dgm:t>
        <a:bodyPr/>
        <a:lstStyle/>
        <a:p>
          <a:endParaRPr lang="en-US"/>
        </a:p>
      </dgm:t>
    </dgm:pt>
    <dgm:pt modelId="{14F165AB-C5F3-4EF8-8450-B221F194628F}" type="pres">
      <dgm:prSet presAssocID="{06AA7BF5-1B30-4E6F-B6D9-A85FBCF53ED3}" presName="linear" presStyleCnt="0">
        <dgm:presLayoutVars>
          <dgm:animLvl val="lvl"/>
          <dgm:resizeHandles val="exact"/>
        </dgm:presLayoutVars>
      </dgm:prSet>
      <dgm:spPr/>
    </dgm:pt>
    <dgm:pt modelId="{1E00C54C-3FED-4F2C-96F8-1B8B87967BD7}" type="pres">
      <dgm:prSet presAssocID="{C8A38F6D-F075-468A-AFAA-01800CD264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82794A-D395-4C22-9ECE-A4C75EADBE02}" type="pres">
      <dgm:prSet presAssocID="{C8A38F6D-F075-468A-AFAA-01800CD26491}" presName="childText" presStyleLbl="revTx" presStyleIdx="0" presStyleCnt="3">
        <dgm:presLayoutVars>
          <dgm:bulletEnabled val="1"/>
        </dgm:presLayoutVars>
      </dgm:prSet>
      <dgm:spPr/>
    </dgm:pt>
    <dgm:pt modelId="{D7D3A663-1F4A-4EA2-98B6-C683F0892E40}" type="pres">
      <dgm:prSet presAssocID="{38B160A1-8892-40E8-B80F-457030903A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B2EE4A-0201-43A4-AAFF-494A15383CB9}" type="pres">
      <dgm:prSet presAssocID="{38B160A1-8892-40E8-B80F-457030903A25}" presName="childText" presStyleLbl="revTx" presStyleIdx="1" presStyleCnt="3">
        <dgm:presLayoutVars>
          <dgm:bulletEnabled val="1"/>
        </dgm:presLayoutVars>
      </dgm:prSet>
      <dgm:spPr/>
    </dgm:pt>
    <dgm:pt modelId="{344C798A-62DA-482E-9E85-71CE2FAF5BAE}" type="pres">
      <dgm:prSet presAssocID="{70BD629F-E428-418E-9CB1-B393929804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2ACAA-0872-4BD3-8116-143181546F37}" type="pres">
      <dgm:prSet presAssocID="{70BD629F-E428-418E-9CB1-B393929804C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AE2760-70A0-4834-9348-DE24310AC757}" type="presOf" srcId="{8D88D921-DA5F-4B6B-83ED-FF510EE2E924}" destId="{1FD2ACAA-0872-4BD3-8116-143181546F37}" srcOrd="0" destOrd="0" presId="urn:microsoft.com/office/officeart/2005/8/layout/vList2"/>
    <dgm:cxn modelId="{57AE8445-FEC8-497F-A590-250CF3EDB4B9}" type="presOf" srcId="{C8A38F6D-F075-468A-AFAA-01800CD26491}" destId="{1E00C54C-3FED-4F2C-96F8-1B8B87967BD7}" srcOrd="0" destOrd="0" presId="urn:microsoft.com/office/officeart/2005/8/layout/vList2"/>
    <dgm:cxn modelId="{8B413F46-ABAC-42C6-A083-0A3301C78759}" srcId="{06AA7BF5-1B30-4E6F-B6D9-A85FBCF53ED3}" destId="{38B160A1-8892-40E8-B80F-457030903A25}" srcOrd="1" destOrd="0" parTransId="{4081B03A-D6CF-4A9C-B9FD-E7412075C0CC}" sibTransId="{D952DB29-B959-499E-A2CF-2141FD99DA37}"/>
    <dgm:cxn modelId="{920FD870-C8B1-4EA7-9730-2B5A8A0911A6}" srcId="{06AA7BF5-1B30-4E6F-B6D9-A85FBCF53ED3}" destId="{70BD629F-E428-418E-9CB1-B393929804C0}" srcOrd="2" destOrd="0" parTransId="{34802B52-26D4-4423-8B50-A392CD320910}" sibTransId="{37B84F7F-BDF7-41EA-86A7-627E1D5D3710}"/>
    <dgm:cxn modelId="{F86B0F81-A8BD-4EBE-A3D8-0E77C937FA5A}" type="presOf" srcId="{70BD629F-E428-418E-9CB1-B393929804C0}" destId="{344C798A-62DA-482E-9E85-71CE2FAF5BAE}" srcOrd="0" destOrd="0" presId="urn:microsoft.com/office/officeart/2005/8/layout/vList2"/>
    <dgm:cxn modelId="{B212FF8F-FCCD-473D-B4DC-C7EC3D4E079B}" type="presOf" srcId="{00143DBA-4EBC-4722-9FDD-236399E7D097}" destId="{4D82794A-D395-4C22-9ECE-A4C75EADBE02}" srcOrd="0" destOrd="0" presId="urn:microsoft.com/office/officeart/2005/8/layout/vList2"/>
    <dgm:cxn modelId="{C1F1EFAE-15A6-4C46-8CDD-60FA816789B6}" srcId="{38B160A1-8892-40E8-B80F-457030903A25}" destId="{CA92E4BB-25F2-4567-B67D-813A0DD63443}" srcOrd="0" destOrd="0" parTransId="{813E86A8-D9DC-431A-A713-5E3D74472552}" sibTransId="{0EC3502B-B182-451B-8D58-7756B3130CEB}"/>
    <dgm:cxn modelId="{8F38B9B8-52C0-4283-82A7-2C1C266D1BE6}" type="presOf" srcId="{CA92E4BB-25F2-4567-B67D-813A0DD63443}" destId="{03B2EE4A-0201-43A4-AAFF-494A15383CB9}" srcOrd="0" destOrd="0" presId="urn:microsoft.com/office/officeart/2005/8/layout/vList2"/>
    <dgm:cxn modelId="{FDC8BBBF-193B-41C5-891B-F5FA39A5A5D1}" srcId="{C8A38F6D-F075-468A-AFAA-01800CD26491}" destId="{00143DBA-4EBC-4722-9FDD-236399E7D097}" srcOrd="0" destOrd="0" parTransId="{2C4C753F-510B-4A2A-8C51-C6361CB1FE62}" sibTransId="{C59D394D-950C-4441-8C4F-3F5BB39BC903}"/>
    <dgm:cxn modelId="{6B9257CD-C588-4453-82CC-9B80FDDCFB43}" type="presOf" srcId="{38B160A1-8892-40E8-B80F-457030903A25}" destId="{D7D3A663-1F4A-4EA2-98B6-C683F0892E40}" srcOrd="0" destOrd="0" presId="urn:microsoft.com/office/officeart/2005/8/layout/vList2"/>
    <dgm:cxn modelId="{74591EE4-B637-4214-8C66-B1ABC1C5038C}" srcId="{06AA7BF5-1B30-4E6F-B6D9-A85FBCF53ED3}" destId="{C8A38F6D-F075-468A-AFAA-01800CD26491}" srcOrd="0" destOrd="0" parTransId="{6B8720C4-91F4-4874-870B-AB828DFC6082}" sibTransId="{453613B7-0E46-456A-99AF-1267D07A4878}"/>
    <dgm:cxn modelId="{EB9AE4E5-FFF9-482F-9C6A-5F216854C771}" srcId="{70BD629F-E428-418E-9CB1-B393929804C0}" destId="{8D88D921-DA5F-4B6B-83ED-FF510EE2E924}" srcOrd="0" destOrd="0" parTransId="{E973C031-37BB-4688-8449-320BD35CA341}" sibTransId="{5BB88069-68BA-41B7-8DDC-6EEDEB5C28B6}"/>
    <dgm:cxn modelId="{1E4E86F8-EB75-4642-9235-8F7EF85A7F9F}" type="presOf" srcId="{06AA7BF5-1B30-4E6F-B6D9-A85FBCF53ED3}" destId="{14F165AB-C5F3-4EF8-8450-B221F194628F}" srcOrd="0" destOrd="0" presId="urn:microsoft.com/office/officeart/2005/8/layout/vList2"/>
    <dgm:cxn modelId="{DAF6056B-3A91-47C7-9171-8B8F4149BCB3}" type="presParOf" srcId="{14F165AB-C5F3-4EF8-8450-B221F194628F}" destId="{1E00C54C-3FED-4F2C-96F8-1B8B87967BD7}" srcOrd="0" destOrd="0" presId="urn:microsoft.com/office/officeart/2005/8/layout/vList2"/>
    <dgm:cxn modelId="{7E5CEEC6-16B7-4C49-B0ED-9A9D8B5FD553}" type="presParOf" srcId="{14F165AB-C5F3-4EF8-8450-B221F194628F}" destId="{4D82794A-D395-4C22-9ECE-A4C75EADBE02}" srcOrd="1" destOrd="0" presId="urn:microsoft.com/office/officeart/2005/8/layout/vList2"/>
    <dgm:cxn modelId="{26F54529-5763-4788-8878-A6FC1934011C}" type="presParOf" srcId="{14F165AB-C5F3-4EF8-8450-B221F194628F}" destId="{D7D3A663-1F4A-4EA2-98B6-C683F0892E40}" srcOrd="2" destOrd="0" presId="urn:microsoft.com/office/officeart/2005/8/layout/vList2"/>
    <dgm:cxn modelId="{9F1E0C7B-9A32-4FBB-9085-DB9DD3047174}" type="presParOf" srcId="{14F165AB-C5F3-4EF8-8450-B221F194628F}" destId="{03B2EE4A-0201-43A4-AAFF-494A15383CB9}" srcOrd="3" destOrd="0" presId="urn:microsoft.com/office/officeart/2005/8/layout/vList2"/>
    <dgm:cxn modelId="{AF670AE9-21F1-4E58-A22A-F13C61DAAC4E}" type="presParOf" srcId="{14F165AB-C5F3-4EF8-8450-B221F194628F}" destId="{344C798A-62DA-482E-9E85-71CE2FAF5BAE}" srcOrd="4" destOrd="0" presId="urn:microsoft.com/office/officeart/2005/8/layout/vList2"/>
    <dgm:cxn modelId="{CC7BB905-39CE-4384-B90B-F0E2514D293A}" type="presParOf" srcId="{14F165AB-C5F3-4EF8-8450-B221F194628F}" destId="{1FD2ACAA-0872-4BD3-8116-143181546F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C54C-3FED-4F2C-96F8-1B8B87967BD7}">
      <dsp:nvSpPr>
        <dsp:cNvPr id="0" name=""/>
        <dsp:cNvSpPr/>
      </dsp:nvSpPr>
      <dsp:spPr>
        <a:xfrm>
          <a:off x="0" y="74595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“Use of unassigned local variable [x]”</a:t>
          </a:r>
          <a:endParaRPr lang="en-US" sz="2500" kern="1200"/>
        </a:p>
      </dsp:txBody>
      <dsp:txXfrm>
        <a:off x="69341" y="143936"/>
        <a:ext cx="6374921" cy="1281771"/>
      </dsp:txXfrm>
    </dsp:sp>
    <dsp:sp modelId="{4D82794A-D395-4C22-9ECE-A4C75EADBE02}">
      <dsp:nvSpPr>
        <dsp:cNvPr id="0" name=""/>
        <dsp:cNvSpPr/>
      </dsp:nvSpPr>
      <dsp:spPr>
        <a:xfrm>
          <a:off x="0" y="1495048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Variabele [x] beginwaarde geven</a:t>
          </a:r>
          <a:endParaRPr lang="en-US" sz="2000" kern="1200" dirty="0"/>
        </a:p>
      </dsp:txBody>
      <dsp:txXfrm>
        <a:off x="0" y="1495048"/>
        <a:ext cx="6513603" cy="414000"/>
      </dsp:txXfrm>
    </dsp:sp>
    <dsp:sp modelId="{D7D3A663-1F4A-4EA2-98B6-C683F0892E40}">
      <dsp:nvSpPr>
        <dsp:cNvPr id="0" name=""/>
        <dsp:cNvSpPr/>
      </dsp:nvSpPr>
      <dsp:spPr>
        <a:xfrm>
          <a:off x="0" y="1909048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“A local variabele named [x] canned be declared in this scope because it would give a different meaning to [x]”</a:t>
          </a:r>
          <a:endParaRPr lang="en-US" sz="2500" kern="1200"/>
        </a:p>
      </dsp:txBody>
      <dsp:txXfrm>
        <a:off x="69341" y="1978389"/>
        <a:ext cx="6374921" cy="1281771"/>
      </dsp:txXfrm>
    </dsp:sp>
    <dsp:sp modelId="{03B2EE4A-0201-43A4-AAFF-494A15383CB9}">
      <dsp:nvSpPr>
        <dsp:cNvPr id="0" name=""/>
        <dsp:cNvSpPr/>
      </dsp:nvSpPr>
      <dsp:spPr>
        <a:xfrm>
          <a:off x="0" y="3329502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De nieuwe variabele een andere naam geven</a:t>
          </a:r>
          <a:endParaRPr lang="en-US" sz="2000" kern="1200" dirty="0"/>
        </a:p>
      </dsp:txBody>
      <dsp:txXfrm>
        <a:off x="0" y="3329502"/>
        <a:ext cx="6513603" cy="414000"/>
      </dsp:txXfrm>
    </dsp:sp>
    <dsp:sp modelId="{344C798A-62DA-482E-9E85-71CE2FAF5BAE}">
      <dsp:nvSpPr>
        <dsp:cNvPr id="0" name=""/>
        <dsp:cNvSpPr/>
      </dsp:nvSpPr>
      <dsp:spPr>
        <a:xfrm>
          <a:off x="0" y="3743502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“The name [x] does not exist in the current context”</a:t>
          </a:r>
          <a:endParaRPr lang="en-US" sz="2500" kern="1200"/>
        </a:p>
      </dsp:txBody>
      <dsp:txXfrm>
        <a:off x="69341" y="3812843"/>
        <a:ext cx="6374921" cy="1281771"/>
      </dsp:txXfrm>
    </dsp:sp>
    <dsp:sp modelId="{1FD2ACAA-0872-4BD3-8116-143181546F37}">
      <dsp:nvSpPr>
        <dsp:cNvPr id="0" name=""/>
        <dsp:cNvSpPr/>
      </dsp:nvSpPr>
      <dsp:spPr>
        <a:xfrm>
          <a:off x="0" y="5163955"/>
          <a:ext cx="6513603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/>
            <a:t>: Variabele </a:t>
          </a:r>
          <a:r>
            <a:rPr lang="nl-BE" sz="2000" kern="1200" dirty="0"/>
            <a:t>in grotere scope aanmaken (bv in bovenliggende block)</a:t>
          </a:r>
          <a:endParaRPr lang="en-US" sz="2000" kern="1200" dirty="0"/>
        </a:p>
      </dsp:txBody>
      <dsp:txXfrm>
        <a:off x="0" y="5163955"/>
        <a:ext cx="6513603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FBD-47B4-4488-BD47-6CB0720E0297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5A25-578D-4EF4-A255-25FDA8829775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963-C8FA-48C7-A082-346FA433759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675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BAC2-6684-4A11-9F7A-0B6154F36F6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1FCF-51A9-4177-B492-1E8DB0E4A66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2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AD4E-11A4-4C3C-B8A1-DEA1BE3C005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6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314-152D-4D03-8132-D8D5576A9F67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5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F889-4B31-4580-AE99-CD5E3DD38E85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5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5496-3DD3-4715-AC6C-0464B99FE0D5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35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9EC-CAE5-4013-AF76-2490B23BEE3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C1E5-529C-4911-9410-7F5F8FCA025F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1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BE83-D496-476B-ADE5-7778F30A3C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Lab/ExtendedMethodExample/ExtendedMethodExample.sl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3. Scope van </a:t>
            </a:r>
            <a:r>
              <a:rPr lang="en-US" kern="1200" dirty="0" err="1"/>
              <a:t>variabelen</a:t>
            </a:r>
            <a:endParaRPr lang="en-US" kern="1200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D816C02-4B1D-45D9-B8DC-9913265F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H5. </a:t>
            </a:r>
            <a:r>
              <a:rPr lang="en-US" dirty="0" err="1"/>
              <a:t>Beslissingen</a:t>
            </a:r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A064-6E8F-426D-B93C-DBFD45D0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AA5628-E730-4141-9E59-04C0094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83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0E120-2651-4A1D-BEDA-3F7318F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Welke </a:t>
            </a:r>
            <a:r>
              <a:rPr lang="nl-BE" dirty="0" err="1"/>
              <a:t>errors</a:t>
            </a:r>
            <a:r>
              <a:rPr lang="nl-BE" dirty="0"/>
              <a:t> hebben we vandaag geleerd?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F4258A8-C882-4124-A457-A9C009957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2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8F7003F-938C-4A4B-813D-8FE3E57A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F8350B-0024-422B-B414-9044B9F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02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0ED59-CD53-40F0-BB51-FAC01B24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EFF56-8ED7-47A8-BA42-2B303E20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809CA2-114A-4389-B263-79F0D01F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62C56F-CD92-4BA8-A5FA-47C1F43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91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4. switch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5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mogelijkheden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voorkomend patroon:</a:t>
            </a:r>
          </a:p>
          <a:p>
            <a:pPr lvl="1"/>
            <a:r>
              <a:rPr lang="nl-BE" dirty="0" err="1"/>
              <a:t>Afh</a:t>
            </a:r>
            <a:r>
              <a:rPr lang="nl-BE" dirty="0"/>
              <a:t>. van waarde van 1 variabele iets doen:</a:t>
            </a:r>
          </a:p>
          <a:p>
            <a:pPr marL="914400" lvl="2" indent="0">
              <a:buNone/>
            </a:pPr>
            <a:r>
              <a:rPr lang="nl-BE" dirty="0"/>
              <a:t>Bv keuzemenu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8" y="2748242"/>
            <a:ext cx="5160596" cy="39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6848CF-CC5B-4F01-A0D6-0BAF308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C68E5D-5B44-4064-B8C7-4B92B11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375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" y="2831446"/>
            <a:ext cx="4345584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07" y="2432234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met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3127" y="393962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endParaRPr kumimoji="0" lang="nl-B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0F5949-66D4-423D-8780-06A4B67D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023A07-B9C3-4E71-A221-CC1759A2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86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45B9-ABE3-42DA-9628-182FE37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Switch-elementen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519B-4007-47BC-BD9F-BA2F23D3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945" cy="4351338"/>
          </a:xfrm>
        </p:spPr>
        <p:txBody>
          <a:bodyPr/>
          <a:lstStyle/>
          <a:p>
            <a:r>
              <a:rPr lang="nl-BE" dirty="0"/>
              <a:t>Nieuwe </a:t>
            </a:r>
            <a:r>
              <a:rPr lang="nl-BE" dirty="0" err="1"/>
              <a:t>keywords</a:t>
            </a:r>
            <a:r>
              <a:rPr lang="nl-BE" dirty="0"/>
              <a:t>: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BE" dirty="0"/>
              <a:t>: mogelijk waarde voor switch-variabele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l-BE" dirty="0"/>
              <a:t>: case indien niet in voorgaande cases werd gegaan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BE" dirty="0"/>
              <a:t>: einde van case aanduiden</a:t>
            </a:r>
          </a:p>
          <a:p>
            <a:pPr lvl="1"/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60E5E3-B1F3-497B-8F39-94243D11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5" y="1304251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4DEE3ED3-B5CC-4EE5-9F71-6DB28F432D21}"/>
              </a:ext>
            </a:extLst>
          </p:cNvPr>
          <p:cNvCxnSpPr/>
          <p:nvPr/>
        </p:nvCxnSpPr>
        <p:spPr>
          <a:xfrm>
            <a:off x="6721174" y="1755381"/>
            <a:ext cx="106791" cy="2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726CBA-D4CD-43B3-8412-4C7A3F15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244D2A-2715-4B38-BEA4-73F6A27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25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Switch flowchart</a:t>
            </a:r>
          </a:p>
        </p:txBody>
      </p:sp>
      <p:pic>
        <p:nvPicPr>
          <p:cNvPr id="1029" name="Picture 2" descr="Image result for switch c#">
            <a:extLst>
              <a:ext uri="{FF2B5EF4-FFF2-40B4-BE49-F238E27FC236}">
                <a16:creationId xmlns:a16="http://schemas.microsoft.com/office/drawing/2014/main" id="{6A421362-D11F-474E-965E-AAE861090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01" y="492573"/>
            <a:ext cx="438518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D949C9-5F91-4E35-8A0C-774C2291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42964F-4CF1-4A39-B983-82D859DD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7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Switch met strings</a:t>
            </a:r>
          </a:p>
        </p:txBody>
      </p:sp>
      <p:sp>
        <p:nvSpPr>
          <p:cNvPr id="314371" name="Tijdelijke aanduiding voor inhoud 2"/>
          <p:cNvSpPr>
            <a:spLocks noGrp="1"/>
          </p:cNvSpPr>
          <p:nvPr>
            <p:ph idx="1"/>
          </p:nvPr>
        </p:nvSpPr>
        <p:spPr>
          <a:xfrm>
            <a:off x="1168862" y="6306921"/>
            <a:ext cx="10515600" cy="829108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IE" dirty="0" err="1"/>
              <a:t>Eender</a:t>
            </a:r>
            <a:r>
              <a:rPr lang="en-IE" dirty="0"/>
              <a:t> </a:t>
            </a:r>
            <a:r>
              <a:rPr lang="en-IE" dirty="0" err="1"/>
              <a:t>welk</a:t>
            </a:r>
            <a:r>
              <a:rPr lang="en-IE" dirty="0"/>
              <a:t> type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15" y="1313519"/>
            <a:ext cx="6941939" cy="4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8CB84DE-88B2-4DAC-9EB8-46A5729B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733114-72DF-4678-B54F-EBECF420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5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B9EBD-5126-458D-8BF5-6301181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Fallthrough</a:t>
            </a:r>
            <a:r>
              <a:rPr lang="nl-BE" dirty="0"/>
              <a:t> ook mogelijk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01AEAE-FA00-42FE-8A6F-F61FD4BEC998}"/>
              </a:ext>
            </a:extLst>
          </p:cNvPr>
          <p:cNvSpPr/>
          <p:nvPr/>
        </p:nvSpPr>
        <p:spPr>
          <a:xfrm>
            <a:off x="941778" y="1690688"/>
            <a:ext cx="10573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  Random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4);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$"Niet 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$"An unexpected value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F7422DE-253C-444D-B073-C0581C4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1B645-2E8E-4334-B96D-2F311E2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61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C3686-3F27-463F-A221-9F67441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8F379D-C72D-498F-A42A-A75562E2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4B7FFE-8A11-42F7-8013-DA9A4DEF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9D66A1-79FE-4058-AD04-74CC516D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itel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/>
              <a:t>Scope en blocks</a:t>
            </a:r>
          </a:p>
        </p:txBody>
      </p:sp>
      <p:sp>
        <p:nvSpPr>
          <p:cNvPr id="304131" name="Tijdelijke aanduiding voor inhoud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IE" sz="2200"/>
              <a:t>Een blok (block) wordt aangegeven met accolades.</a:t>
            </a:r>
          </a:p>
          <a:p>
            <a:endParaRPr lang="en-IE" sz="2200"/>
          </a:p>
          <a:p>
            <a:r>
              <a:rPr lang="en-IE" sz="2200"/>
              <a:t>Een block mag </a:t>
            </a:r>
            <a:r>
              <a:rPr lang="en-IE" sz="2200" b="1"/>
              <a:t>lokale variabelen</a:t>
            </a:r>
            <a:r>
              <a:rPr lang="en-IE" sz="2200"/>
              <a:t> bevatten, enkel zichtbaar binnen dit block.</a:t>
            </a:r>
          </a:p>
          <a:p>
            <a:endParaRPr lang="en-IE" sz="2200"/>
          </a:p>
          <a:p>
            <a:r>
              <a:rPr lang="en-IE" sz="2200"/>
              <a:t>Wanneer je buiten block komt worden alle lokale variabelen verwijderd.</a:t>
            </a:r>
          </a:p>
          <a:p>
            <a:endParaRPr lang="en-IE" sz="2200"/>
          </a:p>
          <a:p>
            <a:endParaRPr lang="en-IE" sz="2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740495-3459-4243-92F0-40074DDB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8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F6B86B-B481-4AE8-940B-41B8393B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307AE80-CC73-4E75-861B-BE0FDF6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045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enum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12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 dirty="0" err="1"/>
              <a:t>Enumeratie</a:t>
            </a:r>
            <a:r>
              <a:rPr lang="en-IE" sz="4000" dirty="0"/>
              <a:t> en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Enemuration of enumeratie = nummering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r>
              <a:rPr lang="en-IE" sz="2000">
                <a:solidFill>
                  <a:srgbClr val="000000"/>
                </a:solidFill>
              </a:rPr>
              <a:t>Enumerated types: speciaal type (maar duur woord)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28E084-3F5F-499D-A54A-E40CF1A76854}" type="slidenum"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3F77EFD-EAF5-4EEA-BA50-A95E00E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16050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0710-3ECC-4EE0-878C-7B76B23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Nut van enum?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A12DA-3D4C-4F3B-936D-4E6C96E5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/>
              <a:t>Nummer bewaren:</a:t>
            </a:r>
          </a:p>
          <a:p>
            <a:pPr lvl="1"/>
            <a:r>
              <a:rPr lang="en-IE"/>
              <a:t>Gebruik int, short, etc</a:t>
            </a:r>
          </a:p>
          <a:p>
            <a:r>
              <a:rPr lang="en-IE" sz="2400"/>
              <a:t>True/False:</a:t>
            </a:r>
          </a:p>
          <a:p>
            <a:pPr lvl="1"/>
            <a:r>
              <a:rPr lang="en-IE"/>
              <a:t>Bool</a:t>
            </a:r>
          </a:p>
          <a:p>
            <a:pPr lvl="1"/>
            <a:endParaRPr lang="en-IE"/>
          </a:p>
          <a:p>
            <a:r>
              <a:rPr lang="en-IE" sz="2400"/>
              <a:t>Maar wat als we specifieke waarden of status van een systeem (states) willen bewaren? </a:t>
            </a:r>
          </a:p>
          <a:p>
            <a:endParaRPr lang="nl-BE" sz="240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9DED59-7736-4444-973B-33F31221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6BE952-7EC4-4ACB-98A2-2B78027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84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States/status voorbeelden</a:t>
            </a:r>
          </a:p>
        </p:txBody>
      </p:sp>
      <p:sp>
        <p:nvSpPr>
          <p:cNvPr id="44041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Zeeslag:</a:t>
            </a:r>
          </a:p>
          <a:p>
            <a:r>
              <a:rPr lang="en-IE" sz="2000">
                <a:solidFill>
                  <a:srgbClr val="000000"/>
                </a:solidFill>
              </a:rPr>
              <a:t>Ieder vakje kan een van volgende zaken bevatten: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Empty sea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Attacked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Battleship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Cruiser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Submarine 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Rowing boat</a:t>
            </a:r>
          </a:p>
          <a:p>
            <a:pPr lvl="2"/>
            <a:endParaRPr lang="en-IE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A5A8AEE-94E1-4C84-AC4C-FB524BC70AFC}" type="slidenum"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</a:blip>
          <a:srcRect l="18598" r="15240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D2EBB36-63FC-4B71-8929-FE7D283A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23211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States/status voorbeelden</a:t>
            </a:r>
          </a:p>
        </p:txBody>
      </p:sp>
      <p:sp>
        <p:nvSpPr>
          <p:cNvPr id="32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Eigenlijk</a:t>
            </a:r>
            <a:r>
              <a:rPr lang="en-IE" dirty="0"/>
              <a:t> </a:t>
            </a:r>
            <a:r>
              <a:rPr lang="en-IE" dirty="0" err="1"/>
              <a:t>willen</a:t>
            </a:r>
            <a:r>
              <a:rPr lang="en-IE" dirty="0"/>
              <a:t> we </a:t>
            </a:r>
            <a:r>
              <a:rPr lang="en-IE" dirty="0" err="1"/>
              <a:t>dus</a:t>
            </a:r>
            <a:r>
              <a:rPr lang="en-IE" dirty="0"/>
              <a:t> metadata </a:t>
            </a:r>
            <a:r>
              <a:rPr lang="en-IE" dirty="0" err="1"/>
              <a:t>beschrijven</a:t>
            </a:r>
            <a:r>
              <a:rPr lang="en-IE" dirty="0"/>
              <a:t>:</a:t>
            </a:r>
          </a:p>
          <a:p>
            <a:r>
              <a:rPr lang="en-IE" dirty="0"/>
              <a:t>Of</a:t>
            </a:r>
          </a:p>
          <a:p>
            <a:pPr lvl="1"/>
            <a:r>
              <a:rPr lang="en-IE" sz="2000" dirty="0"/>
              <a:t>Empty sea = 1</a:t>
            </a:r>
          </a:p>
          <a:p>
            <a:pPr lvl="1"/>
            <a:r>
              <a:rPr lang="en-IE" sz="2000" dirty="0"/>
              <a:t>Attacked = 2</a:t>
            </a:r>
          </a:p>
          <a:p>
            <a:pPr lvl="1"/>
            <a:r>
              <a:rPr lang="en-IE" sz="2000" dirty="0"/>
              <a:t>Battleship = 3</a:t>
            </a:r>
          </a:p>
          <a:p>
            <a:pPr lvl="1"/>
            <a:r>
              <a:rPr lang="en-IE" sz="2000" dirty="0"/>
              <a:t>Cruiser = 4</a:t>
            </a:r>
          </a:p>
          <a:p>
            <a:pPr lvl="1"/>
            <a:r>
              <a:rPr lang="en-IE" sz="2000" dirty="0"/>
              <a:t>Submarine = 5</a:t>
            </a:r>
          </a:p>
          <a:p>
            <a:pPr lvl="1"/>
            <a:r>
              <a:rPr lang="en-IE" sz="2000" dirty="0"/>
              <a:t>Rowing boat = 6</a:t>
            </a:r>
          </a:p>
          <a:p>
            <a:pPr lvl="2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317F-7FB4-4883-A033-8CC813E69E6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649" y="2825806"/>
            <a:ext cx="3616965" cy="2502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B090C73-7BAA-4C9F-9DD3-439D24A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26509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Moeilijk leesbare/aanpasbare code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Wat als we per ongeluk 6 typen?</a:t>
            </a:r>
          </a:p>
          <a:p>
            <a:r>
              <a:rPr lang="en-IE"/>
              <a:t>Wat als we later liever voor een leeg vakje een andere waarde willen?</a:t>
            </a:r>
          </a:p>
          <a:p>
            <a:r>
              <a:rPr lang="en-IE"/>
              <a:t>Wat als we 7 typen? Bestaat dit?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Etc. Etc.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BDC98-A159-4CE6-BF0F-693561EF18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13" y="1797189"/>
            <a:ext cx="74072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ep 5"/>
          <p:cNvGrpSpPr>
            <a:grpSpLocks/>
          </p:cNvGrpSpPr>
          <p:nvPr/>
        </p:nvGrpSpPr>
        <p:grpSpPr bwMode="auto">
          <a:xfrm>
            <a:off x="9245600" y="681037"/>
            <a:ext cx="1970087" cy="1466850"/>
            <a:chOff x="6185338" y="1366345"/>
            <a:chExt cx="1970690" cy="1466630"/>
          </a:xfrm>
        </p:grpSpPr>
        <p:pic>
          <p:nvPicPr>
            <p:cNvPr id="3379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Tekstvak 7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Bad coding example!</a:t>
              </a:r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E7C59A-3C98-4181-9437-8726A3D0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842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Oplossing</a:t>
            </a:r>
            <a:r>
              <a:rPr lang="en-IE" dirty="0"/>
              <a:t>: enumerated types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b="1">
                <a:solidFill>
                  <a:srgbClr val="0E27E2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/>
              <a:t> keyword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Moet gedeclareerd worden buiten Main (als apart onderdeel van Program class bijvoorbeeld)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91CCE-1322-45A5-B08D-4ED1EB05A83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089" y="2559050"/>
            <a:ext cx="30051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E77F32F5-EE80-4582-95F5-9CD4D8D98D86}"/>
              </a:ext>
            </a:extLst>
          </p:cNvPr>
          <p:cNvSpPr/>
          <p:nvPr/>
        </p:nvSpPr>
        <p:spPr>
          <a:xfrm>
            <a:off x="8716404" y="1372054"/>
            <a:ext cx="3070248" cy="10478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definiëren een nieuw type “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SeaState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dat enkel de waarden kan hebben tussen de accolades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F1AC52-7E66-47CF-806A-DA0542CD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99115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Gebruik enum</a:t>
            </a:r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SeaState is als het ware een nieuw type (zoals int, double) die maar 6 mogelijke waarden kan bevatten.</a:t>
            </a:r>
          </a:p>
          <a:p>
            <a:endParaRPr lang="en-IE"/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686" y="336586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AC12F7C-B08A-43F5-ABCD-08681750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38303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1° </a:t>
            </a:r>
            <a:r>
              <a:rPr lang="en-IE" dirty="0" err="1"/>
              <a:t>Variabele</a:t>
            </a:r>
            <a:r>
              <a:rPr lang="en-IE" dirty="0"/>
              <a:t> van het type </a:t>
            </a:r>
            <a:r>
              <a:rPr lang="en-IE" dirty="0" err="1"/>
              <a:t>SeaState</a:t>
            </a:r>
            <a:r>
              <a:rPr lang="en-IE" dirty="0"/>
              <a:t> </a:t>
            </a:r>
            <a:r>
              <a:rPr lang="en-IE" dirty="0" err="1"/>
              <a:t>aanmaken</a:t>
            </a:r>
            <a:r>
              <a:rPr lang="en-IE" dirty="0"/>
              <a:t>, </a:t>
            </a:r>
            <a:r>
              <a:rPr lang="en-IE" dirty="0" err="1"/>
              <a:t>genaamd</a:t>
            </a:r>
            <a:r>
              <a:rPr lang="en-IE" dirty="0"/>
              <a:t>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68033" y="3278854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CA281A-4334-4672-82F7-A6A45B27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78011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2°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openSea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geven</a:t>
            </a:r>
            <a:r>
              <a:rPr lang="en-IE" dirty="0"/>
              <a:t>, </a:t>
            </a:r>
            <a:r>
              <a:rPr lang="en-IE" dirty="0" err="1"/>
              <a:t>nl</a:t>
            </a:r>
            <a:r>
              <a:rPr lang="en-IE" dirty="0"/>
              <a:t>. </a:t>
            </a:r>
            <a:r>
              <a:rPr lang="en-IE" dirty="0" err="1"/>
              <a:t>EmptySea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71847" y="3576440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47759C-659B-472D-954A-BA18F60E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9492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el 1"/>
          <p:cNvSpPr>
            <a:spLocks noGrp="1"/>
          </p:cNvSpPr>
          <p:nvPr>
            <p:ph type="title"/>
          </p:nvPr>
        </p:nvSpPr>
        <p:spPr>
          <a:xfrm>
            <a:off x="623392" y="-68316"/>
            <a:ext cx="10515600" cy="1325563"/>
          </a:xfrm>
        </p:spPr>
        <p:txBody>
          <a:bodyPr/>
          <a:lstStyle/>
          <a:p>
            <a:r>
              <a:rPr lang="en-IE" dirty="0"/>
              <a:t>Scope en blocks</a:t>
            </a:r>
          </a:p>
        </p:txBody>
      </p:sp>
      <p:sp>
        <p:nvSpPr>
          <p:cNvPr id="3051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5157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5263" y="814389"/>
            <a:ext cx="47815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462338" y="996951"/>
            <a:ext cx="5759450" cy="1363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505200" y="2743201"/>
            <a:ext cx="5716588" cy="1490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3979864" y="3233738"/>
            <a:ext cx="5241925" cy="6286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intstring</a:t>
            </a:r>
          </a:p>
        </p:txBody>
      </p:sp>
      <p:sp>
        <p:nvSpPr>
          <p:cNvPr id="305161" name="Rechthoek 9"/>
          <p:cNvSpPr>
            <a:spLocks noChangeArrowheads="1"/>
          </p:cNvSpPr>
          <p:nvPr/>
        </p:nvSpPr>
        <p:spPr bwMode="auto">
          <a:xfrm>
            <a:off x="3505200" y="5459413"/>
            <a:ext cx="5716588" cy="9953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	&amp; age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19F976-AB60-4CA6-9CFF-163C62C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DAD6A8-E98C-4816-A0C7-898AF9B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1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3°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doen</a:t>
            </a:r>
            <a:r>
              <a:rPr lang="en-IE" dirty="0"/>
              <a:t> </a:t>
            </a:r>
            <a:r>
              <a:rPr lang="en-IE" dirty="0" err="1"/>
              <a:t>afhankelijk</a:t>
            </a:r>
            <a:r>
              <a:rPr lang="en-IE" dirty="0"/>
              <a:t> van de </a:t>
            </a:r>
            <a:r>
              <a:rPr lang="en-IE" dirty="0" err="1"/>
              <a:t>huidige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van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FF4CAF8-4858-49E6-9892-A0DBF63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03330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Nog een voorbeeld</a:t>
            </a:r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C80E4-7A05-4F0D-BDB2-C513ECEBDD1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858" y="1383728"/>
            <a:ext cx="540861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7783235-57EC-4DA6-BB81-7E4D0F8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62723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Enum voor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Enum</a:t>
            </a:r>
            <a:r>
              <a:rPr lang="en-IE" dirty="0"/>
              <a:t> is </a:t>
            </a:r>
            <a:r>
              <a:rPr lang="en-IE" dirty="0" err="1"/>
              <a:t>ideaal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de </a:t>
            </a:r>
            <a:r>
              <a:rPr lang="en-IE" dirty="0" err="1"/>
              <a:t>staat</a:t>
            </a:r>
            <a:r>
              <a:rPr lang="en-IE" dirty="0"/>
              <a:t> (state) van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eindig</a:t>
            </a:r>
            <a:r>
              <a:rPr lang="en-IE" dirty="0"/>
              <a:t> </a:t>
            </a:r>
            <a:r>
              <a:rPr lang="en-IE" dirty="0" err="1"/>
              <a:t>aantal</a:t>
            </a:r>
            <a:r>
              <a:rPr lang="en-IE" dirty="0"/>
              <a:t> </a:t>
            </a:r>
            <a:r>
              <a:rPr lang="en-IE" dirty="0" err="1"/>
              <a:t>mogelijkheden</a:t>
            </a:r>
            <a:r>
              <a:rPr lang="en-IE" dirty="0"/>
              <a:t> maar </a:t>
            </a:r>
            <a:r>
              <a:rPr lang="en-IE" dirty="0" err="1"/>
              <a:t>heeft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 err="1"/>
              <a:t>Bijvoorbeeld</a:t>
            </a:r>
            <a:endParaRPr lang="en-IE" dirty="0"/>
          </a:p>
          <a:p>
            <a:endParaRPr lang="en-IE" dirty="0"/>
          </a:p>
          <a:p>
            <a:pPr lvl="1"/>
            <a:r>
              <a:rPr lang="en-IE" sz="2000" dirty="0"/>
              <a:t>State van game: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sz="2000" dirty="0" err="1"/>
              <a:t>Staat</a:t>
            </a:r>
            <a:r>
              <a:rPr lang="en-IE" sz="2000" dirty="0"/>
              <a:t> van </a:t>
            </a:r>
            <a:r>
              <a:rPr lang="en-IE" sz="2000" dirty="0" err="1"/>
              <a:t>persoon</a:t>
            </a:r>
            <a:r>
              <a:rPr lang="en-IE" sz="2000" dirty="0"/>
              <a:t> </a:t>
            </a:r>
            <a:r>
              <a:rPr lang="en-IE" sz="2000" dirty="0" err="1"/>
              <a:t>zijn</a:t>
            </a:r>
            <a:r>
              <a:rPr lang="en-IE" sz="2000" dirty="0"/>
              <a:t> </a:t>
            </a:r>
            <a:r>
              <a:rPr lang="en-IE" sz="2000" dirty="0" err="1"/>
              <a:t>relatie</a:t>
            </a:r>
            <a:r>
              <a:rPr lang="en-IE" sz="2000" dirty="0"/>
              <a:t>: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283D-3627-469E-A6F6-BCFDFA54614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005" y="2728219"/>
            <a:ext cx="2824091" cy="2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494" y="4498760"/>
            <a:ext cx="3248729" cy="244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ABF1330-C914-4DEC-9DA2-4F752204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6022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Enum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int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Omzetten tussen int en </a:t>
            </a:r>
            <a:r>
              <a:rPr lang="nl-BE" dirty="0" err="1"/>
              <a:t>enum</a:t>
            </a:r>
            <a:r>
              <a:rPr lang="nl-BE" dirty="0"/>
              <a:t> enkel </a:t>
            </a:r>
            <a:r>
              <a:rPr lang="nl-BE"/>
              <a:t>via casting!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00CA7-43EB-4A42-B0CC-83D08B9BDB36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C90638-09E0-4778-98F4-FA522051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37" y="2724150"/>
            <a:ext cx="4924425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3DD31B-0929-469B-ABD3-E9DAE4D9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37" y="2371725"/>
            <a:ext cx="7639050" cy="352425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2A4BFDB-443A-4CB0-A373-C3E805E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4603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/>
              <a:t>“Use enumerated types”</a:t>
            </a:r>
          </a:p>
          <a:p>
            <a:endParaRPr lang="nl-BE" sz="3200"/>
          </a:p>
          <a:p>
            <a:pPr>
              <a:buFont typeface="Times" pitchFamily="18" charset="0"/>
              <a:buNone/>
            </a:pPr>
            <a:r>
              <a:rPr lang="nl-BE" sz="2400"/>
              <a:t>Voordeel voor alle partijen: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1° Makkelijker te schrijven en lezen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2° Verstaanbare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3° Meer resistent tegen bugs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BB728-826D-48E8-BAA9-A4AA144FB21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B84A34C-38BA-4707-B9B2-6025431B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7247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Leer goed werken met enums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3110" y="4371278"/>
            <a:ext cx="5138809" cy="184664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They might someday save your life!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7E500CA7-43EB-4A42-B0CC-83D08B9BDB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C1272D-EA6F-440B-8137-CE3EE38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57016-FD79-4B49-9C84-7F300A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993985"/>
            <a:ext cx="4624251" cy="6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2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Geneste blocks: voorbeelden</a:t>
            </a:r>
          </a:p>
        </p:txBody>
      </p:sp>
      <p:pic>
        <p:nvPicPr>
          <p:cNvPr id="306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4814" y="1546226"/>
            <a:ext cx="21669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8150" y="3135314"/>
            <a:ext cx="19827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463926" y="1570038"/>
            <a:ext cx="4105275" cy="12001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4048126" y="1951039"/>
            <a:ext cx="3521075" cy="6699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j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62E265C-7C85-4592-88C1-8CB1753D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A29DEE-89A5-4F3E-BADE-91C48CAE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557" y="4957764"/>
            <a:ext cx="5743828" cy="18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Opletten voor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niet</a:t>
            </a:r>
            <a:r>
              <a:rPr lang="en-IE" dirty="0"/>
              <a:t> (in </a:t>
            </a:r>
            <a:r>
              <a:rPr lang="en-IE" dirty="0" err="1"/>
              <a:t>eerdere</a:t>
            </a:r>
            <a:r>
              <a:rPr lang="en-IE" dirty="0"/>
              <a:t> C-</a:t>
            </a:r>
            <a:r>
              <a:rPr lang="en-IE" dirty="0" err="1"/>
              <a:t>talen</a:t>
            </a:r>
            <a:r>
              <a:rPr lang="en-IE" dirty="0"/>
              <a:t> </a:t>
            </a:r>
            <a:r>
              <a:rPr lang="en-IE" dirty="0" err="1"/>
              <a:t>wel</a:t>
            </a:r>
            <a:r>
              <a:rPr lang="en-IE" dirty="0"/>
              <a:t>):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wel</a:t>
            </a:r>
            <a:r>
              <a:rPr lang="en-IE" dirty="0"/>
              <a:t> (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verwarring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 van </a:t>
            </a:r>
            <a:r>
              <a:rPr lang="en-IE" dirty="0" err="1"/>
              <a:t>i</a:t>
            </a:r>
            <a:r>
              <a:rPr lang="en-IE" dirty="0"/>
              <a:t>):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072" y="2564904"/>
            <a:ext cx="192246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936" y="2564904"/>
            <a:ext cx="6562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F21E65-F17A-4234-966F-58DC95F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A61F7B-746B-4666-B1CA-DABE18C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5172" y="5013176"/>
            <a:ext cx="188436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0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Scope bij for -loops</a:t>
            </a:r>
          </a:p>
        </p:txBody>
      </p:sp>
      <p:sp>
        <p:nvSpPr>
          <p:cNvPr id="3082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 i enkel binnen for-loop zichtbaar.</a:t>
            </a:r>
          </a:p>
        </p:txBody>
      </p:sp>
      <p:pic>
        <p:nvPicPr>
          <p:cNvPr id="308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8" y="2735264"/>
            <a:ext cx="47180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2490789" y="2771775"/>
            <a:ext cx="6230937" cy="63023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224B298-C8FF-4C8C-A123-5ACF927B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C2396A1-49A6-40C1-AE91-790EE11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63742-B2F0-475A-9FE7-A1034CA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5369A-DB82-4FAA-B033-FD646CCF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2D3D2D-0BFA-426D-A482-53BE40F7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E7D8BE-706D-439C-9211-C3E463098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9" r="16044"/>
          <a:stretch/>
        </p:blipFill>
        <p:spPr>
          <a:xfrm>
            <a:off x="263352" y="1412776"/>
            <a:ext cx="7920880" cy="579707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9A04055-65A6-4FE3-B3A7-9D651B5F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8" y="5735165"/>
            <a:ext cx="8492421" cy="803747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B75A15C-4541-4B4F-B66D-744D5D58BAAF}"/>
              </a:ext>
            </a:extLst>
          </p:cNvPr>
          <p:cNvCxnSpPr/>
          <p:nvPr/>
        </p:nvCxnSpPr>
        <p:spPr>
          <a:xfrm>
            <a:off x="2639616" y="6176963"/>
            <a:ext cx="10801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08DEFB1-ADBC-4486-8263-A0B05C5F8CE3}"/>
              </a:ext>
            </a:extLst>
          </p:cNvPr>
          <p:cNvCxnSpPr>
            <a:cxnSpLocks/>
          </p:cNvCxnSpPr>
          <p:nvPr/>
        </p:nvCxnSpPr>
        <p:spPr>
          <a:xfrm>
            <a:off x="5375920" y="5085184"/>
            <a:ext cx="648072" cy="9861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AD07915-9DBA-4FDB-9DB5-812F92D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5928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ging er mis?</a:t>
            </a:r>
          </a:p>
          <a:p>
            <a:pPr lvl="1"/>
            <a:r>
              <a:rPr lang="nl-BE" dirty="0"/>
              <a:t>Welke waarde heeft </a:t>
            </a:r>
            <a:r>
              <a:rPr lang="nl-BE" i="1" dirty="0"/>
              <a:t>dubbel</a:t>
            </a:r>
            <a:r>
              <a:rPr lang="nl-BE" dirty="0"/>
              <a:t> indien niet in de </a:t>
            </a:r>
            <a:r>
              <a:rPr lang="nl-BE" dirty="0" err="1"/>
              <a:t>if</a:t>
            </a:r>
            <a:r>
              <a:rPr lang="nl-BE" dirty="0"/>
              <a:t> werd gegaan?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9179A0-FD96-4E31-BB38-E811DD4F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821880"/>
            <a:ext cx="5922051" cy="3717032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8996D1-9E9F-411C-B202-146077C6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9942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iedere variabele </a:t>
            </a:r>
            <a:r>
              <a:rPr lang="nl-BE" b="1" dirty="0"/>
              <a:t>STEEDS EEN STARTWAARDE BIJ AANMAKEN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810C1F-CB30-41CD-9349-577A18A8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564904"/>
            <a:ext cx="6025293" cy="4077072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FD494FF-353C-4A5A-82C9-7D04CC4C2242}"/>
              </a:ext>
            </a:extLst>
          </p:cNvPr>
          <p:cNvSpPr/>
          <p:nvPr/>
        </p:nvSpPr>
        <p:spPr>
          <a:xfrm>
            <a:off x="3719736" y="3140968"/>
            <a:ext cx="216024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EFFB50-F4E2-4EF1-8C60-A2B4931B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33659144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958</Words>
  <Application>Microsoft Office PowerPoint</Application>
  <PresentationFormat>Breedbeeld</PresentationFormat>
  <Paragraphs>244</Paragraphs>
  <Slides>36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4" baseType="lpstr">
      <vt:lpstr>Archivo Narrow</vt:lpstr>
      <vt:lpstr>Calibri</vt:lpstr>
      <vt:lpstr>Blogger Sans</vt:lpstr>
      <vt:lpstr>Courier New</vt:lpstr>
      <vt:lpstr>Times</vt:lpstr>
      <vt:lpstr>Arial</vt:lpstr>
      <vt:lpstr>Consolas</vt:lpstr>
      <vt:lpstr>ziescherpthemappt</vt:lpstr>
      <vt:lpstr>3. Scope van variabelen</vt:lpstr>
      <vt:lpstr>Scope en blocks</vt:lpstr>
      <vt:lpstr>Scope en blocks</vt:lpstr>
      <vt:lpstr>Geneste blocks: voorbeelden</vt:lpstr>
      <vt:lpstr>Opletten voor</vt:lpstr>
      <vt:lpstr>Scope bij for -loops</vt:lpstr>
      <vt:lpstr>“Use of unassigned local variable”</vt:lpstr>
      <vt:lpstr>“Use of unassigned local variable” oplossen</vt:lpstr>
      <vt:lpstr>“Use of unassigned local variable” oplossing</vt:lpstr>
      <vt:lpstr>Welke errors hebben we vandaag geleerd?</vt:lpstr>
      <vt:lpstr>PowerPoint-presentatie</vt:lpstr>
      <vt:lpstr>4. switch</vt:lpstr>
      <vt:lpstr>Meerdere mogelijkheden  </vt:lpstr>
      <vt:lpstr>Oplossing met switch</vt:lpstr>
      <vt:lpstr>Switch-elementen</vt:lpstr>
      <vt:lpstr>Switch flowchart</vt:lpstr>
      <vt:lpstr>Switch met strings</vt:lpstr>
      <vt:lpstr>Fallthrough ook mogelijk</vt:lpstr>
      <vt:lpstr>PowerPoint-presentatie</vt:lpstr>
      <vt:lpstr>5. enum</vt:lpstr>
      <vt:lpstr>Enumeratie en states</vt:lpstr>
      <vt:lpstr>Nut van enum?</vt:lpstr>
      <vt:lpstr>States/status voorbeelden</vt:lpstr>
      <vt:lpstr>States/status voorbeelden</vt:lpstr>
      <vt:lpstr>Moeilijk leesbare/aanpasbare code</vt:lpstr>
      <vt:lpstr>Oplossing: enumerated types</vt:lpstr>
      <vt:lpstr>Gebruik enum</vt:lpstr>
      <vt:lpstr>Slowmotion</vt:lpstr>
      <vt:lpstr>Slowmotion</vt:lpstr>
      <vt:lpstr>Slowmotion</vt:lpstr>
      <vt:lpstr>Nog een voorbeeld</vt:lpstr>
      <vt:lpstr>Enum voor states</vt:lpstr>
      <vt:lpstr>Enum to int</vt:lpstr>
      <vt:lpstr>Programmer’s Point </vt:lpstr>
      <vt:lpstr>Leer goed werken met enums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Scope van variabelen</dc:title>
  <dc:creator>Tim Dams</dc:creator>
  <cp:lastModifiedBy>Tim Dams</cp:lastModifiedBy>
  <cp:revision>9</cp:revision>
  <dcterms:created xsi:type="dcterms:W3CDTF">2020-09-14T11:30:12Z</dcterms:created>
  <dcterms:modified xsi:type="dcterms:W3CDTF">2023-05-02T15:12:48Z</dcterms:modified>
</cp:coreProperties>
</file>