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323" r:id="rId3"/>
    <p:sldId id="261" r:id="rId4"/>
    <p:sldId id="324" r:id="rId5"/>
    <p:sldId id="265" r:id="rId6"/>
    <p:sldId id="347" r:id="rId7"/>
    <p:sldId id="266" r:id="rId8"/>
    <p:sldId id="267" r:id="rId9"/>
    <p:sldId id="335" r:id="rId10"/>
    <p:sldId id="343" r:id="rId11"/>
    <p:sldId id="344" r:id="rId12"/>
    <p:sldId id="345" r:id="rId13"/>
    <p:sldId id="341" r:id="rId14"/>
    <p:sldId id="342" r:id="rId15"/>
    <p:sldId id="328" r:id="rId16"/>
    <p:sldId id="329" r:id="rId17"/>
    <p:sldId id="330" r:id="rId18"/>
    <p:sldId id="332" r:id="rId19"/>
    <p:sldId id="331" r:id="rId20"/>
    <p:sldId id="311" r:id="rId21"/>
    <p:sldId id="348" r:id="rId22"/>
    <p:sldId id="337" r:id="rId23"/>
    <p:sldId id="339" r:id="rId24"/>
    <p:sldId id="338" r:id="rId25"/>
    <p:sldId id="321" r:id="rId26"/>
    <p:sldId id="340" r:id="rId27"/>
    <p:sldId id="334" r:id="rId28"/>
    <p:sldId id="349" r:id="rId29"/>
    <p:sldId id="350" r:id="rId30"/>
    <p:sldId id="351" r:id="rId31"/>
    <p:sldId id="352" r:id="rId32"/>
    <p:sldId id="353" r:id="rId33"/>
    <p:sldId id="354" r:id="rId34"/>
    <p:sldId id="355" r:id="rId35"/>
    <p:sldId id="356" r:id="rId36"/>
    <p:sldId id="357" r:id="rId37"/>
    <p:sldId id="358" r:id="rId38"/>
    <p:sldId id="359" r:id="rId39"/>
    <p:sldId id="360" r:id="rId40"/>
    <p:sldId id="361" r:id="rId41"/>
    <p:sldId id="289" r:id="rId42"/>
    <p:sldId id="290" r:id="rId43"/>
    <p:sldId id="291" r:id="rId44"/>
    <p:sldId id="292" r:id="rId45"/>
    <p:sldId id="293" r:id="rId46"/>
    <p:sldId id="294" r:id="rId47"/>
    <p:sldId id="295" r:id="rId48"/>
    <p:sldId id="296" r:id="rId49"/>
    <p:sldId id="297" r:id="rId50"/>
    <p:sldId id="302" r:id="rId51"/>
    <p:sldId id="303" r:id="rId52"/>
    <p:sldId id="304" r:id="rId53"/>
    <p:sldId id="305" r:id="rId54"/>
    <p:sldId id="306" r:id="rId55"/>
    <p:sldId id="36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9E590-751E-4582-8914-70DD7C1E3DA3}" type="datetimeFigureOut">
              <a:rPr lang="nl-BE" smtClean="0"/>
              <a:t>2/05/2023</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B48B0-FE02-43BE-8CB6-227C43C4A0AB}" type="slidenum">
              <a:rPr lang="nl-BE" smtClean="0"/>
              <a:t>‹nr.›</a:t>
            </a:fld>
            <a:endParaRPr lang="nl-BE"/>
          </a:p>
        </p:txBody>
      </p:sp>
    </p:spTree>
    <p:extLst>
      <p:ext uri="{BB962C8B-B14F-4D97-AF65-F5344CB8AC3E}">
        <p14:creationId xmlns:p14="http://schemas.microsoft.com/office/powerpoint/2010/main" val="3990417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482ABEE-D72E-4CED-9036-BA1781532728}" type="slidenum">
              <a:rPr lang="en-US"/>
              <a:pPr/>
              <a:t>16</a:t>
            </a:fld>
            <a:endParaRPr lang="en-US"/>
          </a:p>
        </p:txBody>
      </p:sp>
      <p:sp>
        <p:nvSpPr>
          <p:cNvPr id="43009"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Rectangle 2"/>
          <p:cNvSpPr txBox="1">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p>
        </p:txBody>
      </p:sp>
    </p:spTree>
    <p:extLst>
      <p:ext uri="{BB962C8B-B14F-4D97-AF65-F5344CB8AC3E}">
        <p14:creationId xmlns:p14="http://schemas.microsoft.com/office/powerpoint/2010/main" val="171352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329D0D2-FEAC-4B58-8A9F-1464C4F30341}" type="slidenum">
              <a:rPr lang="en-US"/>
              <a:pPr/>
              <a:t>17</a:t>
            </a:fld>
            <a:endParaRPr lang="en-US"/>
          </a:p>
        </p:txBody>
      </p:sp>
      <p:sp>
        <p:nvSpPr>
          <p:cNvPr id="44033" name="Rectangle 1"/>
          <p:cNvSpPr txBox="1">
            <a:spLocks noGrp="1" noRot="1" noChangeAspect="1" noChangeArrowheads="1"/>
          </p:cNvSpPr>
          <p:nvPr>
            <p:ph type="sldImg"/>
          </p:nvPr>
        </p:nvSpPr>
        <p:spPr bwMode="auto">
          <a:xfrm>
            <a:off x="457200" y="720725"/>
            <a:ext cx="64008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p:cNvSpPr txBox="1">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p>
        </p:txBody>
      </p:sp>
    </p:spTree>
    <p:extLst>
      <p:ext uri="{BB962C8B-B14F-4D97-AF65-F5344CB8AC3E}">
        <p14:creationId xmlns:p14="http://schemas.microsoft.com/office/powerpoint/2010/main" val="695076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81F7C8-B1D8-4161-9A1D-00D132E49369}" type="slidenum">
              <a:rPr lang="en-US"/>
              <a:pPr/>
              <a:t>19</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nl-BE"/>
          </a:p>
        </p:txBody>
      </p:sp>
    </p:spTree>
    <p:extLst>
      <p:ext uri="{BB962C8B-B14F-4D97-AF65-F5344CB8AC3E}">
        <p14:creationId xmlns:p14="http://schemas.microsoft.com/office/powerpoint/2010/main" val="3031545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F393431-CA16-4F48-ACC3-271EBD9AD166}" type="slidenum">
              <a:rPr lang="en-US"/>
              <a:pPr/>
              <a:t>51</a:t>
            </a:fld>
            <a:endParaRPr lang="en-US"/>
          </a:p>
        </p:txBody>
      </p:sp>
      <p:sp>
        <p:nvSpPr>
          <p:cNvPr id="1740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p>
        </p:txBody>
      </p:sp>
    </p:spTree>
    <p:extLst>
      <p:ext uri="{BB962C8B-B14F-4D97-AF65-F5344CB8AC3E}">
        <p14:creationId xmlns:p14="http://schemas.microsoft.com/office/powerpoint/2010/main" val="1807028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C2C483F-635A-4630-A7D1-1EDFFE062A2A}" type="slidenum">
              <a:rPr lang="en-US"/>
              <a:pPr/>
              <a:t>52</a:t>
            </a:fld>
            <a:endParaRPr lang="en-US"/>
          </a:p>
        </p:txBody>
      </p:sp>
      <p:sp>
        <p:nvSpPr>
          <p:cNvPr id="18433"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p>
        </p:txBody>
      </p:sp>
    </p:spTree>
    <p:extLst>
      <p:ext uri="{BB962C8B-B14F-4D97-AF65-F5344CB8AC3E}">
        <p14:creationId xmlns:p14="http://schemas.microsoft.com/office/powerpoint/2010/main" val="3145814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49CE59-5A27-4CEA-8B5A-B31EFC1B6F5F}" type="slidenum">
              <a:rPr lang="en-US"/>
              <a:pPr/>
              <a:t>53</a:t>
            </a:fld>
            <a:endParaRPr lang="en-US"/>
          </a:p>
        </p:txBody>
      </p:sp>
      <p:sp>
        <p:nvSpPr>
          <p:cNvPr id="1945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p>
        </p:txBody>
      </p:sp>
    </p:spTree>
    <p:extLst>
      <p:ext uri="{BB962C8B-B14F-4D97-AF65-F5344CB8AC3E}">
        <p14:creationId xmlns:p14="http://schemas.microsoft.com/office/powerpoint/2010/main" val="774160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8DE0966-6C97-4303-9D16-DA8F456BFE6B}" type="slidenum">
              <a:rPr lang="en-US"/>
              <a:pPr/>
              <a:t>54</a:t>
            </a:fld>
            <a:endParaRPr lang="en-US"/>
          </a:p>
        </p:txBody>
      </p:sp>
      <p:sp>
        <p:nvSpPr>
          <p:cNvPr id="20481"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p>
        </p:txBody>
      </p:sp>
    </p:spTree>
    <p:extLst>
      <p:ext uri="{BB962C8B-B14F-4D97-AF65-F5344CB8AC3E}">
        <p14:creationId xmlns:p14="http://schemas.microsoft.com/office/powerpoint/2010/main" val="336138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nl-NL"/>
              <a:t>Klik om de stijl te bewerken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05122327-3B03-4C6F-8416-A081795EDF1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1B654-44F2-4F78-A9B5-EAC5229F6BD1}"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19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5122327-3B03-4C6F-8416-A081795EDF1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1B654-44F2-4F78-A9B5-EAC5229F6BD1}" type="slidenum">
              <a:rPr lang="en-US" smtClean="0"/>
              <a:t>‹nr.›</a:t>
            </a:fld>
            <a:endParaRPr lang="en-US"/>
          </a:p>
        </p:txBody>
      </p:sp>
    </p:spTree>
    <p:extLst>
      <p:ext uri="{BB962C8B-B14F-4D97-AF65-F5344CB8AC3E}">
        <p14:creationId xmlns:p14="http://schemas.microsoft.com/office/powerpoint/2010/main" val="161249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5122327-3B03-4C6F-8416-A081795EDF1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1B654-44F2-4F78-A9B5-EAC5229F6BD1}" type="slidenum">
              <a:rPr lang="en-US" smtClean="0"/>
              <a:t>‹nr.›</a:t>
            </a:fld>
            <a:endParaRPr lang="en-US"/>
          </a:p>
        </p:txBody>
      </p:sp>
    </p:spTree>
    <p:extLst>
      <p:ext uri="{BB962C8B-B14F-4D97-AF65-F5344CB8AC3E}">
        <p14:creationId xmlns:p14="http://schemas.microsoft.com/office/powerpoint/2010/main" val="2618566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5122327-3B03-4C6F-8416-A081795EDF1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1B654-44F2-4F78-A9B5-EAC5229F6BD1}" type="slidenum">
              <a:rPr lang="en-US" smtClean="0"/>
              <a:t>‹nr.›</a:t>
            </a:fld>
            <a:endParaRPr lang="en-US"/>
          </a:p>
        </p:txBody>
      </p:sp>
    </p:spTree>
    <p:extLst>
      <p:ext uri="{BB962C8B-B14F-4D97-AF65-F5344CB8AC3E}">
        <p14:creationId xmlns:p14="http://schemas.microsoft.com/office/powerpoint/2010/main" val="4130746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nl-NL"/>
              <a:t>Klik om de stijl te bewerken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05122327-3B03-4C6F-8416-A081795EDF18}"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1B654-44F2-4F78-A9B5-EAC5229F6BD1}"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720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nl-NL"/>
              <a:t>Klik om de stijl te bewerken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05122327-3B03-4C6F-8416-A081795EDF18}"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1B654-44F2-4F78-A9B5-EAC5229F6BD1}" type="slidenum">
              <a:rPr lang="en-US" smtClean="0"/>
              <a:t>‹nr.›</a:t>
            </a:fld>
            <a:endParaRPr lang="en-US"/>
          </a:p>
        </p:txBody>
      </p:sp>
    </p:spTree>
    <p:extLst>
      <p:ext uri="{BB962C8B-B14F-4D97-AF65-F5344CB8AC3E}">
        <p14:creationId xmlns:p14="http://schemas.microsoft.com/office/powerpoint/2010/main" val="3395725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nl-NL"/>
              <a:t>Klik om de stijl te bewerken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097280" y="2582334"/>
            <a:ext cx="4937760" cy="33782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217920" y="2582334"/>
            <a:ext cx="4937760" cy="33782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05122327-3B03-4C6F-8416-A081795EDF18}"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1B654-44F2-4F78-A9B5-EAC5229F6BD1}" type="slidenum">
              <a:rPr lang="en-US" smtClean="0"/>
              <a:t>‹nr.›</a:t>
            </a:fld>
            <a:endParaRPr lang="en-US"/>
          </a:p>
        </p:txBody>
      </p:sp>
    </p:spTree>
    <p:extLst>
      <p:ext uri="{BB962C8B-B14F-4D97-AF65-F5344CB8AC3E}">
        <p14:creationId xmlns:p14="http://schemas.microsoft.com/office/powerpoint/2010/main" val="257674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05122327-3B03-4C6F-8416-A081795EDF18}"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1B654-44F2-4F78-A9B5-EAC5229F6BD1}" type="slidenum">
              <a:rPr lang="en-US" smtClean="0"/>
              <a:t>‹nr.›</a:t>
            </a:fld>
            <a:endParaRPr lang="en-US"/>
          </a:p>
        </p:txBody>
      </p:sp>
    </p:spTree>
    <p:extLst>
      <p:ext uri="{BB962C8B-B14F-4D97-AF65-F5344CB8AC3E}">
        <p14:creationId xmlns:p14="http://schemas.microsoft.com/office/powerpoint/2010/main" val="2751685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122327-3B03-4C6F-8416-A081795EDF18}" type="datetimeFigureOut">
              <a:rPr lang="en-US" smtClean="0"/>
              <a:t>5/2/2023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1B654-44F2-4F78-A9B5-EAC5229F6BD1}" type="slidenum">
              <a:rPr lang="en-US" smtClean="0"/>
              <a:t>‹nr.›</a:t>
            </a:fld>
            <a:endParaRPr lang="en-US"/>
          </a:p>
        </p:txBody>
      </p:sp>
    </p:spTree>
    <p:extLst>
      <p:ext uri="{BB962C8B-B14F-4D97-AF65-F5344CB8AC3E}">
        <p14:creationId xmlns:p14="http://schemas.microsoft.com/office/powerpoint/2010/main" val="3834025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nl-NL"/>
              <a:t>Klik om de stijl te bewerken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122327-3B03-4C6F-8416-A081795EDF18}" type="datetimeFigureOut">
              <a:rPr lang="en-US" smtClean="0"/>
              <a:t>5/2/2023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1B654-44F2-4F78-A9B5-EAC5229F6BD1}" type="slidenum">
              <a:rPr lang="en-US" smtClean="0"/>
              <a:t>‹nr.›</a:t>
            </a:fld>
            <a:endParaRPr lang="en-US"/>
          </a:p>
        </p:txBody>
      </p:sp>
    </p:spTree>
    <p:extLst>
      <p:ext uri="{BB962C8B-B14F-4D97-AF65-F5344CB8AC3E}">
        <p14:creationId xmlns:p14="http://schemas.microsoft.com/office/powerpoint/2010/main" val="2676534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nl-NL"/>
              <a:t>Klik om de stijl te bewerken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05122327-3B03-4C6F-8416-A081795EDF18}"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1B654-44F2-4F78-A9B5-EAC5229F6BD1}" type="slidenum">
              <a:rPr lang="en-US" smtClean="0"/>
              <a:t>‹nr.›</a:t>
            </a:fld>
            <a:endParaRPr lang="en-US"/>
          </a:p>
        </p:txBody>
      </p:sp>
    </p:spTree>
    <p:extLst>
      <p:ext uri="{BB962C8B-B14F-4D97-AF65-F5344CB8AC3E}">
        <p14:creationId xmlns:p14="http://schemas.microsoft.com/office/powerpoint/2010/main" val="166812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nl-NL"/>
              <a:t>Klik om de stijl te bewerken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122327-3B03-4C6F-8416-A081795EDF18}" type="datetimeFigureOut">
              <a:rPr lang="en-US" smtClean="0"/>
              <a:t>5/2/2023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1B654-44F2-4F78-A9B5-EAC5229F6BD1}"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683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3.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gitimmersion.com/" TargetMode="External"/><Relationship Id="rId3" Type="http://schemas.openxmlformats.org/officeDocument/2006/relationships/hyperlink" Target="https://www.codecademy.com/learn/learn-git" TargetMode="External"/><Relationship Id="rId7" Type="http://schemas.openxmlformats.org/officeDocument/2006/relationships/hyperlink" Target="http://rogerdudler.github.com/git-guide/" TargetMode="External"/><Relationship Id="rId2" Type="http://schemas.openxmlformats.org/officeDocument/2006/relationships/hyperlink" Target="http://try.github.io/levels/1/challenges/1" TargetMode="External"/><Relationship Id="rId1" Type="http://schemas.openxmlformats.org/officeDocument/2006/relationships/slideLayout" Target="../slideLayouts/slideLayout2.xml"/><Relationship Id="rId6" Type="http://schemas.openxmlformats.org/officeDocument/2006/relationships/hyperlink" Target="https://help.github.com/" TargetMode="External"/><Relationship Id="rId5" Type="http://schemas.openxmlformats.org/officeDocument/2006/relationships/hyperlink" Target="https://help.github.com/articles/good-resources-for-learning-git-and-github/" TargetMode="External"/><Relationship Id="rId4" Type="http://schemas.openxmlformats.org/officeDocument/2006/relationships/hyperlink" Target="http://marklodato.github.io/visual-git-guide/index-en.html" TargetMode="External"/><Relationship Id="rId9" Type="http://schemas.openxmlformats.org/officeDocument/2006/relationships/hyperlink" Target="https://guides.github.com/activities/hello-world/"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hyperlink" Target="https://www.atlassian.com/git/tutorials/undoing-changes/git-revert"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hallcweb.jlab.org/wiki/images/1/1f/Git-cheat-sheet-large.pn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hyperlink" Target="ziescherp.b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Git basics</a:t>
            </a:r>
            <a:endParaRPr lang="en-US" dirty="0"/>
          </a:p>
        </p:txBody>
      </p:sp>
      <p:sp>
        <p:nvSpPr>
          <p:cNvPr id="3" name="Ondertitel 2"/>
          <p:cNvSpPr>
            <a:spLocks noGrp="1"/>
          </p:cNvSpPr>
          <p:nvPr>
            <p:ph type="subTitle" idx="1"/>
          </p:nvPr>
        </p:nvSpPr>
        <p:spPr/>
        <p:txBody>
          <a:bodyPr/>
          <a:lstStyle/>
          <a:p>
            <a:r>
              <a:rPr lang="nl-BE" dirty="0"/>
              <a:t>2019</a:t>
            </a:r>
          </a:p>
          <a:p>
            <a:endParaRPr lang="en-US" b="1" dirty="0"/>
          </a:p>
        </p:txBody>
      </p:sp>
      <p:pic>
        <p:nvPicPr>
          <p:cNvPr id="5" name="Afbeelding 4" descr="Schermopna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3850" y="1284124"/>
            <a:ext cx="4182059" cy="2743583"/>
          </a:xfrm>
          <a:prstGeom prst="rect">
            <a:avLst/>
          </a:prstGeom>
        </p:spPr>
      </p:pic>
    </p:spTree>
    <p:extLst>
      <p:ext uri="{BB962C8B-B14F-4D97-AF65-F5344CB8AC3E}">
        <p14:creationId xmlns:p14="http://schemas.microsoft.com/office/powerpoint/2010/main" val="700347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3F0A2-FDB1-4EF8-9593-10E5A7205103}"/>
              </a:ext>
            </a:extLst>
          </p:cNvPr>
          <p:cNvSpPr>
            <a:spLocks noGrp="1"/>
          </p:cNvSpPr>
          <p:nvPr>
            <p:ph type="title"/>
          </p:nvPr>
        </p:nvSpPr>
        <p:spPr/>
        <p:txBody>
          <a:bodyPr/>
          <a:lstStyle/>
          <a:p>
            <a:r>
              <a:rPr lang="nl-BE" dirty="0"/>
              <a:t>CLI </a:t>
            </a:r>
            <a:r>
              <a:rPr lang="nl-BE" dirty="0" err="1"/>
              <a:t>vs</a:t>
            </a:r>
            <a:r>
              <a:rPr lang="nl-BE" dirty="0"/>
              <a:t> GUI</a:t>
            </a:r>
          </a:p>
        </p:txBody>
      </p:sp>
      <p:sp>
        <p:nvSpPr>
          <p:cNvPr id="3" name="Tijdelijke aanduiding voor inhoud 2">
            <a:extLst>
              <a:ext uri="{FF2B5EF4-FFF2-40B4-BE49-F238E27FC236}">
                <a16:creationId xmlns:a16="http://schemas.microsoft.com/office/drawing/2014/main" id="{8448491E-FD21-4918-A189-FDF7E914DD3B}"/>
              </a:ext>
            </a:extLst>
          </p:cNvPr>
          <p:cNvSpPr>
            <a:spLocks noGrp="1"/>
          </p:cNvSpPr>
          <p:nvPr>
            <p:ph idx="1"/>
          </p:nvPr>
        </p:nvSpPr>
        <p:spPr/>
        <p:txBody>
          <a:bodyPr/>
          <a:lstStyle/>
          <a:p>
            <a:r>
              <a:rPr lang="nl-BE" dirty="0"/>
              <a:t>At </a:t>
            </a:r>
            <a:r>
              <a:rPr lang="nl-BE" dirty="0" err="1"/>
              <a:t>the</a:t>
            </a:r>
            <a:r>
              <a:rPr lang="nl-BE" dirty="0"/>
              <a:t> </a:t>
            </a:r>
            <a:r>
              <a:rPr lang="nl-BE" dirty="0" err="1"/>
              <a:t>bottom</a:t>
            </a:r>
            <a:r>
              <a:rPr lang="nl-BE" dirty="0"/>
              <a:t> </a:t>
            </a:r>
            <a:r>
              <a:rPr lang="nl-BE" dirty="0" err="1"/>
              <a:t>there’s</a:t>
            </a:r>
            <a:r>
              <a:rPr lang="nl-BE" dirty="0"/>
              <a:t> (</a:t>
            </a:r>
            <a:r>
              <a:rPr lang="nl-BE" dirty="0" err="1"/>
              <a:t>almost</a:t>
            </a:r>
            <a:r>
              <a:rPr lang="nl-BE" dirty="0"/>
              <a:t>) </a:t>
            </a:r>
            <a:r>
              <a:rPr lang="nl-BE" dirty="0" err="1"/>
              <a:t>allways</a:t>
            </a:r>
            <a:r>
              <a:rPr lang="nl-BE" dirty="0"/>
              <a:t> GIT cli </a:t>
            </a:r>
          </a:p>
        </p:txBody>
      </p:sp>
      <p:pic>
        <p:nvPicPr>
          <p:cNvPr id="2050" name="Picture 2" descr="Image result for cli gui">
            <a:extLst>
              <a:ext uri="{FF2B5EF4-FFF2-40B4-BE49-F238E27FC236}">
                <a16:creationId xmlns:a16="http://schemas.microsoft.com/office/drawing/2014/main" id="{E98C2868-AA74-4654-A55E-BEB0EBC155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3690" y="2327197"/>
            <a:ext cx="5440771" cy="306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572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34489B-D0FF-4860-AB58-346EACBBE3E1}"/>
              </a:ext>
            </a:extLst>
          </p:cNvPr>
          <p:cNvSpPr>
            <a:spLocks noGrp="1"/>
          </p:cNvSpPr>
          <p:nvPr>
            <p:ph type="title"/>
          </p:nvPr>
        </p:nvSpPr>
        <p:spPr/>
        <p:txBody>
          <a:bodyPr/>
          <a:lstStyle/>
          <a:p>
            <a:r>
              <a:rPr lang="nl-BE" dirty="0"/>
              <a:t>Git CLI</a:t>
            </a:r>
          </a:p>
        </p:txBody>
      </p:sp>
      <p:sp>
        <p:nvSpPr>
          <p:cNvPr id="3" name="Tijdelijke aanduiding voor inhoud 2">
            <a:extLst>
              <a:ext uri="{FF2B5EF4-FFF2-40B4-BE49-F238E27FC236}">
                <a16:creationId xmlns:a16="http://schemas.microsoft.com/office/drawing/2014/main" id="{6C4E1443-3620-4654-BC5D-5DABCEDD3C33}"/>
              </a:ext>
            </a:extLst>
          </p:cNvPr>
          <p:cNvSpPr>
            <a:spLocks noGrp="1"/>
          </p:cNvSpPr>
          <p:nvPr>
            <p:ph idx="1"/>
          </p:nvPr>
        </p:nvSpPr>
        <p:spPr/>
        <p:txBody>
          <a:bodyPr/>
          <a:lstStyle/>
          <a:p>
            <a:r>
              <a:rPr lang="nl-BE" dirty="0" err="1"/>
              <a:t>Learn</a:t>
            </a:r>
            <a:r>
              <a:rPr lang="nl-BE" dirty="0"/>
              <a:t> </a:t>
            </a:r>
            <a:r>
              <a:rPr lang="nl-BE" dirty="0" err="1"/>
              <a:t>the</a:t>
            </a:r>
            <a:r>
              <a:rPr lang="nl-BE" dirty="0"/>
              <a:t> </a:t>
            </a:r>
            <a:r>
              <a:rPr lang="nl-BE" dirty="0" err="1"/>
              <a:t>commands</a:t>
            </a:r>
            <a:r>
              <a:rPr lang="nl-BE" dirty="0"/>
              <a:t>! </a:t>
            </a:r>
          </a:p>
          <a:p>
            <a:r>
              <a:rPr lang="nl-BE" dirty="0" err="1"/>
              <a:t>Not</a:t>
            </a:r>
            <a:r>
              <a:rPr lang="nl-BE" dirty="0"/>
              <a:t> </a:t>
            </a:r>
            <a:r>
              <a:rPr lang="nl-BE" dirty="0" err="1"/>
              <a:t>everything</a:t>
            </a:r>
            <a:r>
              <a:rPr lang="nl-BE" dirty="0"/>
              <a:t> van </a:t>
            </a:r>
            <a:r>
              <a:rPr lang="nl-BE" dirty="0" err="1"/>
              <a:t>be</a:t>
            </a:r>
            <a:r>
              <a:rPr lang="nl-BE" dirty="0"/>
              <a:t> </a:t>
            </a:r>
            <a:r>
              <a:rPr lang="nl-BE" dirty="0" err="1"/>
              <a:t>done</a:t>
            </a:r>
            <a:r>
              <a:rPr lang="nl-BE" dirty="0"/>
              <a:t> </a:t>
            </a:r>
            <a:r>
              <a:rPr lang="nl-BE" dirty="0" err="1"/>
              <a:t>through</a:t>
            </a:r>
            <a:r>
              <a:rPr lang="nl-BE" dirty="0"/>
              <a:t> GUI-tools</a:t>
            </a:r>
          </a:p>
          <a:p>
            <a:endParaRPr lang="nl-BE" dirty="0"/>
          </a:p>
          <a:p>
            <a:endParaRPr lang="nl-BE" dirty="0"/>
          </a:p>
          <a:p>
            <a:r>
              <a:rPr lang="nl-BE" dirty="0" err="1"/>
              <a:t>Install</a:t>
            </a:r>
            <a:r>
              <a:rPr lang="nl-BE" dirty="0"/>
              <a:t> </a:t>
            </a:r>
            <a:r>
              <a:rPr lang="nl-BE" dirty="0" err="1"/>
              <a:t>from</a:t>
            </a:r>
            <a:r>
              <a:rPr lang="nl-BE" dirty="0"/>
              <a:t>: </a:t>
            </a:r>
            <a:r>
              <a:rPr lang="nl-BE" dirty="0">
                <a:hlinkClick r:id="rId2"/>
              </a:rPr>
              <a:t>https://git-scm.com/downloads</a:t>
            </a:r>
            <a:r>
              <a:rPr lang="nl-BE" dirty="0"/>
              <a:t> </a:t>
            </a:r>
          </a:p>
        </p:txBody>
      </p:sp>
    </p:spTree>
    <p:extLst>
      <p:ext uri="{BB962C8B-B14F-4D97-AF65-F5344CB8AC3E}">
        <p14:creationId xmlns:p14="http://schemas.microsoft.com/office/powerpoint/2010/main" val="1878260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5986A5-9938-40C0-802D-35A72408192E}"/>
              </a:ext>
            </a:extLst>
          </p:cNvPr>
          <p:cNvSpPr>
            <a:spLocks noGrp="1"/>
          </p:cNvSpPr>
          <p:nvPr>
            <p:ph type="title"/>
          </p:nvPr>
        </p:nvSpPr>
        <p:spPr/>
        <p:txBody>
          <a:bodyPr/>
          <a:lstStyle/>
          <a:p>
            <a:r>
              <a:rPr lang="nl-BE" dirty="0"/>
              <a:t>Git GUI</a:t>
            </a:r>
          </a:p>
        </p:txBody>
      </p:sp>
      <p:sp>
        <p:nvSpPr>
          <p:cNvPr id="3" name="Tijdelijke aanduiding voor inhoud 2">
            <a:extLst>
              <a:ext uri="{FF2B5EF4-FFF2-40B4-BE49-F238E27FC236}">
                <a16:creationId xmlns:a16="http://schemas.microsoft.com/office/drawing/2014/main" id="{7B117622-0569-4D18-A2E1-A33F4BCF41C1}"/>
              </a:ext>
            </a:extLst>
          </p:cNvPr>
          <p:cNvSpPr>
            <a:spLocks noGrp="1"/>
          </p:cNvSpPr>
          <p:nvPr>
            <p:ph idx="1"/>
          </p:nvPr>
        </p:nvSpPr>
        <p:spPr/>
        <p:txBody>
          <a:bodyPr/>
          <a:lstStyle/>
          <a:p>
            <a:r>
              <a:rPr lang="nl-BE" dirty="0" err="1"/>
              <a:t>Many</a:t>
            </a:r>
            <a:r>
              <a:rPr lang="nl-BE" dirty="0"/>
              <a:t> </a:t>
            </a:r>
            <a:r>
              <a:rPr lang="nl-BE" dirty="0" err="1"/>
              <a:t>IDE’s</a:t>
            </a:r>
            <a:r>
              <a:rPr lang="nl-BE" dirty="0"/>
              <a:t> have </a:t>
            </a:r>
            <a:r>
              <a:rPr lang="nl-BE" dirty="0" err="1"/>
              <a:t>now</a:t>
            </a:r>
            <a:r>
              <a:rPr lang="nl-BE" dirty="0"/>
              <a:t> built-in Git-tools (VS, Android Studio, etc.)</a:t>
            </a:r>
          </a:p>
          <a:p>
            <a:r>
              <a:rPr lang="nl-BE" dirty="0" err="1"/>
              <a:t>Dedicated</a:t>
            </a:r>
            <a:r>
              <a:rPr lang="nl-BE" dirty="0"/>
              <a:t> git-gui tools </a:t>
            </a:r>
            <a:r>
              <a:rPr lang="nl-BE" dirty="0" err="1"/>
              <a:t>exist</a:t>
            </a:r>
            <a:r>
              <a:rPr lang="nl-BE" dirty="0"/>
              <a:t> (</a:t>
            </a:r>
            <a:r>
              <a:rPr lang="nl-BE" dirty="0" err="1"/>
              <a:t>and</a:t>
            </a:r>
            <a:r>
              <a:rPr lang="nl-BE" dirty="0"/>
              <a:t> are </a:t>
            </a:r>
            <a:r>
              <a:rPr lang="nl-BE" dirty="0" err="1"/>
              <a:t>becoming</a:t>
            </a:r>
            <a:r>
              <a:rPr lang="nl-BE" dirty="0"/>
              <a:t> </a:t>
            </a:r>
            <a:r>
              <a:rPr lang="nl-BE" dirty="0" err="1"/>
              <a:t>very</a:t>
            </a:r>
            <a:r>
              <a:rPr lang="nl-BE" dirty="0"/>
              <a:t> </a:t>
            </a:r>
            <a:r>
              <a:rPr lang="nl-BE" dirty="0" err="1"/>
              <a:t>powerfull</a:t>
            </a:r>
            <a:r>
              <a:rPr lang="nl-BE" dirty="0"/>
              <a:t>)</a:t>
            </a:r>
          </a:p>
          <a:p>
            <a:pPr lvl="1"/>
            <a:r>
              <a:rPr lang="nl-BE" dirty="0" err="1"/>
              <a:t>Gitkraken</a:t>
            </a:r>
            <a:endParaRPr lang="nl-BE" dirty="0"/>
          </a:p>
          <a:p>
            <a:pPr lvl="1"/>
            <a:r>
              <a:rPr lang="nl-BE" dirty="0" err="1"/>
              <a:t>SmartGit</a:t>
            </a:r>
            <a:endParaRPr lang="nl-BE" dirty="0"/>
          </a:p>
          <a:p>
            <a:pPr lvl="1"/>
            <a:r>
              <a:rPr lang="nl-BE" dirty="0" err="1"/>
              <a:t>Fork</a:t>
            </a:r>
            <a:endParaRPr lang="nl-BE" dirty="0"/>
          </a:p>
          <a:p>
            <a:pPr lvl="1"/>
            <a:r>
              <a:rPr lang="nl-BE" dirty="0"/>
              <a:t>Etc.</a:t>
            </a:r>
          </a:p>
          <a:p>
            <a:endParaRPr lang="nl-BE" dirty="0"/>
          </a:p>
        </p:txBody>
      </p:sp>
    </p:spTree>
    <p:extLst>
      <p:ext uri="{BB962C8B-B14F-4D97-AF65-F5344CB8AC3E}">
        <p14:creationId xmlns:p14="http://schemas.microsoft.com/office/powerpoint/2010/main" val="218981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AC71BA-920E-4B4F-8551-99BA5323161B}"/>
              </a:ext>
            </a:extLst>
          </p:cNvPr>
          <p:cNvSpPr>
            <a:spLocks noGrp="1"/>
          </p:cNvSpPr>
          <p:nvPr>
            <p:ph type="title"/>
          </p:nvPr>
        </p:nvSpPr>
        <p:spPr/>
        <p:txBody>
          <a:bodyPr/>
          <a:lstStyle/>
          <a:p>
            <a:r>
              <a:rPr lang="nl-BE" dirty="0"/>
              <a:t>Git </a:t>
            </a:r>
            <a:r>
              <a:rPr lang="nl-BE" dirty="0" err="1"/>
              <a:t>essentials</a:t>
            </a:r>
            <a:endParaRPr lang="nl-BE" dirty="0"/>
          </a:p>
        </p:txBody>
      </p:sp>
      <p:sp>
        <p:nvSpPr>
          <p:cNvPr id="3" name="Tijdelijke aanduiding voor tekst 2">
            <a:extLst>
              <a:ext uri="{FF2B5EF4-FFF2-40B4-BE49-F238E27FC236}">
                <a16:creationId xmlns:a16="http://schemas.microsoft.com/office/drawing/2014/main" id="{C935BB14-1368-493A-8A3F-09EC75D69108}"/>
              </a:ext>
            </a:extLst>
          </p:cNvPr>
          <p:cNvSpPr>
            <a:spLocks noGrp="1"/>
          </p:cNvSpPr>
          <p:nvPr>
            <p:ph type="body" idx="1"/>
          </p:nvPr>
        </p:nvSpPr>
        <p:spPr/>
        <p:txBody>
          <a:bodyPr/>
          <a:lstStyle/>
          <a:p>
            <a:endParaRPr lang="nl-BE"/>
          </a:p>
        </p:txBody>
      </p:sp>
    </p:spTree>
    <p:extLst>
      <p:ext uri="{BB962C8B-B14F-4D97-AF65-F5344CB8AC3E}">
        <p14:creationId xmlns:p14="http://schemas.microsoft.com/office/powerpoint/2010/main" val="706912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BBCE92-3F7D-4E86-A005-9FDB17918B56}"/>
              </a:ext>
            </a:extLst>
          </p:cNvPr>
          <p:cNvSpPr>
            <a:spLocks noGrp="1"/>
          </p:cNvSpPr>
          <p:nvPr>
            <p:ph type="title"/>
          </p:nvPr>
        </p:nvSpPr>
        <p:spPr/>
        <p:txBody>
          <a:bodyPr/>
          <a:lstStyle/>
          <a:p>
            <a:r>
              <a:rPr lang="nl-BE" dirty="0" err="1"/>
              <a:t>Init</a:t>
            </a:r>
            <a:endParaRPr lang="nl-BE" dirty="0"/>
          </a:p>
        </p:txBody>
      </p:sp>
      <p:sp>
        <p:nvSpPr>
          <p:cNvPr id="3" name="Tijdelijke aanduiding voor inhoud 2">
            <a:extLst>
              <a:ext uri="{FF2B5EF4-FFF2-40B4-BE49-F238E27FC236}">
                <a16:creationId xmlns:a16="http://schemas.microsoft.com/office/drawing/2014/main" id="{E8FA7C65-6D3D-4D11-A879-4E4914574AE8}"/>
              </a:ext>
            </a:extLst>
          </p:cNvPr>
          <p:cNvSpPr>
            <a:spLocks noGrp="1"/>
          </p:cNvSpPr>
          <p:nvPr>
            <p:ph idx="1"/>
          </p:nvPr>
        </p:nvSpPr>
        <p:spPr>
          <a:xfrm>
            <a:off x="1097280" y="1845734"/>
            <a:ext cx="10058400" cy="4023360"/>
          </a:xfrm>
        </p:spPr>
        <p:txBody>
          <a:bodyPr/>
          <a:lstStyle/>
          <a:p>
            <a:r>
              <a:rPr lang="nl-BE" dirty="0" err="1"/>
              <a:t>Initializes</a:t>
            </a:r>
            <a:r>
              <a:rPr lang="nl-BE" dirty="0"/>
              <a:t> git in </a:t>
            </a:r>
            <a:r>
              <a:rPr lang="nl-BE" dirty="0" err="1"/>
              <a:t>current</a:t>
            </a:r>
            <a:r>
              <a:rPr lang="nl-BE" dirty="0"/>
              <a:t> folder</a:t>
            </a:r>
          </a:p>
          <a:p>
            <a:r>
              <a:rPr lang="nl-BE" dirty="0" err="1"/>
              <a:t>Needs</a:t>
            </a:r>
            <a:r>
              <a:rPr lang="nl-BE" dirty="0"/>
              <a:t> </a:t>
            </a:r>
            <a:r>
              <a:rPr lang="nl-BE" dirty="0" err="1"/>
              <a:t>to</a:t>
            </a:r>
            <a:r>
              <a:rPr lang="nl-BE" dirty="0"/>
              <a:t> happen 1 time (</a:t>
            </a:r>
            <a:r>
              <a:rPr lang="nl-BE" dirty="0" err="1"/>
              <a:t>obviously</a:t>
            </a:r>
            <a:r>
              <a:rPr lang="nl-BE" dirty="0"/>
              <a:t>)</a:t>
            </a:r>
          </a:p>
        </p:txBody>
      </p:sp>
      <p:pic>
        <p:nvPicPr>
          <p:cNvPr id="1028" name="Picture 4" descr="Image result for egg">
            <a:extLst>
              <a:ext uri="{FF2B5EF4-FFF2-40B4-BE49-F238E27FC236}">
                <a16:creationId xmlns:a16="http://schemas.microsoft.com/office/drawing/2014/main" id="{9FFC913F-4E44-46CA-93BD-C67E84E7E7C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30630" y="160507"/>
            <a:ext cx="4572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719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Commits</a:t>
            </a:r>
            <a:endParaRPr lang="nl-BE" dirty="0"/>
          </a:p>
        </p:txBody>
      </p:sp>
      <p:sp>
        <p:nvSpPr>
          <p:cNvPr id="3" name="Tijdelijke aanduiding voor inhoud 2"/>
          <p:cNvSpPr>
            <a:spLocks noGrp="1"/>
          </p:cNvSpPr>
          <p:nvPr>
            <p:ph idx="1"/>
          </p:nvPr>
        </p:nvSpPr>
        <p:spPr/>
        <p:txBody>
          <a:bodyPr/>
          <a:lstStyle/>
          <a:p>
            <a:r>
              <a:rPr lang="nl-BE" dirty="0"/>
              <a:t>A snapshot of </a:t>
            </a:r>
            <a:r>
              <a:rPr lang="nl-BE" dirty="0" err="1"/>
              <a:t>your</a:t>
            </a:r>
            <a:r>
              <a:rPr lang="nl-BE" dirty="0"/>
              <a:t> project at a </a:t>
            </a:r>
            <a:r>
              <a:rPr lang="nl-BE" dirty="0" err="1"/>
              <a:t>given</a:t>
            </a:r>
            <a:r>
              <a:rPr lang="nl-BE" dirty="0"/>
              <a:t> time</a:t>
            </a:r>
          </a:p>
          <a:p>
            <a:r>
              <a:rPr lang="nl-BE" dirty="0"/>
              <a:t>A </a:t>
            </a:r>
            <a:r>
              <a:rPr lang="nl-BE" dirty="0" err="1"/>
              <a:t>commit</a:t>
            </a:r>
            <a:r>
              <a:rPr lang="nl-BE" dirty="0"/>
              <a:t> save </a:t>
            </a:r>
            <a:r>
              <a:rPr lang="nl-BE" dirty="0" err="1"/>
              <a:t>the</a:t>
            </a:r>
            <a:r>
              <a:rPr lang="nl-BE" dirty="0"/>
              <a:t> changes </a:t>
            </a:r>
            <a:r>
              <a:rPr lang="nl-BE" dirty="0" err="1"/>
              <a:t>relative</a:t>
            </a:r>
            <a:r>
              <a:rPr lang="nl-BE" dirty="0"/>
              <a:t> </a:t>
            </a:r>
            <a:r>
              <a:rPr lang="nl-BE" dirty="0" err="1"/>
              <a:t>to</a:t>
            </a:r>
            <a:r>
              <a:rPr lang="nl-BE" dirty="0"/>
              <a:t> </a:t>
            </a:r>
            <a:r>
              <a:rPr lang="nl-BE" dirty="0" err="1"/>
              <a:t>previous</a:t>
            </a:r>
            <a:r>
              <a:rPr lang="nl-BE" dirty="0"/>
              <a:t> </a:t>
            </a:r>
            <a:r>
              <a:rPr lang="nl-BE" dirty="0" err="1"/>
              <a:t>commit</a:t>
            </a:r>
            <a:endParaRPr lang="nl-BE" dirty="0"/>
          </a:p>
          <a:p>
            <a:endParaRPr lang="nl-BE" dirty="0"/>
          </a:p>
          <a:p>
            <a:endParaRPr lang="nl-BE" dirty="0"/>
          </a:p>
        </p:txBody>
      </p:sp>
      <p:sp>
        <p:nvSpPr>
          <p:cNvPr id="5" name="Rectangle 2"/>
          <p:cNvSpPr>
            <a:spLocks noChangeArrowheads="1"/>
          </p:cNvSpPr>
          <p:nvPr/>
        </p:nvSpPr>
        <p:spPr bwMode="auto">
          <a:xfrm>
            <a:off x="1643456" y="4288471"/>
            <a:ext cx="8764079" cy="1231106"/>
          </a:xfrm>
          <a:prstGeom prst="rect">
            <a:avLst/>
          </a:prstGeom>
          <a:solidFill>
            <a:srgbClr val="FFFF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000" b="1" i="0" u="none" strike="noStrike" cap="none" normalizeH="0" baseline="0" dirty="0">
                <a:ln>
                  <a:noFill/>
                </a:ln>
                <a:solidFill>
                  <a:srgbClr val="333333"/>
                </a:solidFill>
                <a:effectLst/>
                <a:latin typeface="Helvetica Neue"/>
              </a:rPr>
              <a:t>In a nutshell</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you</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will</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use</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a:ln>
                  <a:noFill/>
                </a:ln>
                <a:solidFill>
                  <a:srgbClr val="333333"/>
                </a:solidFill>
                <a:effectLst/>
                <a:latin typeface="Arial Unicode MS" panose="020B0604020202020204" pitchFamily="34" charset="-128"/>
              </a:rPr>
              <a:t>git </a:t>
            </a:r>
            <a:r>
              <a:rPr kumimoji="0" lang="nl-BE" altLang="nl-BE" sz="2000" b="0" i="0" u="none" strike="noStrike" cap="none" normalizeH="0" baseline="0" dirty="0" err="1">
                <a:ln>
                  <a:noFill/>
                </a:ln>
                <a:solidFill>
                  <a:srgbClr val="333333"/>
                </a:solidFill>
                <a:effectLst/>
                <a:latin typeface="Arial Unicode MS" panose="020B0604020202020204" pitchFamily="34" charset="-128"/>
              </a:rPr>
              <a:t>add</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to</a:t>
            </a:r>
            <a:r>
              <a:rPr kumimoji="0" lang="nl-BE" altLang="nl-BE" sz="2000" b="0" i="0" u="none" strike="noStrike" cap="none" normalizeH="0" baseline="0" dirty="0">
                <a:ln>
                  <a:noFill/>
                </a:ln>
                <a:solidFill>
                  <a:srgbClr val="333333"/>
                </a:solidFill>
                <a:effectLst/>
                <a:latin typeface="Helvetica Neue"/>
              </a:rPr>
              <a:t> start tracking new files </a:t>
            </a:r>
            <a:r>
              <a:rPr kumimoji="0" lang="nl-BE" altLang="nl-BE" sz="2000" b="0" i="0" u="none" strike="noStrike" cap="none" normalizeH="0" baseline="0" dirty="0" err="1">
                <a:ln>
                  <a:noFill/>
                </a:ln>
                <a:solidFill>
                  <a:srgbClr val="333333"/>
                </a:solidFill>
                <a:effectLst/>
                <a:latin typeface="Helvetica Neue"/>
              </a:rPr>
              <a:t>and</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also</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to</a:t>
            </a:r>
            <a:r>
              <a:rPr kumimoji="0" lang="nl-BE" altLang="nl-BE" sz="2000" b="0" i="0" u="none" strike="noStrike" cap="none" normalizeH="0" baseline="0" dirty="0">
                <a:ln>
                  <a:noFill/>
                </a:ln>
                <a:solidFill>
                  <a:srgbClr val="333333"/>
                </a:solidFill>
                <a:effectLst/>
                <a:latin typeface="Helvetica Neue"/>
              </a:rPr>
              <a:t> stage changes </a:t>
            </a:r>
            <a:r>
              <a:rPr kumimoji="0" lang="nl-BE" altLang="nl-BE" sz="2000" b="0" i="0" u="none" strike="noStrike" cap="none" normalizeH="0" baseline="0" dirty="0" err="1">
                <a:ln>
                  <a:noFill/>
                </a:ln>
                <a:solidFill>
                  <a:srgbClr val="333333"/>
                </a:solidFill>
                <a:effectLst/>
                <a:latin typeface="Helvetica Neue"/>
              </a:rPr>
              <a:t>to</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already</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tracked</a:t>
            </a:r>
            <a:r>
              <a:rPr kumimoji="0" lang="nl-BE" altLang="nl-BE" sz="2000" b="0" i="0" u="none" strike="noStrike" cap="none" normalizeH="0" baseline="0" dirty="0">
                <a:ln>
                  <a:noFill/>
                </a:ln>
                <a:solidFill>
                  <a:srgbClr val="333333"/>
                </a:solidFill>
                <a:effectLst/>
                <a:latin typeface="Helvetica Neue"/>
              </a:rPr>
              <a:t> files, </a:t>
            </a:r>
            <a:r>
              <a:rPr kumimoji="0" lang="nl-BE" altLang="nl-BE" sz="2000" b="0" i="0" u="none" strike="noStrike" cap="none" normalizeH="0" baseline="0" dirty="0" err="1">
                <a:ln>
                  <a:noFill/>
                </a:ln>
                <a:solidFill>
                  <a:srgbClr val="333333"/>
                </a:solidFill>
                <a:effectLst/>
                <a:latin typeface="Helvetica Neue"/>
              </a:rPr>
              <a:t>then</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a:ln>
                  <a:noFill/>
                </a:ln>
                <a:solidFill>
                  <a:srgbClr val="333333"/>
                </a:solidFill>
                <a:effectLst/>
                <a:latin typeface="Arial Unicode MS" panose="020B0604020202020204" pitchFamily="34" charset="-128"/>
              </a:rPr>
              <a:t>git status</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and</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a:ln>
                  <a:noFill/>
                </a:ln>
                <a:solidFill>
                  <a:srgbClr val="333333"/>
                </a:solidFill>
                <a:effectLst/>
                <a:latin typeface="Arial Unicode MS" panose="020B0604020202020204" pitchFamily="34" charset="-128"/>
              </a:rPr>
              <a:t>git </a:t>
            </a:r>
            <a:r>
              <a:rPr kumimoji="0" lang="nl-BE" altLang="nl-BE" sz="2000" b="0" i="0" u="none" strike="noStrike" cap="none" normalizeH="0" baseline="0" dirty="0" err="1">
                <a:ln>
                  <a:noFill/>
                </a:ln>
                <a:solidFill>
                  <a:srgbClr val="333333"/>
                </a:solidFill>
                <a:effectLst/>
                <a:latin typeface="Arial Unicode MS" panose="020B0604020202020204" pitchFamily="34" charset="-128"/>
              </a:rPr>
              <a:t>diff</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to</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see</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what</a:t>
            </a:r>
            <a:r>
              <a:rPr kumimoji="0" lang="nl-BE" altLang="nl-BE" sz="2000" b="0" i="0" u="none" strike="noStrike" cap="none" normalizeH="0" baseline="0" dirty="0">
                <a:ln>
                  <a:noFill/>
                </a:ln>
                <a:solidFill>
                  <a:srgbClr val="333333"/>
                </a:solidFill>
                <a:effectLst/>
                <a:latin typeface="Helvetica Neue"/>
              </a:rPr>
              <a:t> has been </a:t>
            </a:r>
            <a:r>
              <a:rPr kumimoji="0" lang="nl-BE" altLang="nl-BE" sz="2000" b="0" i="0" u="none" strike="noStrike" cap="none" normalizeH="0" baseline="0" dirty="0" err="1">
                <a:ln>
                  <a:noFill/>
                </a:ln>
                <a:solidFill>
                  <a:srgbClr val="333333"/>
                </a:solidFill>
                <a:effectLst/>
                <a:latin typeface="Helvetica Neue"/>
              </a:rPr>
              <a:t>modified</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and</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staged</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and</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finally</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a:ln>
                  <a:noFill/>
                </a:ln>
                <a:solidFill>
                  <a:srgbClr val="333333"/>
                </a:solidFill>
                <a:effectLst/>
                <a:latin typeface="Arial Unicode MS" panose="020B0604020202020204" pitchFamily="34" charset="-128"/>
              </a:rPr>
              <a:t>git </a:t>
            </a:r>
            <a:r>
              <a:rPr kumimoji="0" lang="nl-BE" altLang="nl-BE" sz="2000" b="0" i="0" u="none" strike="noStrike" cap="none" normalizeH="0" baseline="0" dirty="0" err="1">
                <a:ln>
                  <a:noFill/>
                </a:ln>
                <a:solidFill>
                  <a:srgbClr val="333333"/>
                </a:solidFill>
                <a:effectLst/>
                <a:latin typeface="Arial Unicode MS" panose="020B0604020202020204" pitchFamily="34" charset="-128"/>
              </a:rPr>
              <a:t>commit</a:t>
            </a:r>
            <a:r>
              <a:rPr kumimoji="0" lang="nl-BE" altLang="nl-BE" sz="2000" b="0" i="0" u="none" strike="noStrike" cap="none" normalizeH="0" baseline="0" dirty="0" err="1">
                <a:ln>
                  <a:noFill/>
                </a:ln>
                <a:solidFill>
                  <a:srgbClr val="333333"/>
                </a:solidFill>
                <a:effectLst/>
                <a:latin typeface="Helvetica Neue"/>
              </a:rPr>
              <a:t>to</a:t>
            </a:r>
            <a:r>
              <a:rPr kumimoji="0" lang="nl-BE" altLang="nl-BE" sz="2000" b="0" i="0" u="none" strike="noStrike" cap="none" normalizeH="0" baseline="0" dirty="0">
                <a:ln>
                  <a:noFill/>
                </a:ln>
                <a:solidFill>
                  <a:srgbClr val="333333"/>
                </a:solidFill>
                <a:effectLst/>
                <a:latin typeface="Helvetica Neue"/>
              </a:rPr>
              <a:t> record </a:t>
            </a:r>
            <a:r>
              <a:rPr kumimoji="0" lang="nl-BE" altLang="nl-BE" sz="2000" b="0" i="0" u="none" strike="noStrike" cap="none" normalizeH="0" baseline="0" dirty="0" err="1">
                <a:ln>
                  <a:noFill/>
                </a:ln>
                <a:solidFill>
                  <a:srgbClr val="333333"/>
                </a:solidFill>
                <a:effectLst/>
                <a:latin typeface="Helvetica Neue"/>
              </a:rPr>
              <a:t>your</a:t>
            </a:r>
            <a:r>
              <a:rPr kumimoji="0" lang="nl-BE" altLang="nl-BE" sz="2000" b="0" i="0" u="none" strike="noStrike" cap="none" normalizeH="0" baseline="0" dirty="0">
                <a:ln>
                  <a:noFill/>
                </a:ln>
                <a:solidFill>
                  <a:srgbClr val="333333"/>
                </a:solidFill>
                <a:effectLst/>
                <a:latin typeface="Helvetica Neue"/>
              </a:rPr>
              <a:t> snapshot </a:t>
            </a:r>
            <a:r>
              <a:rPr kumimoji="0" lang="nl-BE" altLang="nl-BE" sz="2000" b="0" i="0" u="none" strike="noStrike" cap="none" normalizeH="0" baseline="0" dirty="0" err="1">
                <a:ln>
                  <a:noFill/>
                </a:ln>
                <a:solidFill>
                  <a:srgbClr val="333333"/>
                </a:solidFill>
                <a:effectLst/>
                <a:latin typeface="Helvetica Neue"/>
              </a:rPr>
              <a:t>into</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your</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history</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This</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will</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be</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the</a:t>
            </a:r>
            <a:r>
              <a:rPr kumimoji="0" lang="nl-BE" altLang="nl-BE" sz="2000" b="0" i="0" u="none" strike="noStrike" cap="none" normalizeH="0" baseline="0" dirty="0">
                <a:ln>
                  <a:noFill/>
                </a:ln>
                <a:solidFill>
                  <a:srgbClr val="333333"/>
                </a:solidFill>
                <a:effectLst/>
                <a:latin typeface="Helvetica Neue"/>
              </a:rPr>
              <a:t> basic workflow </a:t>
            </a:r>
            <a:r>
              <a:rPr kumimoji="0" lang="nl-BE" altLang="nl-BE" sz="2000" b="0" i="0" u="none" strike="noStrike" cap="none" normalizeH="0" baseline="0" dirty="0" err="1">
                <a:ln>
                  <a:noFill/>
                </a:ln>
                <a:solidFill>
                  <a:srgbClr val="333333"/>
                </a:solidFill>
                <a:effectLst/>
                <a:latin typeface="Helvetica Neue"/>
              </a:rPr>
              <a:t>that</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you</a:t>
            </a:r>
            <a:r>
              <a:rPr kumimoji="0" lang="nl-BE" altLang="nl-BE" sz="2000" b="0" i="0" u="none" strike="noStrike" cap="none" normalizeH="0" baseline="0" dirty="0">
                <a:ln>
                  <a:noFill/>
                </a:ln>
                <a:solidFill>
                  <a:srgbClr val="333333"/>
                </a:solidFill>
                <a:effectLst/>
                <a:latin typeface="Helvetica Neue"/>
              </a:rPr>
              <a:t> </a:t>
            </a:r>
            <a:r>
              <a:rPr kumimoji="0" lang="nl-BE" altLang="nl-BE" sz="2000" b="0" i="0" u="none" strike="noStrike" cap="none" normalizeH="0" baseline="0" dirty="0" err="1">
                <a:ln>
                  <a:noFill/>
                </a:ln>
                <a:solidFill>
                  <a:srgbClr val="333333"/>
                </a:solidFill>
                <a:effectLst/>
                <a:latin typeface="Helvetica Neue"/>
              </a:rPr>
              <a:t>use</a:t>
            </a:r>
            <a:r>
              <a:rPr kumimoji="0" lang="nl-BE" altLang="nl-BE" sz="2000" b="0" i="0" u="none" strike="noStrike" cap="none" normalizeH="0" baseline="0" dirty="0">
                <a:ln>
                  <a:noFill/>
                </a:ln>
                <a:solidFill>
                  <a:srgbClr val="333333"/>
                </a:solidFill>
                <a:effectLst/>
                <a:latin typeface="Helvetica Neue"/>
              </a:rPr>
              <a:t> most of </a:t>
            </a:r>
            <a:r>
              <a:rPr kumimoji="0" lang="nl-BE" altLang="nl-BE" sz="2000" b="0" i="0" u="none" strike="noStrike" cap="none" normalizeH="0" baseline="0" dirty="0" err="1">
                <a:ln>
                  <a:noFill/>
                </a:ln>
                <a:solidFill>
                  <a:srgbClr val="333333"/>
                </a:solidFill>
                <a:effectLst/>
                <a:latin typeface="Helvetica Neue"/>
              </a:rPr>
              <a:t>the</a:t>
            </a:r>
            <a:r>
              <a:rPr kumimoji="0" lang="nl-BE" altLang="nl-BE" sz="2000" b="0" i="0" u="none" strike="noStrike" cap="none" normalizeH="0" baseline="0" dirty="0">
                <a:ln>
                  <a:noFill/>
                </a:ln>
                <a:solidFill>
                  <a:srgbClr val="333333"/>
                </a:solidFill>
                <a:effectLst/>
                <a:latin typeface="Helvetica Neue"/>
              </a:rPr>
              <a:t> time.</a:t>
            </a:r>
            <a:r>
              <a:rPr kumimoji="0" lang="nl-BE" altLang="nl-BE" sz="1600" b="0" i="0" u="none" strike="noStrike" cap="none" normalizeH="0" baseline="0" dirty="0">
                <a:ln>
                  <a:noFill/>
                </a:ln>
                <a:solidFill>
                  <a:schemeClr val="tx1"/>
                </a:solidFill>
                <a:effectLst/>
              </a:rPr>
              <a:t> </a:t>
            </a:r>
            <a:endParaRPr kumimoji="0" lang="nl-BE" altLang="nl-BE" sz="4400" b="0" i="0" u="none" strike="noStrike" cap="none" normalizeH="0" baseline="0" dirty="0">
              <a:ln>
                <a:noFill/>
              </a:ln>
              <a:solidFill>
                <a:schemeClr val="tx1"/>
              </a:solidFill>
              <a:effectLst/>
              <a:latin typeface="Arial" panose="020B0604020202020204" pitchFamily="34" charset="0"/>
            </a:endParaRPr>
          </a:p>
        </p:txBody>
      </p:sp>
      <p:sp>
        <p:nvSpPr>
          <p:cNvPr id="21" name="Oval 8"/>
          <p:cNvSpPr/>
          <p:nvPr/>
        </p:nvSpPr>
        <p:spPr bwMode="auto">
          <a:xfrm>
            <a:off x="11211405" y="814750"/>
            <a:ext cx="457200" cy="4572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pitchFamily="1" charset="0"/>
              <a:ea typeface="ＭＳ Ｐゴシック" charset="0"/>
              <a:cs typeface="ＭＳ Ｐゴシック" charset="0"/>
            </a:endParaRPr>
          </a:p>
        </p:txBody>
      </p:sp>
      <p:sp>
        <p:nvSpPr>
          <p:cNvPr id="22" name="TextBox 9"/>
          <p:cNvSpPr txBox="1">
            <a:spLocks noChangeArrowheads="1"/>
          </p:cNvSpPr>
          <p:nvPr/>
        </p:nvSpPr>
        <p:spPr bwMode="auto">
          <a:xfrm>
            <a:off x="8392005" y="738551"/>
            <a:ext cx="213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t>Initial commit</a:t>
            </a:r>
          </a:p>
        </p:txBody>
      </p:sp>
      <p:cxnSp>
        <p:nvCxnSpPr>
          <p:cNvPr id="23" name="Straight Arrow Connector 14"/>
          <p:cNvCxnSpPr>
            <a:cxnSpLocks noChangeShapeType="1"/>
            <a:stCxn id="22" idx="3"/>
          </p:cNvCxnSpPr>
          <p:nvPr/>
        </p:nvCxnSpPr>
        <p:spPr bwMode="auto">
          <a:xfrm flipV="1">
            <a:off x="10525605" y="967150"/>
            <a:ext cx="5334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4" name="Oval 15"/>
          <p:cNvSpPr/>
          <p:nvPr/>
        </p:nvSpPr>
        <p:spPr bwMode="auto">
          <a:xfrm>
            <a:off x="11211405" y="1729150"/>
            <a:ext cx="457200" cy="4572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pitchFamily="1" charset="0"/>
              <a:ea typeface="ＭＳ Ｐゴシック" charset="0"/>
              <a:cs typeface="ＭＳ Ｐゴシック" charset="0"/>
            </a:endParaRPr>
          </a:p>
        </p:txBody>
      </p:sp>
      <p:cxnSp>
        <p:nvCxnSpPr>
          <p:cNvPr id="25" name="Straight Arrow Connector 17"/>
          <p:cNvCxnSpPr>
            <a:cxnSpLocks noChangeShapeType="1"/>
            <a:stCxn id="24" idx="0"/>
            <a:endCxn id="21" idx="4"/>
          </p:cNvCxnSpPr>
          <p:nvPr/>
        </p:nvCxnSpPr>
        <p:spPr bwMode="auto">
          <a:xfrm flipV="1">
            <a:off x="11440005" y="1271950"/>
            <a:ext cx="0" cy="457200"/>
          </a:xfrm>
          <a:prstGeom prst="straightConnector1">
            <a:avLst/>
          </a:prstGeom>
          <a:noFill/>
          <a:ln w="38100">
            <a:solidFill>
              <a:schemeClr val="tx1"/>
            </a:solidFill>
            <a:round/>
            <a:headEnd/>
            <a:tailEnd type="arrow" w="lg" len="lg"/>
          </a:ln>
          <a:extLst>
            <a:ext uri="{909E8E84-426E-40DD-AFC4-6F175D3DCCD1}">
              <a14:hiddenFill xmlns:a14="http://schemas.microsoft.com/office/drawing/2010/main">
                <a:noFill/>
              </a14:hiddenFill>
            </a:ext>
          </a:extLst>
        </p:spPr>
      </p:cxnSp>
      <p:sp>
        <p:nvSpPr>
          <p:cNvPr id="26" name="TextBox 18"/>
          <p:cNvSpPr txBox="1">
            <a:spLocks noChangeArrowheads="1"/>
          </p:cNvSpPr>
          <p:nvPr/>
        </p:nvSpPr>
        <p:spPr bwMode="auto">
          <a:xfrm>
            <a:off x="8392005" y="1648188"/>
            <a:ext cx="2209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t>Second commit</a:t>
            </a:r>
          </a:p>
        </p:txBody>
      </p:sp>
      <p:cxnSp>
        <p:nvCxnSpPr>
          <p:cNvPr id="27" name="Straight Arrow Connector 19"/>
          <p:cNvCxnSpPr>
            <a:cxnSpLocks noChangeShapeType="1"/>
            <a:stCxn id="26" idx="3"/>
          </p:cNvCxnSpPr>
          <p:nvPr/>
        </p:nvCxnSpPr>
        <p:spPr bwMode="auto">
          <a:xfrm flipV="1">
            <a:off x="10601805" y="1876789"/>
            <a:ext cx="533400" cy="3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8" name="Oval 22"/>
          <p:cNvSpPr/>
          <p:nvPr/>
        </p:nvSpPr>
        <p:spPr bwMode="auto">
          <a:xfrm>
            <a:off x="11211405" y="2643550"/>
            <a:ext cx="457200" cy="4572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pitchFamily="1" charset="0"/>
              <a:ea typeface="ＭＳ Ｐゴシック" charset="0"/>
              <a:cs typeface="ＭＳ Ｐゴシック" charset="0"/>
            </a:endParaRPr>
          </a:p>
        </p:txBody>
      </p:sp>
      <p:cxnSp>
        <p:nvCxnSpPr>
          <p:cNvPr id="29" name="Straight Arrow Connector 23"/>
          <p:cNvCxnSpPr>
            <a:cxnSpLocks noChangeShapeType="1"/>
            <a:stCxn id="28" idx="0"/>
          </p:cNvCxnSpPr>
          <p:nvPr/>
        </p:nvCxnSpPr>
        <p:spPr bwMode="auto">
          <a:xfrm flipV="1">
            <a:off x="11440005" y="2186350"/>
            <a:ext cx="0" cy="457200"/>
          </a:xfrm>
          <a:prstGeom prst="straightConnector1">
            <a:avLst/>
          </a:prstGeom>
          <a:noFill/>
          <a:ln w="38100">
            <a:solidFill>
              <a:schemeClr val="tx1"/>
            </a:solidFill>
            <a:round/>
            <a:headEnd/>
            <a:tailEnd type="arrow" w="lg" len="lg"/>
          </a:ln>
          <a:extLst>
            <a:ext uri="{909E8E84-426E-40DD-AFC4-6F175D3DCCD1}">
              <a14:hiddenFill xmlns:a14="http://schemas.microsoft.com/office/drawing/2010/main">
                <a:noFill/>
              </a14:hiddenFill>
            </a:ext>
          </a:extLst>
        </p:spPr>
      </p:cxnSp>
      <p:sp>
        <p:nvSpPr>
          <p:cNvPr id="30" name="TextBox 24"/>
          <p:cNvSpPr txBox="1">
            <a:spLocks noChangeArrowheads="1"/>
          </p:cNvSpPr>
          <p:nvPr/>
        </p:nvSpPr>
        <p:spPr bwMode="auto">
          <a:xfrm>
            <a:off x="8392005" y="2562588"/>
            <a:ext cx="2209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t>Third commit</a:t>
            </a:r>
          </a:p>
        </p:txBody>
      </p:sp>
      <p:cxnSp>
        <p:nvCxnSpPr>
          <p:cNvPr id="31" name="Straight Arrow Connector 25"/>
          <p:cNvCxnSpPr>
            <a:cxnSpLocks noChangeShapeType="1"/>
            <a:stCxn id="30" idx="3"/>
          </p:cNvCxnSpPr>
          <p:nvPr/>
        </p:nvCxnSpPr>
        <p:spPr bwMode="auto">
          <a:xfrm flipV="1">
            <a:off x="10601805" y="2791189"/>
            <a:ext cx="533400" cy="3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32" name="Oval 32"/>
          <p:cNvSpPr/>
          <p:nvPr/>
        </p:nvSpPr>
        <p:spPr bwMode="auto">
          <a:xfrm>
            <a:off x="11211405" y="3557950"/>
            <a:ext cx="457200" cy="4572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a:latin typeface="Times" pitchFamily="1" charset="0"/>
              <a:ea typeface="ＭＳ Ｐゴシック" charset="0"/>
              <a:cs typeface="ＭＳ Ｐゴシック" charset="0"/>
            </a:endParaRPr>
          </a:p>
        </p:txBody>
      </p:sp>
      <p:cxnSp>
        <p:nvCxnSpPr>
          <p:cNvPr id="33" name="Straight Arrow Connector 33"/>
          <p:cNvCxnSpPr>
            <a:cxnSpLocks noChangeShapeType="1"/>
            <a:stCxn id="32" idx="0"/>
          </p:cNvCxnSpPr>
          <p:nvPr/>
        </p:nvCxnSpPr>
        <p:spPr bwMode="auto">
          <a:xfrm flipV="1">
            <a:off x="11440005" y="3100750"/>
            <a:ext cx="0" cy="457200"/>
          </a:xfrm>
          <a:prstGeom prst="straightConnector1">
            <a:avLst/>
          </a:prstGeom>
          <a:noFill/>
          <a:ln w="38100">
            <a:solidFill>
              <a:schemeClr val="tx1"/>
            </a:solidFill>
            <a:round/>
            <a:headEnd/>
            <a:tailEnd type="arrow" w="lg" len="lg"/>
          </a:ln>
          <a:extLst>
            <a:ext uri="{909E8E84-426E-40DD-AFC4-6F175D3DCCD1}">
              <a14:hiddenFill xmlns:a14="http://schemas.microsoft.com/office/drawing/2010/main">
                <a:noFill/>
              </a14:hiddenFill>
            </a:ext>
          </a:extLst>
        </p:spPr>
      </p:cxnSp>
      <p:sp>
        <p:nvSpPr>
          <p:cNvPr id="34" name="TextBox 34"/>
          <p:cNvSpPr txBox="1">
            <a:spLocks noChangeArrowheads="1"/>
          </p:cNvSpPr>
          <p:nvPr/>
        </p:nvSpPr>
        <p:spPr bwMode="auto">
          <a:xfrm>
            <a:off x="8392005" y="3476988"/>
            <a:ext cx="2209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t>Fourth commit</a:t>
            </a:r>
          </a:p>
        </p:txBody>
      </p:sp>
      <p:cxnSp>
        <p:nvCxnSpPr>
          <p:cNvPr id="35" name="Straight Arrow Connector 35"/>
          <p:cNvCxnSpPr>
            <a:cxnSpLocks noChangeShapeType="1"/>
            <a:stCxn id="34" idx="3"/>
          </p:cNvCxnSpPr>
          <p:nvPr/>
        </p:nvCxnSpPr>
        <p:spPr bwMode="auto">
          <a:xfrm flipV="1">
            <a:off x="10601805" y="3705589"/>
            <a:ext cx="533400" cy="3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2297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2133600" y="609600"/>
            <a:ext cx="8534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3 States of a File in Git</a:t>
            </a:r>
          </a:p>
        </p:txBody>
      </p:sp>
      <p:sp>
        <p:nvSpPr>
          <p:cNvPr id="20482" name="Rectangle 2"/>
          <p:cNvSpPr>
            <a:spLocks noGrp="1" noChangeArrowheads="1"/>
          </p:cNvSpPr>
          <p:nvPr>
            <p:ph type="body" idx="1"/>
          </p:nvPr>
        </p:nvSpPr>
        <p:spPr>
          <a:xfrm>
            <a:off x="2590800" y="1981200"/>
            <a:ext cx="7620000" cy="4114800"/>
          </a:xfrm>
          <a:ln/>
        </p:spPr>
        <p:txBody>
          <a:bodyPr/>
          <a:lstStyle/>
          <a:p>
            <a:pPr marL="341313" indent="-341313">
              <a:buFont typeface="Palatino Linotype" panose="0204050205050503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u="sng" dirty="0"/>
              <a:t>Modified	     • Staged	             • Committed</a:t>
            </a:r>
          </a:p>
        </p:txBody>
      </p:sp>
      <p:sp>
        <p:nvSpPr>
          <p:cNvPr id="20483" name="AutoShape 3"/>
          <p:cNvSpPr>
            <a:spLocks noChangeArrowheads="1"/>
          </p:cNvSpPr>
          <p:nvPr/>
        </p:nvSpPr>
        <p:spPr bwMode="auto">
          <a:xfrm>
            <a:off x="2235200" y="2810933"/>
            <a:ext cx="1524000" cy="762000"/>
          </a:xfrm>
          <a:prstGeom prst="roundRect">
            <a:avLst>
              <a:gd name="adj" fmla="val 16667"/>
            </a:avLst>
          </a:prstGeom>
          <a:solidFill>
            <a:srgbClr val="CCFF3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buClrTx/>
              <a:buFontTx/>
              <a:buNone/>
            </a:pPr>
            <a:r>
              <a:rPr lang="en-US" sz="1800"/>
              <a:t>working </a:t>
            </a:r>
            <a:br>
              <a:rPr lang="en-US" sz="1800"/>
            </a:br>
            <a:r>
              <a:rPr lang="en-US" sz="1800"/>
              <a:t>directory</a:t>
            </a:r>
          </a:p>
        </p:txBody>
      </p:sp>
      <p:sp>
        <p:nvSpPr>
          <p:cNvPr id="20484" name="AutoShape 4"/>
          <p:cNvSpPr>
            <a:spLocks noChangeArrowheads="1"/>
          </p:cNvSpPr>
          <p:nvPr/>
        </p:nvSpPr>
        <p:spPr bwMode="auto">
          <a:xfrm>
            <a:off x="4749800" y="2810933"/>
            <a:ext cx="1524000" cy="762000"/>
          </a:xfrm>
          <a:prstGeom prst="roundRect">
            <a:avLst>
              <a:gd name="adj" fmla="val 16667"/>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buClrTx/>
              <a:buFontTx/>
              <a:buNone/>
            </a:pPr>
            <a:r>
              <a:rPr lang="en-US" sz="1800"/>
              <a:t>staging area</a:t>
            </a:r>
          </a:p>
        </p:txBody>
      </p:sp>
      <p:sp>
        <p:nvSpPr>
          <p:cNvPr id="20485" name="AutoShape 5"/>
          <p:cNvSpPr>
            <a:spLocks noChangeArrowheads="1"/>
          </p:cNvSpPr>
          <p:nvPr/>
        </p:nvSpPr>
        <p:spPr bwMode="auto">
          <a:xfrm>
            <a:off x="7264400" y="2810933"/>
            <a:ext cx="1524000" cy="762000"/>
          </a:xfrm>
          <a:prstGeom prst="roundRect">
            <a:avLst>
              <a:gd name="adj" fmla="val 16667"/>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buClrTx/>
              <a:buFontTx/>
              <a:buNone/>
            </a:pPr>
            <a:r>
              <a:rPr lang="en-US" sz="1800"/>
              <a:t>git directory</a:t>
            </a:r>
            <a:br>
              <a:rPr lang="en-US" sz="1800"/>
            </a:br>
            <a:r>
              <a:rPr lang="en-US" sz="1800"/>
              <a:t>(repository)</a:t>
            </a:r>
          </a:p>
        </p:txBody>
      </p:sp>
      <p:sp>
        <p:nvSpPr>
          <p:cNvPr id="20486" name="Line 6"/>
          <p:cNvSpPr>
            <a:spLocks noChangeShapeType="1"/>
          </p:cNvSpPr>
          <p:nvPr/>
        </p:nvSpPr>
        <p:spPr bwMode="auto">
          <a:xfrm flipH="1">
            <a:off x="2919414" y="3877733"/>
            <a:ext cx="5032375" cy="1588"/>
          </a:xfrm>
          <a:prstGeom prst="line">
            <a:avLst/>
          </a:prstGeom>
          <a:noFill/>
          <a:ln w="7632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0487" name="Line 7"/>
          <p:cNvSpPr>
            <a:spLocks noChangeShapeType="1"/>
          </p:cNvSpPr>
          <p:nvPr/>
        </p:nvSpPr>
        <p:spPr bwMode="auto">
          <a:xfrm>
            <a:off x="2921000" y="4715933"/>
            <a:ext cx="2514600" cy="1588"/>
          </a:xfrm>
          <a:prstGeom prst="line">
            <a:avLst/>
          </a:prstGeom>
          <a:noFill/>
          <a:ln w="7632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0488" name="Line 8"/>
          <p:cNvSpPr>
            <a:spLocks noChangeShapeType="1"/>
          </p:cNvSpPr>
          <p:nvPr/>
        </p:nvSpPr>
        <p:spPr bwMode="auto">
          <a:xfrm>
            <a:off x="5435600" y="5477933"/>
            <a:ext cx="2514600" cy="1588"/>
          </a:xfrm>
          <a:prstGeom prst="line">
            <a:avLst/>
          </a:prstGeom>
          <a:noFill/>
          <a:ln w="7632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0489" name="Line 9"/>
          <p:cNvSpPr>
            <a:spLocks noChangeShapeType="1"/>
          </p:cNvSpPr>
          <p:nvPr/>
        </p:nvSpPr>
        <p:spPr bwMode="auto">
          <a:xfrm>
            <a:off x="2921000" y="3572933"/>
            <a:ext cx="1588" cy="2057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0490" name="Line 10"/>
          <p:cNvSpPr>
            <a:spLocks noChangeShapeType="1"/>
          </p:cNvSpPr>
          <p:nvPr/>
        </p:nvSpPr>
        <p:spPr bwMode="auto">
          <a:xfrm>
            <a:off x="5435600" y="3572933"/>
            <a:ext cx="1588" cy="2057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0491" name="Line 11"/>
          <p:cNvSpPr>
            <a:spLocks noChangeShapeType="1"/>
          </p:cNvSpPr>
          <p:nvPr/>
        </p:nvSpPr>
        <p:spPr bwMode="auto">
          <a:xfrm>
            <a:off x="7950200" y="3572933"/>
            <a:ext cx="1588" cy="2057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0492" name="Text Box 12"/>
          <p:cNvSpPr txBox="1">
            <a:spLocks noChangeArrowheads="1"/>
          </p:cNvSpPr>
          <p:nvPr/>
        </p:nvSpPr>
        <p:spPr bwMode="auto">
          <a:xfrm>
            <a:off x="4216400" y="3877734"/>
            <a:ext cx="27432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spcBef>
                <a:spcPts val="1500"/>
              </a:spcBef>
            </a:pPr>
            <a:r>
              <a:rPr lang="en-US"/>
              <a:t>check out the project</a:t>
            </a:r>
          </a:p>
        </p:txBody>
      </p:sp>
      <p:sp>
        <p:nvSpPr>
          <p:cNvPr id="20493" name="Text Box 13"/>
          <p:cNvSpPr txBox="1">
            <a:spLocks noChangeArrowheads="1"/>
          </p:cNvSpPr>
          <p:nvPr/>
        </p:nvSpPr>
        <p:spPr bwMode="auto">
          <a:xfrm>
            <a:off x="2997200" y="4715934"/>
            <a:ext cx="2209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spcBef>
                <a:spcPts val="1500"/>
              </a:spcBef>
            </a:pPr>
            <a:r>
              <a:rPr lang="en-US"/>
              <a:t>stage files</a:t>
            </a:r>
          </a:p>
        </p:txBody>
      </p:sp>
      <p:sp>
        <p:nvSpPr>
          <p:cNvPr id="20494" name="Text Box 14"/>
          <p:cNvSpPr txBox="1">
            <a:spLocks noChangeArrowheads="1"/>
          </p:cNvSpPr>
          <p:nvPr/>
        </p:nvSpPr>
        <p:spPr bwMode="auto">
          <a:xfrm>
            <a:off x="5588000" y="5477934"/>
            <a:ext cx="2209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spcBef>
                <a:spcPts val="1500"/>
              </a:spcBef>
            </a:pPr>
            <a:r>
              <a:rPr lang="en-US"/>
              <a:t>commit</a:t>
            </a:r>
          </a:p>
        </p:txBody>
      </p:sp>
    </p:spTree>
    <p:extLst>
      <p:ext uri="{BB962C8B-B14F-4D97-AF65-F5344CB8AC3E}">
        <p14:creationId xmlns:p14="http://schemas.microsoft.com/office/powerpoint/2010/main" val="9738196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2133600" y="609600"/>
            <a:ext cx="8534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File Status Lifecycle</a:t>
            </a:r>
          </a:p>
        </p:txBody>
      </p:sp>
      <p:sp>
        <p:nvSpPr>
          <p:cNvPr id="21506" name="AutoShape 2"/>
          <p:cNvSpPr>
            <a:spLocks noChangeArrowheads="1"/>
          </p:cNvSpPr>
          <p:nvPr/>
        </p:nvSpPr>
        <p:spPr bwMode="auto">
          <a:xfrm>
            <a:off x="4724400" y="2514600"/>
            <a:ext cx="1371600" cy="762000"/>
          </a:xfrm>
          <a:prstGeom prst="roundRect">
            <a:avLst>
              <a:gd name="adj" fmla="val 16667"/>
            </a:avLst>
          </a:prstGeom>
          <a:solidFill>
            <a:srgbClr val="CCFF33"/>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buClrTx/>
              <a:buFontTx/>
              <a:buNone/>
            </a:pPr>
            <a:r>
              <a:rPr lang="en-US" sz="1800"/>
              <a:t>unmodified</a:t>
            </a:r>
          </a:p>
        </p:txBody>
      </p:sp>
      <p:sp>
        <p:nvSpPr>
          <p:cNvPr id="21507" name="AutoShape 3"/>
          <p:cNvSpPr>
            <a:spLocks noChangeArrowheads="1"/>
          </p:cNvSpPr>
          <p:nvPr/>
        </p:nvSpPr>
        <p:spPr bwMode="auto">
          <a:xfrm>
            <a:off x="6629400" y="2514600"/>
            <a:ext cx="1371600" cy="762000"/>
          </a:xfrm>
          <a:prstGeom prst="roundRect">
            <a:avLst>
              <a:gd name="adj" fmla="val 16667"/>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buClrTx/>
              <a:buFontTx/>
              <a:buNone/>
            </a:pPr>
            <a:r>
              <a:rPr lang="en-US" sz="1800"/>
              <a:t>modified</a:t>
            </a:r>
          </a:p>
        </p:txBody>
      </p:sp>
      <p:sp>
        <p:nvSpPr>
          <p:cNvPr id="21508" name="AutoShape 4"/>
          <p:cNvSpPr>
            <a:spLocks noChangeArrowheads="1"/>
          </p:cNvSpPr>
          <p:nvPr/>
        </p:nvSpPr>
        <p:spPr bwMode="auto">
          <a:xfrm>
            <a:off x="8534400" y="2514600"/>
            <a:ext cx="1371600" cy="762000"/>
          </a:xfrm>
          <a:prstGeom prst="roundRect">
            <a:avLst>
              <a:gd name="adj" fmla="val 16667"/>
            </a:avLst>
          </a:prstGeom>
          <a:solidFill>
            <a:srgbClr val="99CC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buClrTx/>
              <a:buFontTx/>
              <a:buNone/>
            </a:pPr>
            <a:r>
              <a:rPr lang="en-US" sz="1800"/>
              <a:t>staged</a:t>
            </a:r>
          </a:p>
        </p:txBody>
      </p:sp>
      <p:sp>
        <p:nvSpPr>
          <p:cNvPr id="21509" name="Line 5"/>
          <p:cNvSpPr>
            <a:spLocks noChangeShapeType="1"/>
          </p:cNvSpPr>
          <p:nvPr/>
        </p:nvSpPr>
        <p:spPr bwMode="auto">
          <a:xfrm>
            <a:off x="5334000" y="3505200"/>
            <a:ext cx="1905000" cy="1588"/>
          </a:xfrm>
          <a:prstGeom prst="line">
            <a:avLst/>
          </a:prstGeom>
          <a:noFill/>
          <a:ln w="7632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1510" name="Line 6"/>
          <p:cNvSpPr>
            <a:spLocks noChangeShapeType="1"/>
          </p:cNvSpPr>
          <p:nvPr/>
        </p:nvSpPr>
        <p:spPr bwMode="auto">
          <a:xfrm>
            <a:off x="7239000" y="3962400"/>
            <a:ext cx="1905000" cy="1588"/>
          </a:xfrm>
          <a:prstGeom prst="line">
            <a:avLst/>
          </a:prstGeom>
          <a:noFill/>
          <a:ln w="7632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1511" name="Line 7"/>
          <p:cNvSpPr>
            <a:spLocks noChangeShapeType="1"/>
          </p:cNvSpPr>
          <p:nvPr/>
        </p:nvSpPr>
        <p:spPr bwMode="auto">
          <a:xfrm>
            <a:off x="5334000" y="3276600"/>
            <a:ext cx="1588" cy="2057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1512" name="Line 8"/>
          <p:cNvSpPr>
            <a:spLocks noChangeShapeType="1"/>
          </p:cNvSpPr>
          <p:nvPr/>
        </p:nvSpPr>
        <p:spPr bwMode="auto">
          <a:xfrm>
            <a:off x="7239000" y="3276600"/>
            <a:ext cx="1588" cy="2057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1513" name="Line 9"/>
          <p:cNvSpPr>
            <a:spLocks noChangeShapeType="1"/>
          </p:cNvSpPr>
          <p:nvPr/>
        </p:nvSpPr>
        <p:spPr bwMode="auto">
          <a:xfrm>
            <a:off x="9144000" y="3276600"/>
            <a:ext cx="1588" cy="2057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1514" name="Text Box 10"/>
          <p:cNvSpPr txBox="1">
            <a:spLocks noChangeArrowheads="1"/>
          </p:cNvSpPr>
          <p:nvPr/>
        </p:nvSpPr>
        <p:spPr bwMode="auto">
          <a:xfrm>
            <a:off x="5105400" y="3505201"/>
            <a:ext cx="2209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spcBef>
                <a:spcPts val="1500"/>
              </a:spcBef>
            </a:pPr>
            <a:r>
              <a:rPr lang="en-US"/>
              <a:t>edit the file</a:t>
            </a:r>
          </a:p>
        </p:txBody>
      </p:sp>
      <p:sp>
        <p:nvSpPr>
          <p:cNvPr id="21515" name="Text Box 11"/>
          <p:cNvSpPr txBox="1">
            <a:spLocks noChangeArrowheads="1"/>
          </p:cNvSpPr>
          <p:nvPr/>
        </p:nvSpPr>
        <p:spPr bwMode="auto">
          <a:xfrm>
            <a:off x="7162800" y="3962401"/>
            <a:ext cx="2209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spcBef>
                <a:spcPts val="1500"/>
              </a:spcBef>
            </a:pPr>
            <a:r>
              <a:rPr lang="en-US"/>
              <a:t>stage the file</a:t>
            </a:r>
          </a:p>
        </p:txBody>
      </p:sp>
      <p:sp>
        <p:nvSpPr>
          <p:cNvPr id="21516" name="AutoShape 12"/>
          <p:cNvSpPr>
            <a:spLocks noChangeArrowheads="1"/>
          </p:cNvSpPr>
          <p:nvPr/>
        </p:nvSpPr>
        <p:spPr bwMode="auto">
          <a:xfrm>
            <a:off x="2819400" y="2514600"/>
            <a:ext cx="1371600" cy="762000"/>
          </a:xfrm>
          <a:prstGeom prst="roundRect">
            <a:avLst>
              <a:gd name="adj" fmla="val 16667"/>
            </a:avLst>
          </a:prstGeom>
          <a:solidFill>
            <a:srgbClr val="FF99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buClrTx/>
              <a:buFontTx/>
              <a:buNone/>
            </a:pPr>
            <a:r>
              <a:rPr lang="en-US" sz="1800"/>
              <a:t>untracked</a:t>
            </a:r>
          </a:p>
        </p:txBody>
      </p:sp>
      <p:sp>
        <p:nvSpPr>
          <p:cNvPr id="21517" name="Line 13"/>
          <p:cNvSpPr>
            <a:spLocks noChangeShapeType="1"/>
          </p:cNvSpPr>
          <p:nvPr/>
        </p:nvSpPr>
        <p:spPr bwMode="auto">
          <a:xfrm>
            <a:off x="3429000" y="3886200"/>
            <a:ext cx="1905000" cy="1588"/>
          </a:xfrm>
          <a:prstGeom prst="line">
            <a:avLst/>
          </a:prstGeom>
          <a:noFill/>
          <a:ln w="7632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1518" name="Line 14"/>
          <p:cNvSpPr>
            <a:spLocks noChangeShapeType="1"/>
          </p:cNvSpPr>
          <p:nvPr/>
        </p:nvSpPr>
        <p:spPr bwMode="auto">
          <a:xfrm>
            <a:off x="3429000" y="3276600"/>
            <a:ext cx="1588" cy="20574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1519" name="Text Box 15"/>
          <p:cNvSpPr txBox="1">
            <a:spLocks noChangeArrowheads="1"/>
          </p:cNvSpPr>
          <p:nvPr/>
        </p:nvSpPr>
        <p:spPr bwMode="auto">
          <a:xfrm>
            <a:off x="3200400" y="3886201"/>
            <a:ext cx="2209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spcBef>
                <a:spcPts val="1500"/>
              </a:spcBef>
            </a:pPr>
            <a:r>
              <a:rPr lang="en-US"/>
              <a:t>add the file</a:t>
            </a:r>
          </a:p>
        </p:txBody>
      </p:sp>
      <p:sp>
        <p:nvSpPr>
          <p:cNvPr id="21520" name="Line 16"/>
          <p:cNvSpPr>
            <a:spLocks noChangeShapeType="1"/>
          </p:cNvSpPr>
          <p:nvPr/>
        </p:nvSpPr>
        <p:spPr bwMode="auto">
          <a:xfrm>
            <a:off x="3429000" y="4648200"/>
            <a:ext cx="1905000" cy="1588"/>
          </a:xfrm>
          <a:prstGeom prst="line">
            <a:avLst/>
          </a:prstGeom>
          <a:noFill/>
          <a:ln w="7632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nl-BE"/>
          </a:p>
        </p:txBody>
      </p:sp>
      <p:sp>
        <p:nvSpPr>
          <p:cNvPr id="21521" name="Text Box 17"/>
          <p:cNvSpPr txBox="1">
            <a:spLocks noChangeArrowheads="1"/>
          </p:cNvSpPr>
          <p:nvPr/>
        </p:nvSpPr>
        <p:spPr bwMode="auto">
          <a:xfrm>
            <a:off x="3276600" y="4648201"/>
            <a:ext cx="2209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spcBef>
                <a:spcPts val="1500"/>
              </a:spcBef>
            </a:pPr>
            <a:r>
              <a:rPr lang="en-US"/>
              <a:t>remove the file</a:t>
            </a:r>
          </a:p>
        </p:txBody>
      </p:sp>
    </p:spTree>
    <p:extLst>
      <p:ext uri="{BB962C8B-B14F-4D97-AF65-F5344CB8AC3E}">
        <p14:creationId xmlns:p14="http://schemas.microsoft.com/office/powerpoint/2010/main" val="38047586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All</a:t>
            </a:r>
            <a:r>
              <a:rPr lang="nl-BE" dirty="0"/>
              <a:t> </a:t>
            </a:r>
            <a:r>
              <a:rPr lang="nl-BE" dirty="0" err="1"/>
              <a:t>together</a:t>
            </a:r>
            <a:r>
              <a:rPr lang="nl-BE" dirty="0"/>
              <a:t>:</a:t>
            </a:r>
          </a:p>
        </p:txBody>
      </p:sp>
      <p:sp>
        <p:nvSpPr>
          <p:cNvPr id="3" name="Tijdelijke aanduiding voor inhoud 2"/>
          <p:cNvSpPr>
            <a:spLocks noGrp="1"/>
          </p:cNvSpPr>
          <p:nvPr>
            <p:ph idx="1"/>
          </p:nvPr>
        </p:nvSpPr>
        <p:spPr/>
        <p:txBody>
          <a:bodyPr/>
          <a:lstStyle/>
          <a:p>
            <a:endParaRPr lang="nl-BE"/>
          </a:p>
        </p:txBody>
      </p:sp>
      <p:pic>
        <p:nvPicPr>
          <p:cNvPr id="4" name="Afbeelding 3"/>
          <p:cNvPicPr>
            <a:picLocks noChangeAspect="1"/>
          </p:cNvPicPr>
          <p:nvPr/>
        </p:nvPicPr>
        <p:blipFill>
          <a:blip r:embed="rId2"/>
          <a:stretch>
            <a:fillRect/>
          </a:stretch>
        </p:blipFill>
        <p:spPr>
          <a:xfrm>
            <a:off x="5039269" y="1182794"/>
            <a:ext cx="6638925" cy="4686300"/>
          </a:xfrm>
          <a:prstGeom prst="rect">
            <a:avLst/>
          </a:prstGeom>
        </p:spPr>
      </p:pic>
    </p:spTree>
    <p:extLst>
      <p:ext uri="{BB962C8B-B14F-4D97-AF65-F5344CB8AC3E}">
        <p14:creationId xmlns:p14="http://schemas.microsoft.com/office/powerpoint/2010/main" val="415894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Some Commands</a:t>
            </a:r>
          </a:p>
        </p:txBody>
      </p:sp>
      <p:sp>
        <p:nvSpPr>
          <p:cNvPr id="15363" name="Rectangle 3"/>
          <p:cNvSpPr>
            <a:spLocks noGrp="1" noChangeArrowheads="1"/>
          </p:cNvSpPr>
          <p:nvPr>
            <p:ph type="body" sz="half" idx="1"/>
          </p:nvPr>
        </p:nvSpPr>
        <p:spPr/>
        <p:txBody>
          <a:bodyPr/>
          <a:lstStyle/>
          <a:p>
            <a:r>
              <a:rPr lang="en-US" dirty="0"/>
              <a:t>Getting a Repository</a:t>
            </a:r>
          </a:p>
          <a:p>
            <a:pPr lvl="1"/>
            <a:r>
              <a:rPr lang="en-US" dirty="0" err="1"/>
              <a:t>git</a:t>
            </a:r>
            <a:r>
              <a:rPr lang="en-US" dirty="0"/>
              <a:t> </a:t>
            </a:r>
            <a:r>
              <a:rPr lang="en-US" dirty="0" err="1"/>
              <a:t>init</a:t>
            </a:r>
            <a:endParaRPr lang="en-US" dirty="0"/>
          </a:p>
          <a:p>
            <a:endParaRPr lang="en-US" dirty="0"/>
          </a:p>
          <a:p>
            <a:r>
              <a:rPr lang="en-US" dirty="0"/>
              <a:t>Commits</a:t>
            </a:r>
          </a:p>
          <a:p>
            <a:pPr lvl="1"/>
            <a:r>
              <a:rPr lang="en-US" dirty="0" err="1"/>
              <a:t>git</a:t>
            </a:r>
            <a:r>
              <a:rPr lang="en-US" dirty="0"/>
              <a:t> add</a:t>
            </a:r>
          </a:p>
          <a:p>
            <a:pPr lvl="1"/>
            <a:r>
              <a:rPr lang="en-US" dirty="0" err="1"/>
              <a:t>git</a:t>
            </a:r>
            <a:r>
              <a:rPr lang="en-US" dirty="0"/>
              <a:t> commit</a:t>
            </a:r>
          </a:p>
          <a:p>
            <a:endParaRPr lang="en-US" dirty="0"/>
          </a:p>
        </p:txBody>
      </p:sp>
      <p:sp>
        <p:nvSpPr>
          <p:cNvPr id="15364" name="Rectangle 4"/>
          <p:cNvSpPr>
            <a:spLocks noGrp="1" noChangeArrowheads="1"/>
          </p:cNvSpPr>
          <p:nvPr>
            <p:ph type="body" sz="half" idx="2"/>
          </p:nvPr>
        </p:nvSpPr>
        <p:spPr/>
        <p:txBody>
          <a:bodyPr/>
          <a:lstStyle/>
          <a:p>
            <a:r>
              <a:rPr lang="en-US"/>
              <a:t>Getting information</a:t>
            </a:r>
          </a:p>
          <a:p>
            <a:pPr lvl="1"/>
            <a:r>
              <a:rPr lang="en-US"/>
              <a:t>git help</a:t>
            </a:r>
          </a:p>
          <a:p>
            <a:pPr lvl="1"/>
            <a:r>
              <a:rPr lang="en-US"/>
              <a:t>git status</a:t>
            </a:r>
          </a:p>
          <a:p>
            <a:pPr lvl="1"/>
            <a:r>
              <a:rPr lang="en-US"/>
              <a:t>git diff</a:t>
            </a:r>
          </a:p>
          <a:p>
            <a:pPr lvl="1"/>
            <a:r>
              <a:rPr lang="en-US"/>
              <a:t>git log</a:t>
            </a:r>
          </a:p>
          <a:p>
            <a:pPr lvl="1"/>
            <a:r>
              <a:rPr lang="en-US"/>
              <a:t>git show</a:t>
            </a:r>
          </a:p>
        </p:txBody>
      </p:sp>
    </p:spTree>
    <p:extLst>
      <p:ext uri="{BB962C8B-B14F-4D97-AF65-F5344CB8AC3E}">
        <p14:creationId xmlns:p14="http://schemas.microsoft.com/office/powerpoint/2010/main" val="1512914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What is Version/Source Control?</a:t>
            </a:r>
          </a:p>
        </p:txBody>
      </p:sp>
      <p:sp>
        <p:nvSpPr>
          <p:cNvPr id="3075" name="Rectangle 3"/>
          <p:cNvSpPr>
            <a:spLocks noGrp="1" noChangeArrowheads="1"/>
          </p:cNvSpPr>
          <p:nvPr>
            <p:ph type="body" idx="1"/>
          </p:nvPr>
        </p:nvSpPr>
        <p:spPr/>
        <p:txBody>
          <a:bodyPr/>
          <a:lstStyle/>
          <a:p>
            <a:r>
              <a:rPr lang="en-US" sz="2800" dirty="0"/>
              <a:t>Manages file sharing for </a:t>
            </a:r>
            <a:br>
              <a:rPr lang="en-US" sz="2800" dirty="0"/>
            </a:br>
            <a:r>
              <a:rPr lang="en-US" sz="2800" b="1" u="sng" dirty="0"/>
              <a:t>Concurrent Development</a:t>
            </a:r>
          </a:p>
          <a:p>
            <a:pPr>
              <a:buFont typeface="Wingdings" panose="05000000000000000000" pitchFamily="2" charset="2"/>
              <a:buNone/>
            </a:pPr>
            <a:endParaRPr lang="en-US" sz="2800" b="1" u="sng" dirty="0"/>
          </a:p>
          <a:p>
            <a:r>
              <a:rPr lang="en-US" sz="2800" dirty="0"/>
              <a:t>Keeps track of changes with</a:t>
            </a:r>
            <a:br>
              <a:rPr lang="en-US" sz="2800" b="1" u="sng" dirty="0"/>
            </a:br>
            <a:r>
              <a:rPr lang="en-US" sz="2800" b="1" u="sng" dirty="0"/>
              <a:t>Version Control</a:t>
            </a:r>
          </a:p>
          <a:p>
            <a:endParaRPr lang="en-US" sz="2800" b="1" u="sng" dirty="0"/>
          </a:p>
        </p:txBody>
      </p:sp>
    </p:spTree>
    <p:extLst>
      <p:ext uri="{BB962C8B-B14F-4D97-AF65-F5344CB8AC3E}">
        <p14:creationId xmlns:p14="http://schemas.microsoft.com/office/powerpoint/2010/main" val="2390774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0"/>
            <a:ext cx="5418667" cy="824966"/>
          </a:xfrm>
        </p:spPr>
        <p:txBody>
          <a:bodyPr>
            <a:normAutofit fontScale="90000"/>
          </a:bodyPr>
          <a:lstStyle/>
          <a:p>
            <a:r>
              <a:rPr lang="en-US" sz="4000" dirty="0"/>
              <a:t>	A “simple” </a:t>
            </a:r>
            <a:r>
              <a:rPr lang="en-US" sz="4000" dirty="0" err="1"/>
              <a:t>Git</a:t>
            </a:r>
            <a:r>
              <a:rPr lang="en-US" sz="4000" dirty="0"/>
              <a:t> workflow</a:t>
            </a:r>
          </a:p>
        </p:txBody>
      </p:sp>
      <p:pic>
        <p:nvPicPr>
          <p:cNvPr id="5" name="Picture 4" descr="bworkflow.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3187700" y="1454149"/>
            <a:ext cx="6121400" cy="5168900"/>
          </a:xfrm>
          <a:prstGeom prst="rect">
            <a:avLst/>
          </a:prstGeom>
        </p:spPr>
      </p:pic>
    </p:spTree>
    <p:extLst>
      <p:ext uri="{BB962C8B-B14F-4D97-AF65-F5344CB8AC3E}">
        <p14:creationId xmlns:p14="http://schemas.microsoft.com/office/powerpoint/2010/main" val="3887355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p:cNvSpPr/>
          <p:nvPr/>
        </p:nvSpPr>
        <p:spPr>
          <a:xfrm>
            <a:off x="5964976" y="471846"/>
            <a:ext cx="4502332" cy="5826034"/>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nl-BE" dirty="0"/>
              <a:t>Next </a:t>
            </a:r>
            <a:r>
              <a:rPr lang="nl-BE" dirty="0" err="1"/>
              <a:t>year</a:t>
            </a:r>
            <a:endParaRPr lang="nl-BE" dirty="0"/>
          </a:p>
        </p:txBody>
      </p:sp>
      <p:sp>
        <p:nvSpPr>
          <p:cNvPr id="7" name="Rechthoek 6"/>
          <p:cNvSpPr/>
          <p:nvPr/>
        </p:nvSpPr>
        <p:spPr>
          <a:xfrm>
            <a:off x="1462644" y="471846"/>
            <a:ext cx="4502332" cy="5826034"/>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nl-BE" dirty="0"/>
              <a:t>Focus </a:t>
            </a:r>
            <a:r>
              <a:rPr lang="nl-BE" dirty="0" err="1"/>
              <a:t>this</a:t>
            </a:r>
            <a:r>
              <a:rPr lang="nl-BE" dirty="0"/>
              <a:t> </a:t>
            </a:r>
            <a:r>
              <a:rPr lang="nl-BE" dirty="0" err="1"/>
              <a:t>year</a:t>
            </a:r>
            <a:endParaRPr lang="nl-BE" dirty="0"/>
          </a:p>
        </p:txBody>
      </p:sp>
      <p:pic>
        <p:nvPicPr>
          <p:cNvPr id="5" name="Picture 4" descr="bworkflow.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50884" y="791715"/>
            <a:ext cx="5894846" cy="4411072"/>
          </a:xfrm>
          <a:prstGeom prst="rect">
            <a:avLst/>
          </a:prstGeom>
        </p:spPr>
      </p:pic>
      <p:sp>
        <p:nvSpPr>
          <p:cNvPr id="4" name="Titel 3"/>
          <p:cNvSpPr>
            <a:spLocks noGrp="1"/>
          </p:cNvSpPr>
          <p:nvPr>
            <p:ph type="title"/>
          </p:nvPr>
        </p:nvSpPr>
        <p:spPr>
          <a:xfrm>
            <a:off x="2202873" y="253352"/>
            <a:ext cx="10058400" cy="1450757"/>
          </a:xfrm>
        </p:spPr>
        <p:txBody>
          <a:bodyPr/>
          <a:lstStyle/>
          <a:p>
            <a:endParaRPr lang="nl-BE"/>
          </a:p>
        </p:txBody>
      </p:sp>
      <p:pic>
        <p:nvPicPr>
          <p:cNvPr id="9" name="Afbeelding 8"/>
          <p:cNvPicPr>
            <a:picLocks noChangeAspect="1"/>
          </p:cNvPicPr>
          <p:nvPr/>
        </p:nvPicPr>
        <p:blipFill>
          <a:blip r:embed="rId4"/>
          <a:stretch>
            <a:fillRect/>
          </a:stretch>
        </p:blipFill>
        <p:spPr>
          <a:xfrm>
            <a:off x="4423740" y="2184136"/>
            <a:ext cx="641684" cy="609600"/>
          </a:xfrm>
          <a:prstGeom prst="rect">
            <a:avLst/>
          </a:prstGeom>
        </p:spPr>
      </p:pic>
    </p:spTree>
    <p:extLst>
      <p:ext uri="{BB962C8B-B14F-4D97-AF65-F5344CB8AC3E}">
        <p14:creationId xmlns:p14="http://schemas.microsoft.com/office/powerpoint/2010/main" val="4033995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So</a:t>
            </a:r>
            <a:r>
              <a:rPr lang="nl-BE" dirty="0"/>
              <a:t> </a:t>
            </a:r>
            <a:r>
              <a:rPr lang="nl-BE" dirty="0" err="1"/>
              <a:t>what</a:t>
            </a:r>
            <a:r>
              <a:rPr lang="nl-BE" dirty="0"/>
              <a:t> is </a:t>
            </a:r>
            <a:r>
              <a:rPr lang="nl-BE" dirty="0" err="1"/>
              <a:t>Github</a:t>
            </a:r>
            <a:r>
              <a:rPr lang="nl-BE" dirty="0"/>
              <a:t> </a:t>
            </a:r>
            <a:r>
              <a:rPr lang="nl-BE" dirty="0" err="1"/>
              <a:t>then</a:t>
            </a:r>
            <a:r>
              <a:rPr lang="nl-BE" dirty="0"/>
              <a:t>?</a:t>
            </a:r>
            <a:endParaRPr lang="en-US" dirty="0"/>
          </a:p>
        </p:txBody>
      </p:sp>
      <p:pic>
        <p:nvPicPr>
          <p:cNvPr id="4" name="Tijdelijke aanduiding voor inhoud 3" descr="Schermopnam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2073" y="3266901"/>
            <a:ext cx="3163607" cy="3217228"/>
          </a:xfrm>
        </p:spPr>
      </p:pic>
      <p:sp>
        <p:nvSpPr>
          <p:cNvPr id="5" name="Tijdelijke aanduiding voor inhoud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nl-BE" dirty="0"/>
              <a:t>GitHub is a website </a:t>
            </a:r>
            <a:r>
              <a:rPr lang="nl-BE" dirty="0" err="1"/>
              <a:t>where</a:t>
            </a:r>
            <a:r>
              <a:rPr lang="nl-BE" dirty="0"/>
              <a:t> </a:t>
            </a:r>
            <a:r>
              <a:rPr lang="nl-BE" dirty="0" err="1"/>
              <a:t>you</a:t>
            </a:r>
            <a:r>
              <a:rPr lang="nl-BE" dirty="0"/>
              <a:t> </a:t>
            </a:r>
            <a:r>
              <a:rPr lang="nl-BE" dirty="0" err="1"/>
              <a:t>can</a:t>
            </a:r>
            <a:r>
              <a:rPr lang="nl-BE" dirty="0"/>
              <a:t> store a copy of </a:t>
            </a:r>
            <a:r>
              <a:rPr lang="nl-BE" dirty="0" err="1"/>
              <a:t>your</a:t>
            </a:r>
            <a:r>
              <a:rPr lang="nl-BE" dirty="0"/>
              <a:t> Git “</a:t>
            </a:r>
            <a:r>
              <a:rPr lang="nl-BE" b="1" dirty="0" err="1"/>
              <a:t>reposistory</a:t>
            </a:r>
            <a:r>
              <a:rPr lang="nl-BE" dirty="0"/>
              <a:t>” (i.e. </a:t>
            </a:r>
            <a:r>
              <a:rPr lang="nl-BE" dirty="0" err="1"/>
              <a:t>your</a:t>
            </a:r>
            <a:r>
              <a:rPr lang="nl-BE" dirty="0"/>
              <a:t> project)</a:t>
            </a:r>
          </a:p>
          <a:p>
            <a:r>
              <a:rPr lang="nl-BE" dirty="0"/>
              <a:t>GitHub </a:t>
            </a:r>
            <a:r>
              <a:rPr lang="nl-BE" dirty="0" err="1"/>
              <a:t>allows</a:t>
            </a:r>
            <a:r>
              <a:rPr lang="nl-BE" dirty="0"/>
              <a:t> easy-</a:t>
            </a:r>
            <a:r>
              <a:rPr lang="nl-BE" dirty="0" err="1"/>
              <a:t>to</a:t>
            </a:r>
            <a:r>
              <a:rPr lang="nl-BE" dirty="0"/>
              <a:t>-</a:t>
            </a:r>
            <a:r>
              <a:rPr lang="nl-BE" dirty="0" err="1"/>
              <a:t>use</a:t>
            </a:r>
            <a:r>
              <a:rPr lang="nl-BE" dirty="0"/>
              <a:t> </a:t>
            </a:r>
            <a:r>
              <a:rPr lang="nl-BE" dirty="0" err="1"/>
              <a:t>collaboration</a:t>
            </a:r>
            <a:endParaRPr lang="nl-BE" dirty="0"/>
          </a:p>
          <a:p>
            <a:r>
              <a:rPr lang="nl-BE" dirty="0"/>
              <a:t>GitHub has </a:t>
            </a:r>
            <a:r>
              <a:rPr lang="nl-BE" dirty="0" err="1"/>
              <a:t>additional</a:t>
            </a:r>
            <a:r>
              <a:rPr lang="nl-BE" dirty="0"/>
              <a:t> team tools </a:t>
            </a:r>
            <a:r>
              <a:rPr lang="nl-BE" dirty="0" err="1"/>
              <a:t>such</a:t>
            </a:r>
            <a:r>
              <a:rPr lang="nl-BE" dirty="0"/>
              <a:t> as </a:t>
            </a:r>
            <a:r>
              <a:rPr lang="nl-BE" dirty="0" err="1"/>
              <a:t>wikis</a:t>
            </a:r>
            <a:r>
              <a:rPr lang="nl-BE" dirty="0"/>
              <a:t>, issue management, </a:t>
            </a:r>
            <a:r>
              <a:rPr lang="nl-BE" dirty="0" err="1"/>
              <a:t>forking</a:t>
            </a:r>
            <a:r>
              <a:rPr lang="nl-BE" dirty="0"/>
              <a:t>, pull </a:t>
            </a:r>
            <a:r>
              <a:rPr lang="nl-BE" dirty="0" err="1"/>
              <a:t>requests</a:t>
            </a:r>
            <a:r>
              <a:rPr lang="nl-BE" dirty="0"/>
              <a:t> etc.</a:t>
            </a:r>
          </a:p>
          <a:p>
            <a:endParaRPr lang="nl-BE" dirty="0"/>
          </a:p>
          <a:p>
            <a:endParaRPr lang="nl-BE" dirty="0"/>
          </a:p>
          <a:p>
            <a:pPr marL="0" indent="0">
              <a:buFont typeface="Calibri" panose="020F0502020204030204" pitchFamily="34" charset="0"/>
              <a:buNone/>
            </a:pPr>
            <a:endParaRPr lang="nl-BE" dirty="0"/>
          </a:p>
        </p:txBody>
      </p:sp>
    </p:spTree>
    <p:extLst>
      <p:ext uri="{BB962C8B-B14F-4D97-AF65-F5344CB8AC3E}">
        <p14:creationId xmlns:p14="http://schemas.microsoft.com/office/powerpoint/2010/main" val="2366166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Git and </a:t>
            </a:r>
            <a:r>
              <a:rPr lang="nl-BE" dirty="0" err="1"/>
              <a:t>github</a:t>
            </a:r>
            <a:endParaRPr lang="en-US" dirty="0"/>
          </a:p>
        </p:txBody>
      </p:sp>
      <p:sp>
        <p:nvSpPr>
          <p:cNvPr id="3" name="Tijdelijke aanduiding voor inhoud 2"/>
          <p:cNvSpPr>
            <a:spLocks noGrp="1"/>
          </p:cNvSpPr>
          <p:nvPr>
            <p:ph idx="1"/>
          </p:nvPr>
        </p:nvSpPr>
        <p:spPr/>
        <p:txBody>
          <a:bodyPr/>
          <a:lstStyle/>
          <a:p>
            <a:endParaRPr lang="en-US"/>
          </a:p>
        </p:txBody>
      </p:sp>
      <p:pic>
        <p:nvPicPr>
          <p:cNvPr id="1026" name="Picture 2" descr="http://1.bp.blogspot.com/-WY2YpNr3W6g/UY6tZAc-H3I/AAAAAAAABLY/xJ9x3wIY8V8/s800/Githu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938" y="1845734"/>
            <a:ext cx="7807060" cy="3684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179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Git and </a:t>
            </a:r>
            <a:r>
              <a:rPr lang="nl-BE" dirty="0" err="1"/>
              <a:t>github</a:t>
            </a:r>
            <a:endParaRPr lang="en-US" dirty="0"/>
          </a:p>
        </p:txBody>
      </p:sp>
      <p:sp>
        <p:nvSpPr>
          <p:cNvPr id="3" name="Tijdelijke aanduiding voor inhoud 2"/>
          <p:cNvSpPr>
            <a:spLocks noGrp="1"/>
          </p:cNvSpPr>
          <p:nvPr>
            <p:ph idx="1"/>
          </p:nvPr>
        </p:nvSpPr>
        <p:spPr/>
        <p:txBody>
          <a:bodyPr/>
          <a:lstStyle/>
          <a:p>
            <a:r>
              <a:rPr lang="nl-BE" dirty="0" err="1"/>
              <a:t>Github</a:t>
            </a:r>
            <a:r>
              <a:rPr lang="nl-BE" dirty="0"/>
              <a:t> is </a:t>
            </a:r>
            <a:r>
              <a:rPr lang="nl-BE" dirty="0" err="1"/>
              <a:t>one</a:t>
            </a:r>
            <a:r>
              <a:rPr lang="nl-BE" dirty="0"/>
              <a:t> (</a:t>
            </a:r>
            <a:r>
              <a:rPr lang="nl-BE" dirty="0" err="1"/>
              <a:t>albeit</a:t>
            </a:r>
            <a:r>
              <a:rPr lang="nl-BE" dirty="0"/>
              <a:t> most </a:t>
            </a:r>
            <a:r>
              <a:rPr lang="nl-BE" dirty="0" err="1"/>
              <a:t>popular</a:t>
            </a:r>
            <a:r>
              <a:rPr lang="nl-BE" dirty="0"/>
              <a:t>) </a:t>
            </a:r>
            <a:r>
              <a:rPr lang="nl-BE" dirty="0" err="1"/>
              <a:t>cloudprovider</a:t>
            </a:r>
            <a:r>
              <a:rPr lang="nl-BE" dirty="0"/>
              <a:t> on </a:t>
            </a:r>
            <a:r>
              <a:rPr lang="nl-BE" dirty="0" err="1"/>
              <a:t>which</a:t>
            </a:r>
            <a:r>
              <a:rPr lang="nl-BE" dirty="0"/>
              <a:t> </a:t>
            </a:r>
            <a:r>
              <a:rPr lang="nl-BE" dirty="0" err="1"/>
              <a:t>to</a:t>
            </a:r>
            <a:r>
              <a:rPr lang="nl-BE" dirty="0"/>
              <a:t> </a:t>
            </a:r>
            <a:r>
              <a:rPr lang="nl-BE" dirty="0" err="1"/>
              <a:t>collaborate</a:t>
            </a:r>
            <a:r>
              <a:rPr lang="nl-BE" dirty="0"/>
              <a:t> “</a:t>
            </a:r>
            <a:r>
              <a:rPr lang="nl-BE" dirty="0" err="1"/>
              <a:t>talking</a:t>
            </a:r>
            <a:r>
              <a:rPr lang="nl-BE" dirty="0"/>
              <a:t> git”</a:t>
            </a:r>
          </a:p>
          <a:p>
            <a:pPr lvl="1"/>
            <a:endParaRPr lang="nl-BE" dirty="0"/>
          </a:p>
          <a:p>
            <a:r>
              <a:rPr lang="nl-BE" dirty="0" err="1"/>
              <a:t>Alternatives</a:t>
            </a:r>
            <a:r>
              <a:rPr lang="nl-BE" dirty="0"/>
              <a:t> </a:t>
            </a:r>
            <a:r>
              <a:rPr lang="nl-BE" dirty="0" err="1"/>
              <a:t>to</a:t>
            </a:r>
            <a:r>
              <a:rPr lang="nl-BE" dirty="0"/>
              <a:t> </a:t>
            </a:r>
            <a:r>
              <a:rPr lang="nl-BE" dirty="0" err="1"/>
              <a:t>github</a:t>
            </a:r>
            <a:r>
              <a:rPr lang="nl-BE" dirty="0"/>
              <a:t> </a:t>
            </a:r>
            <a:r>
              <a:rPr lang="nl-BE" dirty="0" err="1"/>
              <a:t>also</a:t>
            </a:r>
            <a:r>
              <a:rPr lang="nl-BE" dirty="0"/>
              <a:t> </a:t>
            </a:r>
            <a:r>
              <a:rPr lang="nl-BE" dirty="0" err="1"/>
              <a:t>exist</a:t>
            </a:r>
            <a:r>
              <a:rPr lang="nl-BE" dirty="0"/>
              <a:t> of course:</a:t>
            </a:r>
          </a:p>
          <a:p>
            <a:pPr lvl="1"/>
            <a:r>
              <a:rPr lang="nl-BE" dirty="0" err="1"/>
              <a:t>Gitlab</a:t>
            </a:r>
            <a:endParaRPr lang="nl-BE" dirty="0"/>
          </a:p>
          <a:p>
            <a:pPr lvl="1"/>
            <a:r>
              <a:rPr lang="nl-BE" dirty="0" err="1"/>
              <a:t>BitBucket</a:t>
            </a:r>
            <a:endParaRPr lang="nl-BE" dirty="0"/>
          </a:p>
          <a:p>
            <a:pPr lvl="1"/>
            <a:r>
              <a:rPr lang="nl-BE" dirty="0" err="1"/>
              <a:t>SourceForge</a:t>
            </a:r>
            <a:endParaRPr lang="nl-BE" dirty="0"/>
          </a:p>
          <a:p>
            <a:pPr lvl="1"/>
            <a:r>
              <a:rPr lang="nl-BE" dirty="0"/>
              <a:t>Etc.</a:t>
            </a:r>
          </a:p>
          <a:p>
            <a:pPr lvl="1"/>
            <a:endParaRPr lang="nl-BE" dirty="0" err="1"/>
          </a:p>
        </p:txBody>
      </p:sp>
      <p:pic>
        <p:nvPicPr>
          <p:cNvPr id="2050" name="Picture 2" descr="http://3.bp.blogspot.com/-SnWr9oa-G30/UY6tZKwGZPI/AAAAAAAABLc/dyQGoX_i3E8/s800/Githu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5550" y="2268585"/>
            <a:ext cx="5715000" cy="3876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422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p:cNvSpPr/>
          <p:nvPr/>
        </p:nvSpPr>
        <p:spPr>
          <a:xfrm>
            <a:off x="5964976" y="471846"/>
            <a:ext cx="4502332" cy="5826034"/>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nl-BE" dirty="0"/>
              <a:t>Next </a:t>
            </a:r>
            <a:r>
              <a:rPr lang="nl-BE" dirty="0" err="1"/>
              <a:t>year</a:t>
            </a:r>
            <a:endParaRPr lang="nl-BE" dirty="0"/>
          </a:p>
        </p:txBody>
      </p:sp>
      <p:sp>
        <p:nvSpPr>
          <p:cNvPr id="7" name="Rechthoek 6"/>
          <p:cNvSpPr/>
          <p:nvPr/>
        </p:nvSpPr>
        <p:spPr>
          <a:xfrm>
            <a:off x="1462644" y="471846"/>
            <a:ext cx="4502332" cy="5826034"/>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nl-BE" dirty="0"/>
              <a:t>Focus </a:t>
            </a:r>
            <a:r>
              <a:rPr lang="nl-BE" dirty="0" err="1"/>
              <a:t>this</a:t>
            </a:r>
            <a:r>
              <a:rPr lang="nl-BE" dirty="0"/>
              <a:t> </a:t>
            </a:r>
            <a:r>
              <a:rPr lang="nl-BE" dirty="0" err="1"/>
              <a:t>year</a:t>
            </a:r>
            <a:endParaRPr lang="nl-BE" dirty="0"/>
          </a:p>
        </p:txBody>
      </p:sp>
      <p:pic>
        <p:nvPicPr>
          <p:cNvPr id="5" name="Picture 4" descr="bworkflow.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50884" y="791715"/>
            <a:ext cx="5894846" cy="4411072"/>
          </a:xfrm>
          <a:prstGeom prst="rect">
            <a:avLst/>
          </a:prstGeom>
        </p:spPr>
      </p:pic>
      <p:sp>
        <p:nvSpPr>
          <p:cNvPr id="4" name="Titel 3"/>
          <p:cNvSpPr>
            <a:spLocks noGrp="1"/>
          </p:cNvSpPr>
          <p:nvPr>
            <p:ph type="title"/>
          </p:nvPr>
        </p:nvSpPr>
        <p:spPr>
          <a:xfrm>
            <a:off x="2202873" y="253352"/>
            <a:ext cx="10058400" cy="1450757"/>
          </a:xfrm>
        </p:spPr>
        <p:txBody>
          <a:bodyPr/>
          <a:lstStyle/>
          <a:p>
            <a:endParaRPr lang="nl-BE"/>
          </a:p>
        </p:txBody>
      </p:sp>
      <p:pic>
        <p:nvPicPr>
          <p:cNvPr id="6" name="Afbeelding 5"/>
          <p:cNvPicPr>
            <a:picLocks noChangeAspect="1"/>
          </p:cNvPicPr>
          <p:nvPr/>
        </p:nvPicPr>
        <p:blipFill>
          <a:blip r:embed="rId4"/>
          <a:stretch>
            <a:fillRect/>
          </a:stretch>
        </p:blipFill>
        <p:spPr>
          <a:xfrm>
            <a:off x="7645730" y="1922603"/>
            <a:ext cx="1541236" cy="871133"/>
          </a:xfrm>
          <a:prstGeom prst="rect">
            <a:avLst/>
          </a:prstGeom>
        </p:spPr>
      </p:pic>
      <p:pic>
        <p:nvPicPr>
          <p:cNvPr id="9" name="Afbeelding 8"/>
          <p:cNvPicPr>
            <a:picLocks noChangeAspect="1"/>
          </p:cNvPicPr>
          <p:nvPr/>
        </p:nvPicPr>
        <p:blipFill>
          <a:blip r:embed="rId5"/>
          <a:stretch>
            <a:fillRect/>
          </a:stretch>
        </p:blipFill>
        <p:spPr>
          <a:xfrm>
            <a:off x="4423740" y="2184136"/>
            <a:ext cx="641684" cy="609600"/>
          </a:xfrm>
          <a:prstGeom prst="rect">
            <a:avLst/>
          </a:prstGeom>
        </p:spPr>
      </p:pic>
    </p:spTree>
    <p:extLst>
      <p:ext uri="{BB962C8B-B14F-4D97-AF65-F5344CB8AC3E}">
        <p14:creationId xmlns:p14="http://schemas.microsoft.com/office/powerpoint/2010/main" val="2302283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And </a:t>
            </a:r>
            <a:r>
              <a:rPr lang="nl-BE" dirty="0" err="1"/>
              <a:t>why</a:t>
            </a:r>
            <a:r>
              <a:rPr lang="nl-BE" dirty="0"/>
              <a:t> </a:t>
            </a:r>
            <a:r>
              <a:rPr lang="nl-BE" dirty="0" err="1"/>
              <a:t>then</a:t>
            </a:r>
            <a:r>
              <a:rPr lang="nl-BE" dirty="0"/>
              <a:t> </a:t>
            </a:r>
            <a:r>
              <a:rPr lang="nl-BE" dirty="0" err="1"/>
              <a:t>use</a:t>
            </a:r>
            <a:r>
              <a:rPr lang="nl-BE" dirty="0"/>
              <a:t> GitHub</a:t>
            </a:r>
            <a:endParaRPr lang="en-US" dirty="0"/>
          </a:p>
        </p:txBody>
      </p:sp>
      <p:sp>
        <p:nvSpPr>
          <p:cNvPr id="3" name="Tijdelijke aanduiding voor inhoud 2"/>
          <p:cNvSpPr>
            <a:spLocks noGrp="1"/>
          </p:cNvSpPr>
          <p:nvPr>
            <p:ph idx="1"/>
          </p:nvPr>
        </p:nvSpPr>
        <p:spPr/>
        <p:txBody>
          <a:bodyPr/>
          <a:lstStyle/>
          <a:p>
            <a:endParaRPr lang="en-US" dirty="0"/>
          </a:p>
        </p:txBody>
      </p:sp>
      <p:pic>
        <p:nvPicPr>
          <p:cNvPr id="5122" name="Picture 2" descr="https://thafreebird.files.wordpress.com/2015/02/h610739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4022" y="1845734"/>
            <a:ext cx="5907290" cy="4430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65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Now</a:t>
            </a:r>
            <a:r>
              <a:rPr lang="nl-BE" dirty="0"/>
              <a:t> </a:t>
            </a:r>
            <a:r>
              <a:rPr lang="nl-BE" dirty="0" err="1"/>
              <a:t>what</a:t>
            </a:r>
            <a:r>
              <a:rPr lang="nl-BE" dirty="0"/>
              <a:t>?</a:t>
            </a:r>
          </a:p>
        </p:txBody>
      </p:sp>
      <p:sp>
        <p:nvSpPr>
          <p:cNvPr id="3" name="Tijdelijke aanduiding voor inhoud 2"/>
          <p:cNvSpPr>
            <a:spLocks noGrp="1"/>
          </p:cNvSpPr>
          <p:nvPr>
            <p:ph idx="1"/>
          </p:nvPr>
        </p:nvSpPr>
        <p:spPr/>
        <p:txBody>
          <a:bodyPr/>
          <a:lstStyle/>
          <a:p>
            <a:endParaRPr lang="nl-BE" dirty="0"/>
          </a:p>
        </p:txBody>
      </p:sp>
      <p:sp>
        <p:nvSpPr>
          <p:cNvPr id="4" name="Rechthoek 3"/>
          <p:cNvSpPr/>
          <p:nvPr/>
        </p:nvSpPr>
        <p:spPr>
          <a:xfrm>
            <a:off x="725714" y="2310510"/>
            <a:ext cx="10429965" cy="3447098"/>
          </a:xfrm>
          <a:prstGeom prst="rect">
            <a:avLst/>
          </a:prstGeom>
        </p:spPr>
        <p:txBody>
          <a:bodyPr wrap="square">
            <a:spAutoFit/>
          </a:bodyPr>
          <a:lstStyle/>
          <a:p>
            <a:pPr lvl="1"/>
            <a:r>
              <a:rPr lang="nl-BE" sz="2800" b="1" dirty="0" err="1"/>
              <a:t>Learn</a:t>
            </a:r>
            <a:r>
              <a:rPr lang="nl-BE" sz="2800" b="1" dirty="0"/>
              <a:t> </a:t>
            </a:r>
            <a:r>
              <a:rPr lang="nl-BE" sz="2800" b="1" dirty="0" err="1"/>
              <a:t>yourself</a:t>
            </a:r>
            <a:r>
              <a:rPr lang="nl-BE" sz="2800" b="1" dirty="0"/>
              <a:t>: </a:t>
            </a:r>
            <a:r>
              <a:rPr lang="nl-BE" sz="2800" b="1" dirty="0">
                <a:hlinkClick r:id="rId2"/>
              </a:rPr>
              <a:t>http://try.github.io/levels/1/challenges/1</a:t>
            </a:r>
            <a:endParaRPr lang="nl-BE" sz="2800" b="1" dirty="0"/>
          </a:p>
          <a:p>
            <a:pPr lvl="1"/>
            <a:r>
              <a:rPr lang="nl-BE" sz="2800" b="1" dirty="0"/>
              <a:t>&amp; </a:t>
            </a:r>
            <a:r>
              <a:rPr lang="nl-BE" sz="2800" b="1" dirty="0">
                <a:hlinkClick r:id="rId3"/>
              </a:rPr>
              <a:t>https://www.codecademy.com/learn/learn-git</a:t>
            </a:r>
            <a:r>
              <a:rPr lang="nl-BE" sz="2800" b="1" dirty="0"/>
              <a:t>  </a:t>
            </a:r>
          </a:p>
          <a:p>
            <a:pPr lvl="1"/>
            <a:endParaRPr lang="nl-BE" dirty="0"/>
          </a:p>
          <a:p>
            <a:pPr lvl="1"/>
            <a:r>
              <a:rPr lang="nl-BE" dirty="0"/>
              <a:t>Great tutorial: </a:t>
            </a:r>
            <a:r>
              <a:rPr lang="nl-BE" dirty="0">
                <a:hlinkClick r:id="rId4"/>
              </a:rPr>
              <a:t>http://marklodato.github.io/visual-git-guide/index-en.html</a:t>
            </a:r>
            <a:r>
              <a:rPr lang="nl-BE" dirty="0"/>
              <a:t> </a:t>
            </a:r>
          </a:p>
          <a:p>
            <a:pPr lvl="1"/>
            <a:endParaRPr lang="nl-BE" dirty="0"/>
          </a:p>
          <a:p>
            <a:pPr lvl="1"/>
            <a:r>
              <a:rPr lang="nl-BE" dirty="0"/>
              <a:t>More </a:t>
            </a:r>
            <a:r>
              <a:rPr lang="nl-BE" dirty="0" err="1"/>
              <a:t>early</a:t>
            </a:r>
            <a:r>
              <a:rPr lang="nl-BE" dirty="0"/>
              <a:t> start info: </a:t>
            </a:r>
          </a:p>
          <a:p>
            <a:pPr lvl="1"/>
            <a:r>
              <a:rPr lang="nl-BE" dirty="0"/>
              <a:t>	</a:t>
            </a:r>
            <a:r>
              <a:rPr lang="nl-BE" dirty="0">
                <a:hlinkClick r:id="rId5"/>
              </a:rPr>
              <a:t>https://help.github.com/articles/good-resources-for-learning-git-and-github/</a:t>
            </a:r>
            <a:r>
              <a:rPr lang="nl-BE" dirty="0"/>
              <a:t> </a:t>
            </a:r>
          </a:p>
          <a:p>
            <a:pPr lvl="2"/>
            <a:r>
              <a:rPr lang="nl-BE" dirty="0">
                <a:hlinkClick r:id="rId6"/>
              </a:rPr>
              <a:t>https://help.github.com/</a:t>
            </a:r>
            <a:r>
              <a:rPr lang="nl-BE" dirty="0"/>
              <a:t>  </a:t>
            </a:r>
          </a:p>
          <a:p>
            <a:pPr lvl="2"/>
            <a:r>
              <a:rPr lang="nl-BE" dirty="0">
                <a:hlinkClick r:id="rId7"/>
              </a:rPr>
              <a:t>http://rogerdudler.github.com/git-guide/</a:t>
            </a:r>
            <a:r>
              <a:rPr lang="nl-BE" dirty="0"/>
              <a:t>   </a:t>
            </a:r>
          </a:p>
          <a:p>
            <a:pPr lvl="2"/>
            <a:r>
              <a:rPr lang="nl-BE" dirty="0">
                <a:hlinkClick r:id="rId8"/>
              </a:rPr>
              <a:t>http://gitimmersion.com</a:t>
            </a:r>
            <a:endParaRPr lang="nl-BE" dirty="0"/>
          </a:p>
          <a:p>
            <a:pPr lvl="2"/>
            <a:r>
              <a:rPr lang="nl-BE" dirty="0">
                <a:hlinkClick r:id="rId9"/>
              </a:rPr>
              <a:t>https://guides.github.com/activities/hello-world/</a:t>
            </a:r>
            <a:r>
              <a:rPr lang="nl-BE" dirty="0"/>
              <a:t> </a:t>
            </a:r>
          </a:p>
        </p:txBody>
      </p:sp>
    </p:spTree>
    <p:extLst>
      <p:ext uri="{BB962C8B-B14F-4D97-AF65-F5344CB8AC3E}">
        <p14:creationId xmlns:p14="http://schemas.microsoft.com/office/powerpoint/2010/main" val="1681343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E58A0F-7AAD-406E-9321-DB1E166432E3}"/>
              </a:ext>
            </a:extLst>
          </p:cNvPr>
          <p:cNvSpPr>
            <a:spLocks noGrp="1"/>
          </p:cNvSpPr>
          <p:nvPr>
            <p:ph type="title"/>
          </p:nvPr>
        </p:nvSpPr>
        <p:spPr/>
        <p:txBody>
          <a:bodyPr/>
          <a:lstStyle/>
          <a:p>
            <a:r>
              <a:rPr lang="nl-BE" dirty="0"/>
              <a:t>Git in VS</a:t>
            </a:r>
          </a:p>
        </p:txBody>
      </p:sp>
      <p:sp>
        <p:nvSpPr>
          <p:cNvPr id="3" name="Tijdelijke aanduiding voor tekst 2">
            <a:extLst>
              <a:ext uri="{FF2B5EF4-FFF2-40B4-BE49-F238E27FC236}">
                <a16:creationId xmlns:a16="http://schemas.microsoft.com/office/drawing/2014/main" id="{88238E9A-AD01-412C-8E2A-78A3934647F3}"/>
              </a:ext>
            </a:extLst>
          </p:cNvPr>
          <p:cNvSpPr>
            <a:spLocks noGrp="1"/>
          </p:cNvSpPr>
          <p:nvPr>
            <p:ph type="body" idx="1"/>
          </p:nvPr>
        </p:nvSpPr>
        <p:spPr/>
        <p:txBody>
          <a:bodyPr/>
          <a:lstStyle/>
          <a:p>
            <a:endParaRPr lang="nl-BE"/>
          </a:p>
        </p:txBody>
      </p:sp>
    </p:spTree>
    <p:extLst>
      <p:ext uri="{BB962C8B-B14F-4D97-AF65-F5344CB8AC3E}">
        <p14:creationId xmlns:p14="http://schemas.microsoft.com/office/powerpoint/2010/main" val="506465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8B6CE6-4998-4753-B5AD-2EA39274745F}"/>
              </a:ext>
            </a:extLst>
          </p:cNvPr>
          <p:cNvSpPr>
            <a:spLocks noGrp="1"/>
          </p:cNvSpPr>
          <p:nvPr>
            <p:ph type="title"/>
          </p:nvPr>
        </p:nvSpPr>
        <p:spPr/>
        <p:txBody>
          <a:bodyPr/>
          <a:lstStyle/>
          <a:p>
            <a:endParaRPr lang="nl-BE"/>
          </a:p>
        </p:txBody>
      </p:sp>
      <p:sp>
        <p:nvSpPr>
          <p:cNvPr id="3" name="Tijdelijke aanduiding voor inhoud 2">
            <a:extLst>
              <a:ext uri="{FF2B5EF4-FFF2-40B4-BE49-F238E27FC236}">
                <a16:creationId xmlns:a16="http://schemas.microsoft.com/office/drawing/2014/main" id="{160C798C-7CB8-4CF6-9CC1-289565484386}"/>
              </a:ext>
            </a:extLst>
          </p:cNvPr>
          <p:cNvSpPr>
            <a:spLocks noGrp="1"/>
          </p:cNvSpPr>
          <p:nvPr>
            <p:ph idx="1"/>
          </p:nvPr>
        </p:nvSpPr>
        <p:spPr/>
        <p:txBody>
          <a:bodyPr/>
          <a:lstStyle/>
          <a:p>
            <a:endParaRPr lang="nl-BE" dirty="0"/>
          </a:p>
        </p:txBody>
      </p:sp>
      <p:pic>
        <p:nvPicPr>
          <p:cNvPr id="4" name="Afbeelding 3">
            <a:extLst>
              <a:ext uri="{FF2B5EF4-FFF2-40B4-BE49-F238E27FC236}">
                <a16:creationId xmlns:a16="http://schemas.microsoft.com/office/drawing/2014/main" id="{80C93FBB-7FCA-4EF7-8DC7-6375D89414E6}"/>
              </a:ext>
            </a:extLst>
          </p:cNvPr>
          <p:cNvPicPr>
            <a:picLocks noChangeAspect="1"/>
          </p:cNvPicPr>
          <p:nvPr/>
        </p:nvPicPr>
        <p:blipFill>
          <a:blip r:embed="rId2"/>
          <a:stretch>
            <a:fillRect/>
          </a:stretch>
        </p:blipFill>
        <p:spPr>
          <a:xfrm>
            <a:off x="1901899" y="755612"/>
            <a:ext cx="6761813" cy="4689722"/>
          </a:xfrm>
          <a:prstGeom prst="rect">
            <a:avLst/>
          </a:prstGeom>
        </p:spPr>
      </p:pic>
      <p:sp>
        <p:nvSpPr>
          <p:cNvPr id="5" name="Rechthoek 4">
            <a:extLst>
              <a:ext uri="{FF2B5EF4-FFF2-40B4-BE49-F238E27FC236}">
                <a16:creationId xmlns:a16="http://schemas.microsoft.com/office/drawing/2014/main" id="{34284516-1F94-482F-8D91-12B843C2DE6D}"/>
              </a:ext>
            </a:extLst>
          </p:cNvPr>
          <p:cNvSpPr/>
          <p:nvPr/>
        </p:nvSpPr>
        <p:spPr>
          <a:xfrm>
            <a:off x="6701948" y="4988134"/>
            <a:ext cx="1544077" cy="224494"/>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nl-BE"/>
          </a:p>
        </p:txBody>
      </p:sp>
      <p:sp>
        <p:nvSpPr>
          <p:cNvPr id="6" name="Bijschrift: gebogen lijn 5">
            <a:extLst>
              <a:ext uri="{FF2B5EF4-FFF2-40B4-BE49-F238E27FC236}">
                <a16:creationId xmlns:a16="http://schemas.microsoft.com/office/drawing/2014/main" id="{2324C050-3824-4E23-BFC9-D911A75F421D}"/>
              </a:ext>
            </a:extLst>
          </p:cNvPr>
          <p:cNvSpPr/>
          <p:nvPr/>
        </p:nvSpPr>
        <p:spPr>
          <a:xfrm>
            <a:off x="9264460" y="3991602"/>
            <a:ext cx="2146376" cy="996532"/>
          </a:xfrm>
          <a:prstGeom prst="borderCallout2">
            <a:avLst>
              <a:gd name="adj1" fmla="val 18750"/>
              <a:gd name="adj2" fmla="val -8333"/>
              <a:gd name="adj3" fmla="val 18750"/>
              <a:gd name="adj4" fmla="val -16667"/>
              <a:gd name="adj5" fmla="val 97237"/>
              <a:gd name="adj6" fmla="val -507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err="1"/>
              <a:t>This</a:t>
            </a:r>
            <a:r>
              <a:rPr lang="nl-BE" dirty="0"/>
              <a:t> </a:t>
            </a:r>
            <a:r>
              <a:rPr lang="nl-BE" dirty="0" err="1"/>
              <a:t>might</a:t>
            </a:r>
            <a:r>
              <a:rPr lang="nl-BE" dirty="0"/>
              <a:t> </a:t>
            </a:r>
            <a:r>
              <a:rPr lang="nl-BE" dirty="0" err="1"/>
              <a:t>also</a:t>
            </a:r>
            <a:r>
              <a:rPr lang="nl-BE" dirty="0"/>
              <a:t> </a:t>
            </a:r>
            <a:r>
              <a:rPr lang="nl-BE" dirty="0" err="1"/>
              <a:t>be</a:t>
            </a:r>
            <a:r>
              <a:rPr lang="nl-BE" dirty="0"/>
              <a:t>:</a:t>
            </a:r>
          </a:p>
        </p:txBody>
      </p:sp>
      <p:pic>
        <p:nvPicPr>
          <p:cNvPr id="7" name="Afbeelding 6">
            <a:extLst>
              <a:ext uri="{FF2B5EF4-FFF2-40B4-BE49-F238E27FC236}">
                <a16:creationId xmlns:a16="http://schemas.microsoft.com/office/drawing/2014/main" id="{D21A7EC7-26D9-44CD-BB1F-7CB6976F3AC4}"/>
              </a:ext>
            </a:extLst>
          </p:cNvPr>
          <p:cNvPicPr>
            <a:picLocks noChangeAspect="1"/>
          </p:cNvPicPr>
          <p:nvPr/>
        </p:nvPicPr>
        <p:blipFill>
          <a:blip r:embed="rId3"/>
          <a:stretch>
            <a:fillRect/>
          </a:stretch>
        </p:blipFill>
        <p:spPr>
          <a:xfrm>
            <a:off x="9468331" y="4685473"/>
            <a:ext cx="1640315" cy="253382"/>
          </a:xfrm>
          <a:prstGeom prst="rect">
            <a:avLst/>
          </a:prstGeom>
        </p:spPr>
      </p:pic>
    </p:spTree>
    <p:extLst>
      <p:ext uri="{BB962C8B-B14F-4D97-AF65-F5344CB8AC3E}">
        <p14:creationId xmlns:p14="http://schemas.microsoft.com/office/powerpoint/2010/main" val="40723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Tijdelijke aanduiding voor inhoud 2"/>
          <p:cNvSpPr>
            <a:spLocks noGrp="1"/>
          </p:cNvSpPr>
          <p:nvPr>
            <p:ph idx="1"/>
          </p:nvPr>
        </p:nvSpPr>
        <p:spPr/>
        <p:txBody>
          <a:bodyPr/>
          <a:lstStyle/>
          <a:p>
            <a:r>
              <a:rPr lang="nl-BE" dirty="0"/>
              <a:t>Git is a </a:t>
            </a:r>
            <a:r>
              <a:rPr lang="nl-BE" dirty="0" err="1"/>
              <a:t>versioning</a:t>
            </a:r>
            <a:r>
              <a:rPr lang="nl-BE" dirty="0"/>
              <a:t> control system</a:t>
            </a:r>
            <a:r>
              <a:rPr lang="en-US" dirty="0"/>
              <a:t>:</a:t>
            </a:r>
          </a:p>
          <a:p>
            <a:pPr lvl="1"/>
            <a:r>
              <a:rPr lang="nl-BE" dirty="0" err="1"/>
              <a:t>Allows</a:t>
            </a:r>
            <a:r>
              <a:rPr lang="nl-BE" dirty="0"/>
              <a:t> </a:t>
            </a:r>
            <a:r>
              <a:rPr lang="nl-BE" dirty="0" err="1"/>
              <a:t>you</a:t>
            </a:r>
            <a:r>
              <a:rPr lang="nl-BE" dirty="0"/>
              <a:t> </a:t>
            </a:r>
            <a:r>
              <a:rPr lang="nl-BE" dirty="0" err="1"/>
              <a:t>to</a:t>
            </a:r>
            <a:r>
              <a:rPr lang="nl-BE" dirty="0"/>
              <a:t> have a </a:t>
            </a:r>
            <a:r>
              <a:rPr lang="nl-BE" b="1" dirty="0"/>
              <a:t>‘</a:t>
            </a:r>
            <a:r>
              <a:rPr lang="nl-BE" b="1" dirty="0" err="1"/>
              <a:t>history</a:t>
            </a:r>
            <a:r>
              <a:rPr lang="nl-BE" b="1" dirty="0"/>
              <a:t>’ of changes </a:t>
            </a:r>
            <a:r>
              <a:rPr lang="nl-BE" dirty="0"/>
              <a:t>in </a:t>
            </a:r>
            <a:r>
              <a:rPr lang="nl-BE" dirty="0" err="1"/>
              <a:t>your</a:t>
            </a:r>
            <a:r>
              <a:rPr lang="nl-BE" dirty="0"/>
              <a:t> code, </a:t>
            </a:r>
            <a:r>
              <a:rPr lang="nl-BE" dirty="0" err="1"/>
              <a:t>text</a:t>
            </a:r>
            <a:r>
              <a:rPr lang="nl-BE" dirty="0"/>
              <a:t> or </a:t>
            </a:r>
            <a:r>
              <a:rPr lang="nl-BE" dirty="0" err="1"/>
              <a:t>any</a:t>
            </a:r>
            <a:r>
              <a:rPr lang="nl-BE" dirty="0"/>
              <a:t> </a:t>
            </a:r>
            <a:r>
              <a:rPr lang="nl-BE" dirty="0" err="1"/>
              <a:t>other</a:t>
            </a:r>
            <a:r>
              <a:rPr lang="nl-BE" dirty="0"/>
              <a:t> type of file</a:t>
            </a:r>
          </a:p>
          <a:p>
            <a:pPr lvl="1"/>
            <a:r>
              <a:rPr lang="nl-BE" dirty="0" err="1"/>
              <a:t>Decentralized</a:t>
            </a:r>
            <a:r>
              <a:rPr lang="nl-BE" dirty="0"/>
              <a:t> </a:t>
            </a:r>
            <a:r>
              <a:rPr lang="nl-BE" dirty="0" err="1"/>
              <a:t>versioning</a:t>
            </a:r>
            <a:r>
              <a:rPr lang="nl-BE" dirty="0"/>
              <a:t> (</a:t>
            </a:r>
            <a:r>
              <a:rPr lang="nl-BE" dirty="0" err="1"/>
              <a:t>compared</a:t>
            </a:r>
            <a:r>
              <a:rPr lang="nl-BE" dirty="0"/>
              <a:t> </a:t>
            </a:r>
            <a:r>
              <a:rPr lang="nl-BE" dirty="0" err="1"/>
              <a:t>to</a:t>
            </a:r>
            <a:r>
              <a:rPr lang="nl-BE" dirty="0"/>
              <a:t> </a:t>
            </a:r>
            <a:r>
              <a:rPr lang="nl-BE" dirty="0" err="1"/>
              <a:t>older</a:t>
            </a:r>
            <a:r>
              <a:rPr lang="nl-BE" dirty="0"/>
              <a:t> </a:t>
            </a:r>
            <a:r>
              <a:rPr lang="nl-BE" dirty="0" err="1"/>
              <a:t>centralized</a:t>
            </a:r>
            <a:r>
              <a:rPr lang="nl-BE" dirty="0"/>
              <a:t> way of </a:t>
            </a:r>
            <a:r>
              <a:rPr lang="nl-BE" dirty="0" err="1"/>
              <a:t>versioning</a:t>
            </a:r>
            <a:r>
              <a:rPr lang="nl-BE" dirty="0"/>
              <a:t>)</a:t>
            </a:r>
          </a:p>
          <a:p>
            <a:pPr lvl="1"/>
            <a:r>
              <a:rPr lang="nl-BE" dirty="0" err="1"/>
              <a:t>Everyone</a:t>
            </a:r>
            <a:r>
              <a:rPr lang="nl-BE" dirty="0"/>
              <a:t> </a:t>
            </a:r>
            <a:r>
              <a:rPr lang="nl-BE" dirty="0" err="1"/>
              <a:t>working</a:t>
            </a:r>
            <a:r>
              <a:rPr lang="nl-BE" dirty="0"/>
              <a:t> on a git project has a copy </a:t>
            </a:r>
            <a:r>
              <a:rPr lang="nl-BE" dirty="0" err="1"/>
              <a:t>containing</a:t>
            </a:r>
            <a:r>
              <a:rPr lang="nl-BE" dirty="0"/>
              <a:t> </a:t>
            </a:r>
            <a:r>
              <a:rPr lang="nl-BE" dirty="0" err="1"/>
              <a:t>the</a:t>
            </a:r>
            <a:r>
              <a:rPr lang="nl-BE" dirty="0"/>
              <a:t> full </a:t>
            </a:r>
            <a:r>
              <a:rPr lang="nl-BE" dirty="0" err="1"/>
              <a:t>history</a:t>
            </a:r>
            <a:r>
              <a:rPr lang="nl-BE" dirty="0"/>
              <a:t> of </a:t>
            </a:r>
            <a:r>
              <a:rPr lang="nl-BE" dirty="0" err="1"/>
              <a:t>the</a:t>
            </a:r>
            <a:r>
              <a:rPr lang="nl-BE" dirty="0"/>
              <a:t> project.</a:t>
            </a:r>
          </a:p>
          <a:p>
            <a:pPr lvl="1"/>
            <a:endParaRPr lang="nl-BE" dirty="0"/>
          </a:p>
          <a:p>
            <a:pPr marL="0" indent="0">
              <a:buNone/>
            </a:pPr>
            <a:endParaRPr lang="nl-BE" dirty="0"/>
          </a:p>
        </p:txBody>
      </p:sp>
      <p:pic>
        <p:nvPicPr>
          <p:cNvPr id="3074" name="Picture 2" descr="https://git-scm.com/images/logos/downloads/Git-Logo-1788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450639"/>
            <a:ext cx="2688530" cy="112268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anotherjavaduke.files.wordpress.com/2014/06/quote-i-m-an-egotistical-bastard-and-i-name-all-my-projects-after-myself-first-linux-now-git-linus-torvalds-27356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2622" y="3654829"/>
            <a:ext cx="80962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805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9580C5-22DF-4275-AE5D-09E38D252133}"/>
              </a:ext>
            </a:extLst>
          </p:cNvPr>
          <p:cNvSpPr>
            <a:spLocks noGrp="1"/>
          </p:cNvSpPr>
          <p:nvPr>
            <p:ph type="title"/>
          </p:nvPr>
        </p:nvSpPr>
        <p:spPr/>
        <p:txBody>
          <a:bodyPr/>
          <a:lstStyle/>
          <a:p>
            <a:r>
              <a:rPr lang="nl-BE" dirty="0"/>
              <a:t>Make git default</a:t>
            </a:r>
          </a:p>
        </p:txBody>
      </p:sp>
      <p:sp>
        <p:nvSpPr>
          <p:cNvPr id="3" name="Tijdelijke aanduiding voor inhoud 2">
            <a:extLst>
              <a:ext uri="{FF2B5EF4-FFF2-40B4-BE49-F238E27FC236}">
                <a16:creationId xmlns:a16="http://schemas.microsoft.com/office/drawing/2014/main" id="{9F57F676-D532-45C6-B78A-CC3E254CE079}"/>
              </a:ext>
            </a:extLst>
          </p:cNvPr>
          <p:cNvSpPr>
            <a:spLocks noGrp="1"/>
          </p:cNvSpPr>
          <p:nvPr>
            <p:ph idx="1"/>
          </p:nvPr>
        </p:nvSpPr>
        <p:spPr/>
        <p:txBody>
          <a:bodyPr/>
          <a:lstStyle/>
          <a:p>
            <a:endParaRPr lang="nl-BE"/>
          </a:p>
        </p:txBody>
      </p:sp>
      <p:pic>
        <p:nvPicPr>
          <p:cNvPr id="4" name="Afbeelding 3">
            <a:extLst>
              <a:ext uri="{FF2B5EF4-FFF2-40B4-BE49-F238E27FC236}">
                <a16:creationId xmlns:a16="http://schemas.microsoft.com/office/drawing/2014/main" id="{A84832C0-8E04-42CE-A0BD-CA6F9C19173D}"/>
              </a:ext>
            </a:extLst>
          </p:cNvPr>
          <p:cNvPicPr>
            <a:picLocks noChangeAspect="1"/>
          </p:cNvPicPr>
          <p:nvPr/>
        </p:nvPicPr>
        <p:blipFill>
          <a:blip r:embed="rId2"/>
          <a:stretch>
            <a:fillRect/>
          </a:stretch>
        </p:blipFill>
        <p:spPr>
          <a:xfrm>
            <a:off x="2080671" y="1737360"/>
            <a:ext cx="6506059" cy="4436230"/>
          </a:xfrm>
          <a:prstGeom prst="rect">
            <a:avLst/>
          </a:prstGeom>
        </p:spPr>
      </p:pic>
    </p:spTree>
    <p:extLst>
      <p:ext uri="{BB962C8B-B14F-4D97-AF65-F5344CB8AC3E}">
        <p14:creationId xmlns:p14="http://schemas.microsoft.com/office/powerpoint/2010/main" val="1243779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3C2B96-ED8B-4342-AD89-013D63258C0E}"/>
              </a:ext>
            </a:extLst>
          </p:cNvPr>
          <p:cNvSpPr>
            <a:spLocks noGrp="1"/>
          </p:cNvSpPr>
          <p:nvPr>
            <p:ph type="title"/>
          </p:nvPr>
        </p:nvSpPr>
        <p:spPr/>
        <p:txBody>
          <a:bodyPr/>
          <a:lstStyle/>
          <a:p>
            <a:r>
              <a:rPr lang="nl-BE" dirty="0"/>
              <a:t>Team </a:t>
            </a:r>
            <a:r>
              <a:rPr lang="nl-BE" dirty="0" err="1"/>
              <a:t>explorer</a:t>
            </a:r>
            <a:r>
              <a:rPr lang="nl-BE" dirty="0"/>
              <a:t> </a:t>
            </a:r>
            <a:r>
              <a:rPr lang="nl-BE" dirty="0" err="1"/>
              <a:t>window</a:t>
            </a:r>
            <a:r>
              <a:rPr lang="nl-BE" dirty="0"/>
              <a:t> = portal </a:t>
            </a:r>
            <a:r>
              <a:rPr lang="nl-BE" dirty="0" err="1"/>
              <a:t>to</a:t>
            </a:r>
            <a:r>
              <a:rPr lang="nl-BE" dirty="0"/>
              <a:t> git</a:t>
            </a:r>
          </a:p>
        </p:txBody>
      </p:sp>
      <p:sp>
        <p:nvSpPr>
          <p:cNvPr id="3" name="Tijdelijke aanduiding voor inhoud 2">
            <a:extLst>
              <a:ext uri="{FF2B5EF4-FFF2-40B4-BE49-F238E27FC236}">
                <a16:creationId xmlns:a16="http://schemas.microsoft.com/office/drawing/2014/main" id="{46C77981-E3B3-4DDC-8B46-AA6BA2B6CD54}"/>
              </a:ext>
            </a:extLst>
          </p:cNvPr>
          <p:cNvSpPr>
            <a:spLocks noGrp="1"/>
          </p:cNvSpPr>
          <p:nvPr>
            <p:ph idx="1"/>
          </p:nvPr>
        </p:nvSpPr>
        <p:spPr/>
        <p:txBody>
          <a:bodyPr/>
          <a:lstStyle/>
          <a:p>
            <a:endParaRPr lang="nl-BE" dirty="0"/>
          </a:p>
        </p:txBody>
      </p:sp>
      <p:pic>
        <p:nvPicPr>
          <p:cNvPr id="5" name="Afbeelding 4">
            <a:extLst>
              <a:ext uri="{FF2B5EF4-FFF2-40B4-BE49-F238E27FC236}">
                <a16:creationId xmlns:a16="http://schemas.microsoft.com/office/drawing/2014/main" id="{94FD60BE-CC94-4ECA-B3EF-50BA1DB05E2F}"/>
              </a:ext>
            </a:extLst>
          </p:cNvPr>
          <p:cNvPicPr>
            <a:picLocks noChangeAspect="1"/>
          </p:cNvPicPr>
          <p:nvPr/>
        </p:nvPicPr>
        <p:blipFill>
          <a:blip r:embed="rId2"/>
          <a:stretch>
            <a:fillRect/>
          </a:stretch>
        </p:blipFill>
        <p:spPr>
          <a:xfrm>
            <a:off x="128930" y="1737360"/>
            <a:ext cx="4301568" cy="2807263"/>
          </a:xfrm>
          <a:prstGeom prst="rect">
            <a:avLst/>
          </a:prstGeom>
        </p:spPr>
      </p:pic>
      <p:pic>
        <p:nvPicPr>
          <p:cNvPr id="6" name="Afbeelding 5">
            <a:extLst>
              <a:ext uri="{FF2B5EF4-FFF2-40B4-BE49-F238E27FC236}">
                <a16:creationId xmlns:a16="http://schemas.microsoft.com/office/drawing/2014/main" id="{76C8A82E-E571-4A97-825D-D98DC446C1BE}"/>
              </a:ext>
            </a:extLst>
          </p:cNvPr>
          <p:cNvPicPr>
            <a:picLocks noChangeAspect="1"/>
          </p:cNvPicPr>
          <p:nvPr/>
        </p:nvPicPr>
        <p:blipFill>
          <a:blip r:embed="rId3"/>
          <a:stretch>
            <a:fillRect/>
          </a:stretch>
        </p:blipFill>
        <p:spPr>
          <a:xfrm>
            <a:off x="6817225" y="1839384"/>
            <a:ext cx="4478325" cy="4438650"/>
          </a:xfrm>
          <a:prstGeom prst="rect">
            <a:avLst/>
          </a:prstGeom>
        </p:spPr>
      </p:pic>
      <p:sp>
        <p:nvSpPr>
          <p:cNvPr id="7" name="Pijl: rechts 6">
            <a:extLst>
              <a:ext uri="{FF2B5EF4-FFF2-40B4-BE49-F238E27FC236}">
                <a16:creationId xmlns:a16="http://schemas.microsoft.com/office/drawing/2014/main" id="{7CD833FC-CC1C-43CE-B353-7D6FEA4876AE}"/>
              </a:ext>
            </a:extLst>
          </p:cNvPr>
          <p:cNvSpPr/>
          <p:nvPr/>
        </p:nvSpPr>
        <p:spPr>
          <a:xfrm rot="1060805">
            <a:off x="3324708" y="4250882"/>
            <a:ext cx="6360953" cy="587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233801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892644-B715-4CD6-8811-043798169CBC}"/>
              </a:ext>
            </a:extLst>
          </p:cNvPr>
          <p:cNvSpPr>
            <a:spLocks noGrp="1"/>
          </p:cNvSpPr>
          <p:nvPr>
            <p:ph type="title"/>
          </p:nvPr>
        </p:nvSpPr>
        <p:spPr/>
        <p:txBody>
          <a:bodyPr/>
          <a:lstStyle/>
          <a:p>
            <a:r>
              <a:rPr lang="nl-BE" dirty="0"/>
              <a:t>Click home in Team </a:t>
            </a:r>
            <a:r>
              <a:rPr lang="nl-BE" dirty="0" err="1"/>
              <a:t>explorer</a:t>
            </a:r>
            <a:endParaRPr lang="nl-BE" dirty="0"/>
          </a:p>
        </p:txBody>
      </p:sp>
      <p:sp>
        <p:nvSpPr>
          <p:cNvPr id="3" name="Tijdelijke aanduiding voor inhoud 2">
            <a:extLst>
              <a:ext uri="{FF2B5EF4-FFF2-40B4-BE49-F238E27FC236}">
                <a16:creationId xmlns:a16="http://schemas.microsoft.com/office/drawing/2014/main" id="{C95196C6-B3C3-45B7-8802-8E697AA99817}"/>
              </a:ext>
            </a:extLst>
          </p:cNvPr>
          <p:cNvSpPr>
            <a:spLocks noGrp="1"/>
          </p:cNvSpPr>
          <p:nvPr>
            <p:ph idx="1"/>
          </p:nvPr>
        </p:nvSpPr>
        <p:spPr/>
        <p:txBody>
          <a:bodyPr/>
          <a:lstStyle/>
          <a:p>
            <a:endParaRPr lang="nl-BE"/>
          </a:p>
        </p:txBody>
      </p:sp>
      <p:pic>
        <p:nvPicPr>
          <p:cNvPr id="4" name="Afbeelding 3">
            <a:extLst>
              <a:ext uri="{FF2B5EF4-FFF2-40B4-BE49-F238E27FC236}">
                <a16:creationId xmlns:a16="http://schemas.microsoft.com/office/drawing/2014/main" id="{F6A24F0F-C8D1-40F3-998D-1DE128B7E2B9}"/>
              </a:ext>
            </a:extLst>
          </p:cNvPr>
          <p:cNvPicPr>
            <a:picLocks noChangeAspect="1"/>
          </p:cNvPicPr>
          <p:nvPr/>
        </p:nvPicPr>
        <p:blipFill>
          <a:blip r:embed="rId2"/>
          <a:stretch>
            <a:fillRect/>
          </a:stretch>
        </p:blipFill>
        <p:spPr>
          <a:xfrm>
            <a:off x="3507876" y="1719997"/>
            <a:ext cx="3997607" cy="4851400"/>
          </a:xfrm>
          <a:prstGeom prst="rect">
            <a:avLst/>
          </a:prstGeom>
        </p:spPr>
      </p:pic>
      <p:sp>
        <p:nvSpPr>
          <p:cNvPr id="5" name="Rechthoek 4">
            <a:extLst>
              <a:ext uri="{FF2B5EF4-FFF2-40B4-BE49-F238E27FC236}">
                <a16:creationId xmlns:a16="http://schemas.microsoft.com/office/drawing/2014/main" id="{888F8FEC-FD14-43AA-A932-AFA502AFCBCC}"/>
              </a:ext>
            </a:extLst>
          </p:cNvPr>
          <p:cNvSpPr/>
          <p:nvPr/>
        </p:nvSpPr>
        <p:spPr>
          <a:xfrm>
            <a:off x="4542949" y="2073484"/>
            <a:ext cx="403702" cy="282366"/>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nl-BE"/>
          </a:p>
        </p:txBody>
      </p:sp>
    </p:spTree>
    <p:extLst>
      <p:ext uri="{BB962C8B-B14F-4D97-AF65-F5344CB8AC3E}">
        <p14:creationId xmlns:p14="http://schemas.microsoft.com/office/powerpoint/2010/main" val="1609473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892644-B715-4CD6-8811-043798169CBC}"/>
              </a:ext>
            </a:extLst>
          </p:cNvPr>
          <p:cNvSpPr>
            <a:spLocks noGrp="1"/>
          </p:cNvSpPr>
          <p:nvPr>
            <p:ph type="title"/>
          </p:nvPr>
        </p:nvSpPr>
        <p:spPr/>
        <p:txBody>
          <a:bodyPr/>
          <a:lstStyle/>
          <a:p>
            <a:r>
              <a:rPr lang="nl-BE" dirty="0"/>
              <a:t>Changes== focus </a:t>
            </a:r>
            <a:r>
              <a:rPr lang="nl-BE" dirty="0" err="1"/>
              <a:t>this</a:t>
            </a:r>
            <a:r>
              <a:rPr lang="nl-BE" dirty="0"/>
              <a:t> semester</a:t>
            </a:r>
          </a:p>
        </p:txBody>
      </p:sp>
      <p:sp>
        <p:nvSpPr>
          <p:cNvPr id="3" name="Tijdelijke aanduiding voor inhoud 2">
            <a:extLst>
              <a:ext uri="{FF2B5EF4-FFF2-40B4-BE49-F238E27FC236}">
                <a16:creationId xmlns:a16="http://schemas.microsoft.com/office/drawing/2014/main" id="{C95196C6-B3C3-45B7-8802-8E697AA99817}"/>
              </a:ext>
            </a:extLst>
          </p:cNvPr>
          <p:cNvSpPr>
            <a:spLocks noGrp="1"/>
          </p:cNvSpPr>
          <p:nvPr>
            <p:ph idx="1"/>
          </p:nvPr>
        </p:nvSpPr>
        <p:spPr/>
        <p:txBody>
          <a:bodyPr/>
          <a:lstStyle/>
          <a:p>
            <a:endParaRPr lang="nl-BE"/>
          </a:p>
        </p:txBody>
      </p:sp>
      <p:pic>
        <p:nvPicPr>
          <p:cNvPr id="4" name="Afbeelding 3">
            <a:extLst>
              <a:ext uri="{FF2B5EF4-FFF2-40B4-BE49-F238E27FC236}">
                <a16:creationId xmlns:a16="http://schemas.microsoft.com/office/drawing/2014/main" id="{F6A24F0F-C8D1-40F3-998D-1DE128B7E2B9}"/>
              </a:ext>
            </a:extLst>
          </p:cNvPr>
          <p:cNvPicPr>
            <a:picLocks noChangeAspect="1"/>
          </p:cNvPicPr>
          <p:nvPr/>
        </p:nvPicPr>
        <p:blipFill>
          <a:blip r:embed="rId2"/>
          <a:stretch>
            <a:fillRect/>
          </a:stretch>
        </p:blipFill>
        <p:spPr>
          <a:xfrm>
            <a:off x="3539626" y="1719997"/>
            <a:ext cx="3997607" cy="4851400"/>
          </a:xfrm>
          <a:prstGeom prst="rect">
            <a:avLst/>
          </a:prstGeom>
        </p:spPr>
      </p:pic>
      <p:sp>
        <p:nvSpPr>
          <p:cNvPr id="5" name="Rechthoek 4">
            <a:extLst>
              <a:ext uri="{FF2B5EF4-FFF2-40B4-BE49-F238E27FC236}">
                <a16:creationId xmlns:a16="http://schemas.microsoft.com/office/drawing/2014/main" id="{888F8FEC-FD14-43AA-A932-AFA502AFCBCC}"/>
              </a:ext>
            </a:extLst>
          </p:cNvPr>
          <p:cNvSpPr/>
          <p:nvPr/>
        </p:nvSpPr>
        <p:spPr>
          <a:xfrm>
            <a:off x="4225448" y="2888388"/>
            <a:ext cx="1692751" cy="282366"/>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nl-BE"/>
          </a:p>
        </p:txBody>
      </p:sp>
    </p:spTree>
    <p:extLst>
      <p:ext uri="{BB962C8B-B14F-4D97-AF65-F5344CB8AC3E}">
        <p14:creationId xmlns:p14="http://schemas.microsoft.com/office/powerpoint/2010/main" val="871668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BA10D-8055-417C-BBC8-0BF195BC8964}"/>
              </a:ext>
            </a:extLst>
          </p:cNvPr>
          <p:cNvSpPr>
            <a:spLocks noGrp="1"/>
          </p:cNvSpPr>
          <p:nvPr>
            <p:ph type="title"/>
          </p:nvPr>
        </p:nvSpPr>
        <p:spPr/>
        <p:txBody>
          <a:bodyPr/>
          <a:lstStyle/>
          <a:p>
            <a:r>
              <a:rPr lang="nl-BE" dirty="0" err="1"/>
              <a:t>Everytime</a:t>
            </a:r>
            <a:r>
              <a:rPr lang="nl-BE" dirty="0"/>
              <a:t> </a:t>
            </a:r>
            <a:r>
              <a:rPr lang="nl-BE" dirty="0" err="1"/>
              <a:t>you</a:t>
            </a:r>
            <a:r>
              <a:rPr lang="nl-BE" dirty="0"/>
              <a:t> </a:t>
            </a:r>
            <a:r>
              <a:rPr lang="nl-BE" dirty="0" err="1"/>
              <a:t>build</a:t>
            </a:r>
            <a:r>
              <a:rPr lang="nl-BE" dirty="0"/>
              <a:t> or safe code:</a:t>
            </a:r>
          </a:p>
        </p:txBody>
      </p:sp>
      <p:sp>
        <p:nvSpPr>
          <p:cNvPr id="3" name="Tijdelijke aanduiding voor inhoud 2">
            <a:extLst>
              <a:ext uri="{FF2B5EF4-FFF2-40B4-BE49-F238E27FC236}">
                <a16:creationId xmlns:a16="http://schemas.microsoft.com/office/drawing/2014/main" id="{49319551-C20B-42E6-807E-17841859FDAF}"/>
              </a:ext>
            </a:extLst>
          </p:cNvPr>
          <p:cNvSpPr>
            <a:spLocks noGrp="1"/>
          </p:cNvSpPr>
          <p:nvPr>
            <p:ph idx="1"/>
          </p:nvPr>
        </p:nvSpPr>
        <p:spPr/>
        <p:txBody>
          <a:bodyPr/>
          <a:lstStyle/>
          <a:p>
            <a:r>
              <a:rPr lang="nl-BE" dirty="0" err="1"/>
              <a:t>Chagnes</a:t>
            </a:r>
            <a:r>
              <a:rPr lang="nl-BE" dirty="0"/>
              <a:t> </a:t>
            </a:r>
            <a:r>
              <a:rPr lang="nl-BE" dirty="0" err="1"/>
              <a:t>will</a:t>
            </a:r>
            <a:r>
              <a:rPr lang="nl-BE" dirty="0"/>
              <a:t> </a:t>
            </a:r>
            <a:r>
              <a:rPr lang="nl-BE" dirty="0" err="1"/>
              <a:t>be</a:t>
            </a:r>
            <a:r>
              <a:rPr lang="nl-BE" dirty="0"/>
              <a:t> </a:t>
            </a:r>
            <a:r>
              <a:rPr lang="nl-BE" dirty="0" err="1"/>
              <a:t>shown</a:t>
            </a:r>
            <a:r>
              <a:rPr lang="nl-BE" dirty="0"/>
              <a:t>. </a:t>
            </a:r>
            <a:r>
              <a:rPr lang="nl-BE" dirty="0" err="1"/>
              <a:t>You</a:t>
            </a:r>
            <a:r>
              <a:rPr lang="nl-BE" dirty="0"/>
              <a:t> </a:t>
            </a:r>
            <a:r>
              <a:rPr lang="nl-BE" dirty="0" err="1"/>
              <a:t>can</a:t>
            </a:r>
            <a:r>
              <a:rPr lang="nl-BE" dirty="0"/>
              <a:t> </a:t>
            </a:r>
            <a:r>
              <a:rPr lang="nl-BE" dirty="0" err="1"/>
              <a:t>then</a:t>
            </a:r>
            <a:r>
              <a:rPr lang="nl-BE" dirty="0"/>
              <a:t> make </a:t>
            </a:r>
            <a:r>
              <a:rPr lang="nl-BE" dirty="0" err="1"/>
              <a:t>commit</a:t>
            </a:r>
            <a:r>
              <a:rPr lang="nl-BE" dirty="0"/>
              <a:t> (but </a:t>
            </a:r>
            <a:r>
              <a:rPr lang="nl-BE" dirty="0" err="1"/>
              <a:t>don’t</a:t>
            </a:r>
            <a:r>
              <a:rPr lang="nl-BE" dirty="0"/>
              <a:t> have </a:t>
            </a:r>
            <a:r>
              <a:rPr lang="nl-BE" dirty="0" err="1"/>
              <a:t>to</a:t>
            </a:r>
            <a:r>
              <a:rPr lang="nl-BE" dirty="0"/>
              <a:t> of course)</a:t>
            </a:r>
          </a:p>
          <a:p>
            <a:endParaRPr lang="nl-BE" dirty="0"/>
          </a:p>
          <a:p>
            <a:r>
              <a:rPr lang="nl-BE" b="1" dirty="0" err="1"/>
              <a:t>Makes</a:t>
            </a:r>
            <a:r>
              <a:rPr lang="nl-BE" b="1" dirty="0"/>
              <a:t> </a:t>
            </a:r>
            <a:r>
              <a:rPr lang="nl-BE" b="1" dirty="0" err="1"/>
              <a:t>sure</a:t>
            </a:r>
            <a:r>
              <a:rPr lang="nl-BE" b="1" dirty="0"/>
              <a:t> </a:t>
            </a:r>
            <a:r>
              <a:rPr lang="nl-BE" b="1" dirty="0" err="1"/>
              <a:t>your</a:t>
            </a:r>
            <a:r>
              <a:rPr lang="nl-BE" b="1" dirty="0"/>
              <a:t> </a:t>
            </a:r>
            <a:r>
              <a:rPr lang="nl-BE" b="1" dirty="0" err="1"/>
              <a:t>commit</a:t>
            </a:r>
            <a:r>
              <a:rPr lang="nl-BE" b="1" dirty="0"/>
              <a:t> </a:t>
            </a:r>
            <a:r>
              <a:rPr lang="nl-BE" b="1" dirty="0" err="1"/>
              <a:t>messages</a:t>
            </a:r>
            <a:r>
              <a:rPr lang="nl-BE" b="1" dirty="0"/>
              <a:t> are </a:t>
            </a:r>
            <a:r>
              <a:rPr lang="nl-BE" b="1" dirty="0" err="1"/>
              <a:t>clear</a:t>
            </a:r>
            <a:endParaRPr lang="nl-BE" b="1" dirty="0"/>
          </a:p>
        </p:txBody>
      </p:sp>
      <p:pic>
        <p:nvPicPr>
          <p:cNvPr id="5" name="Afbeelding 4">
            <a:extLst>
              <a:ext uri="{FF2B5EF4-FFF2-40B4-BE49-F238E27FC236}">
                <a16:creationId xmlns:a16="http://schemas.microsoft.com/office/drawing/2014/main" id="{16CB3E4C-A3FB-4606-9BE1-EFDD1A61E3A5}"/>
              </a:ext>
            </a:extLst>
          </p:cNvPr>
          <p:cNvPicPr>
            <a:picLocks noChangeAspect="1"/>
          </p:cNvPicPr>
          <p:nvPr/>
        </p:nvPicPr>
        <p:blipFill>
          <a:blip r:embed="rId2"/>
          <a:stretch>
            <a:fillRect/>
          </a:stretch>
        </p:blipFill>
        <p:spPr>
          <a:xfrm>
            <a:off x="6648000" y="2508249"/>
            <a:ext cx="4659762" cy="3273425"/>
          </a:xfrm>
          <a:prstGeom prst="rect">
            <a:avLst/>
          </a:prstGeom>
        </p:spPr>
      </p:pic>
      <p:sp>
        <p:nvSpPr>
          <p:cNvPr id="6" name="Rechthoek 5">
            <a:extLst>
              <a:ext uri="{FF2B5EF4-FFF2-40B4-BE49-F238E27FC236}">
                <a16:creationId xmlns:a16="http://schemas.microsoft.com/office/drawing/2014/main" id="{FB38F3A3-B983-4666-B510-A2E05CF7EFDC}"/>
              </a:ext>
            </a:extLst>
          </p:cNvPr>
          <p:cNvSpPr/>
          <p:nvPr/>
        </p:nvSpPr>
        <p:spPr>
          <a:xfrm>
            <a:off x="8909050" y="3624988"/>
            <a:ext cx="915206" cy="282366"/>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nl-BE"/>
          </a:p>
        </p:txBody>
      </p:sp>
    </p:spTree>
    <p:extLst>
      <p:ext uri="{BB962C8B-B14F-4D97-AF65-F5344CB8AC3E}">
        <p14:creationId xmlns:p14="http://schemas.microsoft.com/office/powerpoint/2010/main" val="626768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D25133-5149-4EDB-A740-08FF0CF42576}"/>
              </a:ext>
            </a:extLst>
          </p:cNvPr>
          <p:cNvSpPr>
            <a:spLocks noGrp="1"/>
          </p:cNvSpPr>
          <p:nvPr>
            <p:ph type="title"/>
          </p:nvPr>
        </p:nvSpPr>
        <p:spPr/>
        <p:txBody>
          <a:bodyPr/>
          <a:lstStyle/>
          <a:p>
            <a:r>
              <a:rPr lang="nl-BE" dirty="0"/>
              <a:t>Show </a:t>
            </a:r>
            <a:r>
              <a:rPr lang="nl-BE" dirty="0" err="1"/>
              <a:t>history</a:t>
            </a:r>
            <a:endParaRPr lang="nl-BE" dirty="0"/>
          </a:p>
        </p:txBody>
      </p:sp>
      <p:sp>
        <p:nvSpPr>
          <p:cNvPr id="3" name="Tijdelijke aanduiding voor inhoud 2">
            <a:extLst>
              <a:ext uri="{FF2B5EF4-FFF2-40B4-BE49-F238E27FC236}">
                <a16:creationId xmlns:a16="http://schemas.microsoft.com/office/drawing/2014/main" id="{6E10FF4C-6ED9-4774-A6FE-5C884C74B188}"/>
              </a:ext>
            </a:extLst>
          </p:cNvPr>
          <p:cNvSpPr>
            <a:spLocks noGrp="1"/>
          </p:cNvSpPr>
          <p:nvPr>
            <p:ph idx="1"/>
          </p:nvPr>
        </p:nvSpPr>
        <p:spPr/>
        <p:txBody>
          <a:bodyPr/>
          <a:lstStyle/>
          <a:p>
            <a:r>
              <a:rPr lang="nl-BE" dirty="0"/>
              <a:t>Click actions-&gt; Show </a:t>
            </a:r>
            <a:r>
              <a:rPr lang="nl-BE" dirty="0" err="1"/>
              <a:t>history</a:t>
            </a:r>
            <a:endParaRPr lang="nl-BE" dirty="0"/>
          </a:p>
        </p:txBody>
      </p:sp>
      <p:pic>
        <p:nvPicPr>
          <p:cNvPr id="4" name="Afbeelding 3">
            <a:extLst>
              <a:ext uri="{FF2B5EF4-FFF2-40B4-BE49-F238E27FC236}">
                <a16:creationId xmlns:a16="http://schemas.microsoft.com/office/drawing/2014/main" id="{1982A734-ECD5-4E9B-AC19-49A82953A16D}"/>
              </a:ext>
            </a:extLst>
          </p:cNvPr>
          <p:cNvPicPr>
            <a:picLocks noChangeAspect="1"/>
          </p:cNvPicPr>
          <p:nvPr/>
        </p:nvPicPr>
        <p:blipFill>
          <a:blip r:embed="rId2"/>
          <a:stretch>
            <a:fillRect/>
          </a:stretch>
        </p:blipFill>
        <p:spPr>
          <a:xfrm>
            <a:off x="4322445" y="2003214"/>
            <a:ext cx="6772275" cy="3733800"/>
          </a:xfrm>
          <a:prstGeom prst="rect">
            <a:avLst/>
          </a:prstGeom>
        </p:spPr>
      </p:pic>
      <p:sp>
        <p:nvSpPr>
          <p:cNvPr id="6" name="Rechthoek 5">
            <a:extLst>
              <a:ext uri="{FF2B5EF4-FFF2-40B4-BE49-F238E27FC236}">
                <a16:creationId xmlns:a16="http://schemas.microsoft.com/office/drawing/2014/main" id="{FE1174C4-D3AB-435B-95A7-0CB96BC8D2B4}"/>
              </a:ext>
            </a:extLst>
          </p:cNvPr>
          <p:cNvSpPr/>
          <p:nvPr/>
        </p:nvSpPr>
        <p:spPr>
          <a:xfrm>
            <a:off x="8680450" y="3865868"/>
            <a:ext cx="915206" cy="282366"/>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nl-BE"/>
          </a:p>
        </p:txBody>
      </p:sp>
    </p:spTree>
    <p:extLst>
      <p:ext uri="{BB962C8B-B14F-4D97-AF65-F5344CB8AC3E}">
        <p14:creationId xmlns:p14="http://schemas.microsoft.com/office/powerpoint/2010/main" val="653626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B5E755-6C19-4674-8FA1-3DC231E3C62B}"/>
              </a:ext>
            </a:extLst>
          </p:cNvPr>
          <p:cNvSpPr>
            <a:spLocks noGrp="1"/>
          </p:cNvSpPr>
          <p:nvPr>
            <p:ph type="title"/>
          </p:nvPr>
        </p:nvSpPr>
        <p:spPr/>
        <p:txBody>
          <a:bodyPr/>
          <a:lstStyle/>
          <a:p>
            <a:r>
              <a:rPr lang="nl-BE" dirty="0" err="1"/>
              <a:t>History</a:t>
            </a:r>
            <a:endParaRPr lang="nl-BE" dirty="0"/>
          </a:p>
        </p:txBody>
      </p:sp>
      <p:sp>
        <p:nvSpPr>
          <p:cNvPr id="3" name="Tijdelijke aanduiding voor inhoud 2">
            <a:extLst>
              <a:ext uri="{FF2B5EF4-FFF2-40B4-BE49-F238E27FC236}">
                <a16:creationId xmlns:a16="http://schemas.microsoft.com/office/drawing/2014/main" id="{F9CDB29F-32A6-442B-98EE-8AF1138A0AC6}"/>
              </a:ext>
            </a:extLst>
          </p:cNvPr>
          <p:cNvSpPr>
            <a:spLocks noGrp="1"/>
          </p:cNvSpPr>
          <p:nvPr>
            <p:ph idx="1"/>
          </p:nvPr>
        </p:nvSpPr>
        <p:spPr/>
        <p:txBody>
          <a:bodyPr/>
          <a:lstStyle/>
          <a:p>
            <a:r>
              <a:rPr lang="nl-BE" dirty="0"/>
              <a:t>Master=</a:t>
            </a:r>
            <a:r>
              <a:rPr lang="nl-BE" dirty="0" err="1"/>
              <a:t>where</a:t>
            </a:r>
            <a:r>
              <a:rPr lang="nl-BE" dirty="0"/>
              <a:t> we are at </a:t>
            </a:r>
            <a:r>
              <a:rPr lang="nl-BE" dirty="0" err="1"/>
              <a:t>the</a:t>
            </a:r>
            <a:r>
              <a:rPr lang="nl-BE" dirty="0"/>
              <a:t> moment</a:t>
            </a:r>
          </a:p>
          <a:p>
            <a:endParaRPr lang="nl-BE" dirty="0"/>
          </a:p>
          <a:p>
            <a:r>
              <a:rPr lang="nl-BE" dirty="0"/>
              <a:t>Doubleclick </a:t>
            </a:r>
            <a:r>
              <a:rPr lang="nl-BE" dirty="0" err="1"/>
              <a:t>any</a:t>
            </a:r>
            <a:r>
              <a:rPr lang="nl-BE" dirty="0"/>
              <a:t> </a:t>
            </a:r>
            <a:r>
              <a:rPr lang="nl-BE" dirty="0" err="1"/>
              <a:t>commit</a:t>
            </a:r>
            <a:r>
              <a:rPr lang="nl-BE" dirty="0"/>
              <a:t> </a:t>
            </a:r>
            <a:r>
              <a:rPr lang="nl-BE" dirty="0" err="1"/>
              <a:t>and</a:t>
            </a:r>
            <a:r>
              <a:rPr lang="nl-BE" dirty="0"/>
              <a:t> </a:t>
            </a:r>
            <a:r>
              <a:rPr lang="nl-BE" dirty="0" err="1"/>
              <a:t>use</a:t>
            </a:r>
            <a:r>
              <a:rPr lang="nl-BE" dirty="0"/>
              <a:t> team </a:t>
            </a:r>
            <a:r>
              <a:rPr lang="nl-BE" dirty="0" err="1"/>
              <a:t>explorer</a:t>
            </a:r>
            <a:r>
              <a:rPr lang="nl-BE" dirty="0"/>
              <a:t> </a:t>
            </a:r>
            <a:r>
              <a:rPr lang="nl-BE" dirty="0" err="1"/>
              <a:t>to</a:t>
            </a:r>
            <a:r>
              <a:rPr lang="nl-BE" dirty="0"/>
              <a:t> </a:t>
            </a:r>
            <a:r>
              <a:rPr lang="nl-BE" dirty="0" err="1"/>
              <a:t>see</a:t>
            </a:r>
            <a:r>
              <a:rPr lang="nl-BE" dirty="0"/>
              <a:t> changes per file</a:t>
            </a:r>
          </a:p>
        </p:txBody>
      </p:sp>
      <p:pic>
        <p:nvPicPr>
          <p:cNvPr id="4" name="Afbeelding 3">
            <a:extLst>
              <a:ext uri="{FF2B5EF4-FFF2-40B4-BE49-F238E27FC236}">
                <a16:creationId xmlns:a16="http://schemas.microsoft.com/office/drawing/2014/main" id="{1B7F1684-BA7C-4ABE-A6EA-D7923B1B4C6F}"/>
              </a:ext>
            </a:extLst>
          </p:cNvPr>
          <p:cNvPicPr>
            <a:picLocks noChangeAspect="1"/>
          </p:cNvPicPr>
          <p:nvPr/>
        </p:nvPicPr>
        <p:blipFill>
          <a:blip r:embed="rId2"/>
          <a:stretch>
            <a:fillRect/>
          </a:stretch>
        </p:blipFill>
        <p:spPr>
          <a:xfrm>
            <a:off x="4036443" y="3142397"/>
            <a:ext cx="6405113" cy="6858000"/>
          </a:xfrm>
          <a:prstGeom prst="rect">
            <a:avLst/>
          </a:prstGeom>
        </p:spPr>
      </p:pic>
    </p:spTree>
    <p:extLst>
      <p:ext uri="{BB962C8B-B14F-4D97-AF65-F5344CB8AC3E}">
        <p14:creationId xmlns:p14="http://schemas.microsoft.com/office/powerpoint/2010/main" val="990542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B5E755-6C19-4674-8FA1-3DC231E3C62B}"/>
              </a:ext>
            </a:extLst>
          </p:cNvPr>
          <p:cNvSpPr>
            <a:spLocks noGrp="1"/>
          </p:cNvSpPr>
          <p:nvPr>
            <p:ph type="title"/>
          </p:nvPr>
        </p:nvSpPr>
        <p:spPr/>
        <p:txBody>
          <a:bodyPr/>
          <a:lstStyle/>
          <a:p>
            <a:r>
              <a:rPr lang="nl-BE" dirty="0" err="1"/>
              <a:t>Refresh</a:t>
            </a:r>
            <a:r>
              <a:rPr lang="nl-BE" dirty="0"/>
              <a:t> </a:t>
            </a:r>
            <a:r>
              <a:rPr lang="nl-BE" dirty="0" err="1"/>
              <a:t>history</a:t>
            </a:r>
            <a:endParaRPr lang="nl-BE" dirty="0"/>
          </a:p>
        </p:txBody>
      </p:sp>
      <p:sp>
        <p:nvSpPr>
          <p:cNvPr id="3" name="Tijdelijke aanduiding voor inhoud 2">
            <a:extLst>
              <a:ext uri="{FF2B5EF4-FFF2-40B4-BE49-F238E27FC236}">
                <a16:creationId xmlns:a16="http://schemas.microsoft.com/office/drawing/2014/main" id="{F9CDB29F-32A6-442B-98EE-8AF1138A0AC6}"/>
              </a:ext>
            </a:extLst>
          </p:cNvPr>
          <p:cNvSpPr>
            <a:spLocks noGrp="1"/>
          </p:cNvSpPr>
          <p:nvPr>
            <p:ph idx="1"/>
          </p:nvPr>
        </p:nvSpPr>
        <p:spPr/>
        <p:txBody>
          <a:bodyPr/>
          <a:lstStyle/>
          <a:p>
            <a:r>
              <a:rPr lang="nl-BE" dirty="0" err="1"/>
              <a:t>Sometimes</a:t>
            </a:r>
            <a:r>
              <a:rPr lang="nl-BE" dirty="0"/>
              <a:t> </a:t>
            </a:r>
            <a:r>
              <a:rPr lang="nl-BE" dirty="0" err="1"/>
              <a:t>this</a:t>
            </a:r>
            <a:r>
              <a:rPr lang="nl-BE" dirty="0"/>
              <a:t> view is </a:t>
            </a:r>
            <a:r>
              <a:rPr lang="nl-BE" dirty="0" err="1"/>
              <a:t>not</a:t>
            </a:r>
            <a:r>
              <a:rPr lang="nl-BE" dirty="0"/>
              <a:t> up </a:t>
            </a:r>
            <a:r>
              <a:rPr lang="nl-BE" dirty="0" err="1"/>
              <a:t>to</a:t>
            </a:r>
            <a:r>
              <a:rPr lang="nl-BE" dirty="0"/>
              <a:t> date, </a:t>
            </a:r>
            <a:r>
              <a:rPr lang="nl-BE" dirty="0" err="1"/>
              <a:t>remember</a:t>
            </a:r>
            <a:r>
              <a:rPr lang="nl-BE" dirty="0"/>
              <a:t> </a:t>
            </a:r>
            <a:r>
              <a:rPr lang="nl-BE" dirty="0" err="1"/>
              <a:t>to</a:t>
            </a:r>
            <a:r>
              <a:rPr lang="nl-BE" dirty="0"/>
              <a:t> </a:t>
            </a:r>
            <a:r>
              <a:rPr lang="nl-BE" dirty="0" err="1"/>
              <a:t>refresh</a:t>
            </a:r>
            <a:endParaRPr lang="nl-BE" dirty="0"/>
          </a:p>
        </p:txBody>
      </p:sp>
      <p:pic>
        <p:nvPicPr>
          <p:cNvPr id="4" name="Afbeelding 3">
            <a:extLst>
              <a:ext uri="{FF2B5EF4-FFF2-40B4-BE49-F238E27FC236}">
                <a16:creationId xmlns:a16="http://schemas.microsoft.com/office/drawing/2014/main" id="{1B7F1684-BA7C-4ABE-A6EA-D7923B1B4C6F}"/>
              </a:ext>
            </a:extLst>
          </p:cNvPr>
          <p:cNvPicPr>
            <a:picLocks noChangeAspect="1"/>
          </p:cNvPicPr>
          <p:nvPr/>
        </p:nvPicPr>
        <p:blipFill>
          <a:blip r:embed="rId2"/>
          <a:stretch>
            <a:fillRect/>
          </a:stretch>
        </p:blipFill>
        <p:spPr>
          <a:xfrm>
            <a:off x="4036443" y="3142397"/>
            <a:ext cx="6405113" cy="6858000"/>
          </a:xfrm>
          <a:prstGeom prst="rect">
            <a:avLst/>
          </a:prstGeom>
        </p:spPr>
      </p:pic>
      <p:sp>
        <p:nvSpPr>
          <p:cNvPr id="5" name="Pijl: omlaag 4">
            <a:extLst>
              <a:ext uri="{FF2B5EF4-FFF2-40B4-BE49-F238E27FC236}">
                <a16:creationId xmlns:a16="http://schemas.microsoft.com/office/drawing/2014/main" id="{54B030FA-7226-4973-9324-107673593FC0}"/>
              </a:ext>
            </a:extLst>
          </p:cNvPr>
          <p:cNvSpPr/>
          <p:nvPr/>
        </p:nvSpPr>
        <p:spPr>
          <a:xfrm>
            <a:off x="4157981" y="2459986"/>
            <a:ext cx="45719" cy="895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18959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AB371BF-7F1A-4A2A-8428-7387D896D79F}"/>
              </a:ext>
            </a:extLst>
          </p:cNvPr>
          <p:cNvSpPr>
            <a:spLocks noGrp="1"/>
          </p:cNvSpPr>
          <p:nvPr>
            <p:ph type="title"/>
          </p:nvPr>
        </p:nvSpPr>
        <p:spPr>
          <a:xfrm>
            <a:off x="7859485" y="634946"/>
            <a:ext cx="3690257" cy="1450757"/>
          </a:xfrm>
        </p:spPr>
        <p:txBody>
          <a:bodyPr>
            <a:normAutofit/>
          </a:bodyPr>
          <a:lstStyle/>
          <a:p>
            <a:r>
              <a:rPr lang="nl-BE" dirty="0" err="1"/>
              <a:t>Rollback</a:t>
            </a:r>
            <a:endParaRPr lang="nl-BE" dirty="0"/>
          </a:p>
        </p:txBody>
      </p:sp>
      <p:pic>
        <p:nvPicPr>
          <p:cNvPr id="3074" name="Picture 2" descr="Image result for warning">
            <a:extLst>
              <a:ext uri="{FF2B5EF4-FFF2-40B4-BE49-F238E27FC236}">
                <a16:creationId xmlns:a16="http://schemas.microsoft.com/office/drawing/2014/main" id="{7FF46137-2B62-435C-A66A-CF2464158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841" y="640081"/>
            <a:ext cx="6126117"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B7DD4D49-8410-4B51-8339-02B376536113}"/>
              </a:ext>
            </a:extLst>
          </p:cNvPr>
          <p:cNvSpPr>
            <a:spLocks noGrp="1"/>
          </p:cNvSpPr>
          <p:nvPr>
            <p:ph idx="1"/>
          </p:nvPr>
        </p:nvSpPr>
        <p:spPr>
          <a:xfrm>
            <a:off x="7859485" y="2198914"/>
            <a:ext cx="3690257" cy="3670180"/>
          </a:xfrm>
        </p:spPr>
        <p:txBody>
          <a:bodyPr>
            <a:normAutofit/>
          </a:bodyPr>
          <a:lstStyle/>
          <a:p>
            <a:r>
              <a:rPr lang="nl-BE" dirty="0"/>
              <a:t>Always </a:t>
            </a:r>
            <a:r>
              <a:rPr lang="nl-BE" dirty="0" err="1"/>
              <a:t>be</a:t>
            </a:r>
            <a:r>
              <a:rPr lang="nl-BE" dirty="0"/>
              <a:t> </a:t>
            </a:r>
            <a:r>
              <a:rPr lang="nl-BE" dirty="0" err="1"/>
              <a:t>sure</a:t>
            </a:r>
            <a:r>
              <a:rPr lang="nl-BE" dirty="0"/>
              <a:t> </a:t>
            </a:r>
            <a:r>
              <a:rPr lang="nl-BE" dirty="0" err="1"/>
              <a:t>that</a:t>
            </a:r>
            <a:r>
              <a:rPr lang="nl-BE" dirty="0"/>
              <a:t> </a:t>
            </a:r>
            <a:r>
              <a:rPr lang="nl-BE" dirty="0" err="1"/>
              <a:t>you</a:t>
            </a:r>
            <a:r>
              <a:rPr lang="nl-BE" dirty="0"/>
              <a:t> REALLY </a:t>
            </a:r>
            <a:r>
              <a:rPr lang="nl-BE" dirty="0" err="1"/>
              <a:t>wan’t</a:t>
            </a:r>
            <a:r>
              <a:rPr lang="nl-BE" dirty="0"/>
              <a:t> </a:t>
            </a:r>
            <a:r>
              <a:rPr lang="nl-BE" dirty="0" err="1"/>
              <a:t>to</a:t>
            </a:r>
            <a:r>
              <a:rPr lang="nl-BE" dirty="0"/>
              <a:t> </a:t>
            </a:r>
            <a:r>
              <a:rPr lang="nl-BE" dirty="0" err="1"/>
              <a:t>undo</a:t>
            </a:r>
            <a:r>
              <a:rPr lang="nl-BE" dirty="0"/>
              <a:t> stuff </a:t>
            </a:r>
            <a:r>
              <a:rPr lang="nl-BE" dirty="0" err="1"/>
              <a:t>you</a:t>
            </a:r>
            <a:r>
              <a:rPr lang="nl-BE" dirty="0"/>
              <a:t> made</a:t>
            </a:r>
          </a:p>
          <a:p>
            <a:r>
              <a:rPr lang="nl-BE" dirty="0"/>
              <a:t>Later </a:t>
            </a:r>
            <a:r>
              <a:rPr lang="nl-BE" dirty="0" err="1"/>
              <a:t>you</a:t>
            </a:r>
            <a:r>
              <a:rPr lang="nl-BE" dirty="0"/>
              <a:t> </a:t>
            </a:r>
            <a:r>
              <a:rPr lang="nl-BE" dirty="0" err="1"/>
              <a:t>will</a:t>
            </a:r>
            <a:r>
              <a:rPr lang="nl-BE" dirty="0"/>
              <a:t> </a:t>
            </a:r>
            <a:r>
              <a:rPr lang="nl-BE" dirty="0" err="1"/>
              <a:t>learn</a:t>
            </a:r>
            <a:r>
              <a:rPr lang="nl-BE" dirty="0"/>
              <a:t> </a:t>
            </a:r>
            <a:r>
              <a:rPr lang="nl-BE" dirty="0" err="1"/>
              <a:t>how</a:t>
            </a:r>
            <a:r>
              <a:rPr lang="nl-BE" dirty="0"/>
              <a:t> </a:t>
            </a:r>
            <a:r>
              <a:rPr lang="nl-BE" dirty="0" err="1"/>
              <a:t>to</a:t>
            </a:r>
            <a:r>
              <a:rPr lang="nl-BE" dirty="0"/>
              <a:t> keep safe </a:t>
            </a:r>
            <a:r>
              <a:rPr lang="nl-BE" dirty="0" err="1"/>
              <a:t>your</a:t>
            </a:r>
            <a:r>
              <a:rPr lang="nl-BE" dirty="0"/>
              <a:t> changes </a:t>
            </a:r>
            <a:r>
              <a:rPr lang="nl-BE" dirty="0" err="1"/>
              <a:t>so</a:t>
            </a:r>
            <a:r>
              <a:rPr lang="nl-BE" dirty="0"/>
              <a:t> </a:t>
            </a:r>
            <a:r>
              <a:rPr lang="nl-BE" dirty="0" err="1"/>
              <a:t>you</a:t>
            </a:r>
            <a:r>
              <a:rPr lang="nl-BE" dirty="0"/>
              <a:t> </a:t>
            </a:r>
            <a:r>
              <a:rPr lang="nl-BE" dirty="0" err="1"/>
              <a:t>don’t</a:t>
            </a:r>
            <a:r>
              <a:rPr lang="nl-BE" dirty="0"/>
              <a:t> </a:t>
            </a:r>
            <a:r>
              <a:rPr lang="nl-BE" dirty="0" err="1"/>
              <a:t>lose</a:t>
            </a:r>
            <a:r>
              <a:rPr lang="nl-BE" dirty="0"/>
              <a:t> </a:t>
            </a:r>
            <a:r>
              <a:rPr lang="nl-BE" dirty="0" err="1"/>
              <a:t>them</a:t>
            </a:r>
            <a:r>
              <a:rPr lang="nl-BE" dirty="0"/>
              <a:t> </a:t>
            </a:r>
            <a:r>
              <a:rPr lang="nl-BE" dirty="0" err="1"/>
              <a:t>forever</a:t>
            </a:r>
            <a:endParaRPr lang="nl-BE" dirty="0"/>
          </a:p>
        </p:txBody>
      </p:sp>
      <p:sp>
        <p:nvSpPr>
          <p:cNvPr id="75" name="Rectangle 7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9398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DDD100-0F55-4BE8-9F9B-513087286A6A}"/>
              </a:ext>
            </a:extLst>
          </p:cNvPr>
          <p:cNvSpPr>
            <a:spLocks noGrp="1"/>
          </p:cNvSpPr>
          <p:nvPr>
            <p:ph type="title"/>
          </p:nvPr>
        </p:nvSpPr>
        <p:spPr/>
        <p:txBody>
          <a:bodyPr/>
          <a:lstStyle/>
          <a:p>
            <a:r>
              <a:rPr lang="nl-BE" dirty="0"/>
              <a:t>Reset == hardcore </a:t>
            </a:r>
            <a:r>
              <a:rPr lang="nl-BE" dirty="0" err="1"/>
              <a:t>undo</a:t>
            </a:r>
            <a:endParaRPr lang="nl-BE" dirty="0"/>
          </a:p>
        </p:txBody>
      </p:sp>
      <p:sp>
        <p:nvSpPr>
          <p:cNvPr id="3" name="Tijdelijke aanduiding voor inhoud 2">
            <a:extLst>
              <a:ext uri="{FF2B5EF4-FFF2-40B4-BE49-F238E27FC236}">
                <a16:creationId xmlns:a16="http://schemas.microsoft.com/office/drawing/2014/main" id="{2C78E871-FB6A-46A3-B979-044D3FD78292}"/>
              </a:ext>
            </a:extLst>
          </p:cNvPr>
          <p:cNvSpPr>
            <a:spLocks noGrp="1"/>
          </p:cNvSpPr>
          <p:nvPr>
            <p:ph idx="1"/>
          </p:nvPr>
        </p:nvSpPr>
        <p:spPr/>
        <p:txBody>
          <a:bodyPr/>
          <a:lstStyle/>
          <a:p>
            <a:r>
              <a:rPr lang="nl-BE" dirty="0"/>
              <a:t>Rightclick </a:t>
            </a:r>
            <a:r>
              <a:rPr lang="nl-BE" dirty="0" err="1"/>
              <a:t>any</a:t>
            </a:r>
            <a:r>
              <a:rPr lang="nl-BE" dirty="0"/>
              <a:t> </a:t>
            </a:r>
            <a:r>
              <a:rPr lang="nl-BE" dirty="0" err="1"/>
              <a:t>commit</a:t>
            </a:r>
            <a:r>
              <a:rPr lang="nl-BE" dirty="0"/>
              <a:t> in </a:t>
            </a:r>
            <a:r>
              <a:rPr lang="nl-BE" dirty="0" err="1"/>
              <a:t>history</a:t>
            </a:r>
            <a:r>
              <a:rPr lang="nl-BE" dirty="0"/>
              <a:t>:</a:t>
            </a:r>
          </a:p>
          <a:p>
            <a:pPr lvl="1"/>
            <a:r>
              <a:rPr lang="nl-BE" dirty="0"/>
              <a:t>Reset </a:t>
            </a:r>
            <a:r>
              <a:rPr lang="nl-BE" dirty="0" err="1"/>
              <a:t>with</a:t>
            </a:r>
            <a:r>
              <a:rPr lang="nl-BE" dirty="0"/>
              <a:t> keep changes: </a:t>
            </a:r>
            <a:r>
              <a:rPr lang="nl-BE" dirty="0" err="1"/>
              <a:t>everything</a:t>
            </a:r>
            <a:r>
              <a:rPr lang="nl-BE" dirty="0"/>
              <a:t> </a:t>
            </a:r>
            <a:r>
              <a:rPr lang="nl-BE" dirty="0" err="1"/>
              <a:t>that</a:t>
            </a:r>
            <a:r>
              <a:rPr lang="nl-BE" dirty="0"/>
              <a:t> is </a:t>
            </a:r>
            <a:r>
              <a:rPr lang="nl-BE" dirty="0" err="1"/>
              <a:t>now</a:t>
            </a:r>
            <a:r>
              <a:rPr lang="nl-BE" dirty="0"/>
              <a:t> in </a:t>
            </a:r>
            <a:r>
              <a:rPr lang="nl-BE" dirty="0" err="1"/>
              <a:t>your</a:t>
            </a:r>
            <a:r>
              <a:rPr lang="nl-BE" dirty="0"/>
              <a:t> code </a:t>
            </a:r>
            <a:r>
              <a:rPr lang="nl-BE" dirty="0" err="1"/>
              <a:t>will</a:t>
            </a:r>
            <a:r>
              <a:rPr lang="nl-BE" dirty="0"/>
              <a:t> </a:t>
            </a:r>
            <a:r>
              <a:rPr lang="nl-BE" dirty="0" err="1"/>
              <a:t>be</a:t>
            </a:r>
            <a:r>
              <a:rPr lang="nl-BE" dirty="0"/>
              <a:t> </a:t>
            </a:r>
            <a:r>
              <a:rPr lang="nl-BE" dirty="0" err="1"/>
              <a:t>kept</a:t>
            </a:r>
            <a:endParaRPr lang="nl-BE" dirty="0"/>
          </a:p>
          <a:p>
            <a:pPr lvl="2"/>
            <a:r>
              <a:rPr lang="nl-BE" dirty="0" err="1"/>
              <a:t>Usefull</a:t>
            </a:r>
            <a:r>
              <a:rPr lang="nl-BE" dirty="0"/>
              <a:t> </a:t>
            </a:r>
            <a:r>
              <a:rPr lang="nl-BE" dirty="0" err="1"/>
              <a:t>if</a:t>
            </a:r>
            <a:r>
              <a:rPr lang="nl-BE" dirty="0"/>
              <a:t> </a:t>
            </a:r>
            <a:r>
              <a:rPr lang="nl-BE" dirty="0" err="1"/>
              <a:t>you</a:t>
            </a:r>
            <a:r>
              <a:rPr lang="nl-BE" dirty="0"/>
              <a:t> </a:t>
            </a:r>
            <a:r>
              <a:rPr lang="nl-BE" dirty="0" err="1"/>
              <a:t>just</a:t>
            </a:r>
            <a:r>
              <a:rPr lang="nl-BE" dirty="0"/>
              <a:t> want </a:t>
            </a:r>
            <a:r>
              <a:rPr lang="nl-BE" dirty="0" err="1"/>
              <a:t>to</a:t>
            </a:r>
            <a:r>
              <a:rPr lang="nl-BE" dirty="0"/>
              <a:t> </a:t>
            </a:r>
            <a:r>
              <a:rPr lang="nl-BE" dirty="0" err="1"/>
              <a:t>lose</a:t>
            </a:r>
            <a:r>
              <a:rPr lang="nl-BE" dirty="0"/>
              <a:t> </a:t>
            </a:r>
            <a:r>
              <a:rPr lang="nl-BE" dirty="0" err="1"/>
              <a:t>some</a:t>
            </a:r>
            <a:r>
              <a:rPr lang="nl-BE" dirty="0"/>
              <a:t> </a:t>
            </a:r>
            <a:r>
              <a:rPr lang="nl-BE" dirty="0" err="1"/>
              <a:t>commits</a:t>
            </a:r>
            <a:r>
              <a:rPr lang="nl-BE" dirty="0"/>
              <a:t> but keep </a:t>
            </a:r>
            <a:r>
              <a:rPr lang="nl-BE" dirty="0" err="1"/>
              <a:t>the</a:t>
            </a:r>
            <a:r>
              <a:rPr lang="nl-BE" dirty="0"/>
              <a:t> changes </a:t>
            </a:r>
            <a:r>
              <a:rPr lang="nl-BE" dirty="0" err="1"/>
              <a:t>you</a:t>
            </a:r>
            <a:r>
              <a:rPr lang="nl-BE" dirty="0"/>
              <a:t> made</a:t>
            </a:r>
          </a:p>
          <a:p>
            <a:pPr lvl="1"/>
            <a:r>
              <a:rPr lang="nl-BE" dirty="0"/>
              <a:t>Reset </a:t>
            </a:r>
            <a:r>
              <a:rPr lang="nl-BE" dirty="0" err="1"/>
              <a:t>with</a:t>
            </a:r>
            <a:r>
              <a:rPr lang="nl-BE" dirty="0"/>
              <a:t> delete changes: real </a:t>
            </a:r>
            <a:r>
              <a:rPr lang="nl-BE" dirty="0" err="1"/>
              <a:t>rollback</a:t>
            </a:r>
            <a:r>
              <a:rPr lang="nl-BE" dirty="0"/>
              <a:t> </a:t>
            </a:r>
            <a:r>
              <a:rPr lang="nl-BE" dirty="0" err="1"/>
              <a:t>to</a:t>
            </a:r>
            <a:r>
              <a:rPr lang="nl-BE" dirty="0"/>
              <a:t> </a:t>
            </a:r>
            <a:r>
              <a:rPr lang="nl-BE" dirty="0" err="1"/>
              <a:t>that</a:t>
            </a:r>
            <a:r>
              <a:rPr lang="nl-BE" dirty="0"/>
              <a:t> </a:t>
            </a:r>
            <a:r>
              <a:rPr lang="nl-BE" dirty="0" err="1"/>
              <a:t>current</a:t>
            </a:r>
            <a:r>
              <a:rPr lang="nl-BE" dirty="0"/>
              <a:t> point (</a:t>
            </a:r>
            <a:r>
              <a:rPr lang="nl-BE" dirty="0" err="1"/>
              <a:t>lose</a:t>
            </a:r>
            <a:r>
              <a:rPr lang="nl-BE" dirty="0"/>
              <a:t> </a:t>
            </a:r>
            <a:r>
              <a:rPr lang="nl-BE" dirty="0" err="1"/>
              <a:t>everything</a:t>
            </a:r>
            <a:r>
              <a:rPr lang="nl-BE" dirty="0"/>
              <a:t> </a:t>
            </a:r>
            <a:r>
              <a:rPr lang="nl-BE" dirty="0" err="1"/>
              <a:t>you</a:t>
            </a:r>
            <a:r>
              <a:rPr lang="nl-BE" dirty="0"/>
              <a:t> </a:t>
            </a:r>
            <a:r>
              <a:rPr lang="nl-BE" dirty="0" err="1"/>
              <a:t>did</a:t>
            </a:r>
            <a:r>
              <a:rPr lang="nl-BE" dirty="0"/>
              <a:t> </a:t>
            </a:r>
            <a:r>
              <a:rPr lang="nl-BE" dirty="0" err="1"/>
              <a:t>afterwards</a:t>
            </a:r>
            <a:r>
              <a:rPr lang="nl-BE" dirty="0"/>
              <a:t>)</a:t>
            </a:r>
          </a:p>
          <a:p>
            <a:pPr lvl="2"/>
            <a:r>
              <a:rPr lang="nl-BE" dirty="0" err="1"/>
              <a:t>Usefull</a:t>
            </a:r>
            <a:r>
              <a:rPr lang="nl-BE" dirty="0"/>
              <a:t> </a:t>
            </a:r>
            <a:r>
              <a:rPr lang="nl-BE" dirty="0" err="1"/>
              <a:t>if</a:t>
            </a:r>
            <a:r>
              <a:rPr lang="nl-BE" dirty="0"/>
              <a:t> </a:t>
            </a:r>
            <a:r>
              <a:rPr lang="nl-BE" dirty="0" err="1"/>
              <a:t>you</a:t>
            </a:r>
            <a:r>
              <a:rPr lang="nl-BE" dirty="0"/>
              <a:t> </a:t>
            </a:r>
            <a:r>
              <a:rPr lang="nl-BE" dirty="0" err="1"/>
              <a:t>screwed</a:t>
            </a:r>
            <a:r>
              <a:rPr lang="nl-BE" dirty="0"/>
              <a:t> up or </a:t>
            </a:r>
            <a:r>
              <a:rPr lang="nl-BE" dirty="0" err="1"/>
              <a:t>tried</a:t>
            </a:r>
            <a:r>
              <a:rPr lang="nl-BE" dirty="0"/>
              <a:t> </a:t>
            </a:r>
            <a:r>
              <a:rPr lang="nl-BE" dirty="0" err="1"/>
              <a:t>something</a:t>
            </a:r>
            <a:r>
              <a:rPr lang="nl-BE" dirty="0"/>
              <a:t> </a:t>
            </a:r>
            <a:r>
              <a:rPr lang="nl-BE" dirty="0" err="1"/>
              <a:t>and</a:t>
            </a:r>
            <a:r>
              <a:rPr lang="nl-BE" dirty="0"/>
              <a:t> </a:t>
            </a:r>
            <a:r>
              <a:rPr lang="nl-BE" dirty="0" err="1"/>
              <a:t>failed</a:t>
            </a:r>
            <a:endParaRPr lang="nl-BE" dirty="0"/>
          </a:p>
        </p:txBody>
      </p:sp>
      <p:pic>
        <p:nvPicPr>
          <p:cNvPr id="4" name="Afbeelding 3">
            <a:extLst>
              <a:ext uri="{FF2B5EF4-FFF2-40B4-BE49-F238E27FC236}">
                <a16:creationId xmlns:a16="http://schemas.microsoft.com/office/drawing/2014/main" id="{9DBE347F-8AA6-4D31-B906-E041198BBDD9}"/>
              </a:ext>
            </a:extLst>
          </p:cNvPr>
          <p:cNvPicPr>
            <a:picLocks noChangeAspect="1"/>
          </p:cNvPicPr>
          <p:nvPr/>
        </p:nvPicPr>
        <p:blipFill>
          <a:blip r:embed="rId2"/>
          <a:stretch>
            <a:fillRect/>
          </a:stretch>
        </p:blipFill>
        <p:spPr>
          <a:xfrm>
            <a:off x="3675122" y="3556000"/>
            <a:ext cx="7254815" cy="3560762"/>
          </a:xfrm>
          <a:prstGeom prst="rect">
            <a:avLst/>
          </a:prstGeom>
        </p:spPr>
      </p:pic>
    </p:spTree>
    <p:extLst>
      <p:ext uri="{BB962C8B-B14F-4D97-AF65-F5344CB8AC3E}">
        <p14:creationId xmlns:p14="http://schemas.microsoft.com/office/powerpoint/2010/main" val="1487749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pPr eaLnBrk="1" hangingPunct="1"/>
            <a:r>
              <a:rPr lang="en-US"/>
              <a:t>The End</a:t>
            </a:r>
          </a:p>
        </p:txBody>
      </p:sp>
      <p:sp>
        <p:nvSpPr>
          <p:cNvPr id="2253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F3191A91-3B75-40C8-AAFD-0ECE4CFF02D7}" type="slidenum">
              <a:rPr lang="en-US" sz="1400">
                <a:latin typeface="Arial" panose="020B0604020202020204" pitchFamily="34" charset="0"/>
              </a:rPr>
              <a:pPr/>
              <a:t>4</a:t>
            </a:fld>
            <a:endParaRPr lang="en-US" sz="1400">
              <a:latin typeface="Arial" panose="020B0604020202020204" pitchFamily="34" charset="0"/>
            </a:endParaRPr>
          </a:p>
        </p:txBody>
      </p:sp>
      <p:sp>
        <p:nvSpPr>
          <p:cNvPr id="22532" name="TextBox 1"/>
          <p:cNvSpPr txBox="1">
            <a:spLocks noChangeArrowheads="1"/>
          </p:cNvSpPr>
          <p:nvPr/>
        </p:nvSpPr>
        <p:spPr bwMode="auto">
          <a:xfrm>
            <a:off x="2630031" y="1751260"/>
            <a:ext cx="76962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sz="2800" dirty="0"/>
              <a:t>When I say I hate CVS with a passion, I have to also say that if there are any SVN [Subversion] users in the audience, you might want to leave. Because my hatred of CVS has meant that I see Subversion as being the most pointless project ever started. The slogan of Subversion for a while was "CVS done right", or something like that, and if you start with that kind of slogan, there's nowhere you can go. There is no way to do CVS right.</a:t>
            </a:r>
          </a:p>
          <a:p>
            <a:endParaRPr lang="en-US" dirty="0"/>
          </a:p>
          <a:p>
            <a:r>
              <a:rPr lang="en-US" dirty="0"/>
              <a:t>                          --Linus Torvalds, as quoted in Wikipedia</a:t>
            </a:r>
          </a:p>
        </p:txBody>
      </p:sp>
    </p:spTree>
    <p:extLst>
      <p:ext uri="{BB962C8B-B14F-4D97-AF65-F5344CB8AC3E}">
        <p14:creationId xmlns:p14="http://schemas.microsoft.com/office/powerpoint/2010/main" val="2378640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249757-0611-48D5-A05B-F14A013576C4}"/>
              </a:ext>
            </a:extLst>
          </p:cNvPr>
          <p:cNvSpPr>
            <a:spLocks noGrp="1"/>
          </p:cNvSpPr>
          <p:nvPr>
            <p:ph type="title"/>
          </p:nvPr>
        </p:nvSpPr>
        <p:spPr/>
        <p:txBody>
          <a:bodyPr/>
          <a:lstStyle/>
          <a:p>
            <a:r>
              <a:rPr lang="nl-BE" dirty="0" err="1"/>
              <a:t>Revert</a:t>
            </a:r>
            <a:r>
              <a:rPr lang="nl-BE" dirty="0"/>
              <a:t>== </a:t>
            </a:r>
            <a:r>
              <a:rPr lang="nl-BE" dirty="0" err="1"/>
              <a:t>how</a:t>
            </a:r>
            <a:r>
              <a:rPr lang="nl-BE" dirty="0"/>
              <a:t> </a:t>
            </a:r>
            <a:r>
              <a:rPr lang="nl-BE" dirty="0" err="1"/>
              <a:t>it</a:t>
            </a:r>
            <a:r>
              <a:rPr lang="nl-BE" dirty="0"/>
              <a:t> </a:t>
            </a:r>
            <a:r>
              <a:rPr lang="nl-BE" dirty="0" err="1"/>
              <a:t>should</a:t>
            </a:r>
            <a:r>
              <a:rPr lang="nl-BE" dirty="0"/>
              <a:t> </a:t>
            </a:r>
            <a:r>
              <a:rPr lang="nl-BE" dirty="0" err="1"/>
              <a:t>be</a:t>
            </a:r>
            <a:r>
              <a:rPr lang="nl-BE" dirty="0"/>
              <a:t> </a:t>
            </a:r>
            <a:r>
              <a:rPr lang="nl-BE" dirty="0" err="1"/>
              <a:t>done</a:t>
            </a:r>
            <a:endParaRPr lang="nl-BE" dirty="0"/>
          </a:p>
        </p:txBody>
      </p:sp>
      <p:sp>
        <p:nvSpPr>
          <p:cNvPr id="3" name="Tijdelijke aanduiding voor inhoud 2">
            <a:extLst>
              <a:ext uri="{FF2B5EF4-FFF2-40B4-BE49-F238E27FC236}">
                <a16:creationId xmlns:a16="http://schemas.microsoft.com/office/drawing/2014/main" id="{B3519A28-47E8-4700-AC32-5A0197B65CD4}"/>
              </a:ext>
            </a:extLst>
          </p:cNvPr>
          <p:cNvSpPr>
            <a:spLocks noGrp="1"/>
          </p:cNvSpPr>
          <p:nvPr>
            <p:ph idx="1"/>
          </p:nvPr>
        </p:nvSpPr>
        <p:spPr/>
        <p:txBody>
          <a:bodyPr/>
          <a:lstStyle/>
          <a:p>
            <a:r>
              <a:rPr lang="nl-BE" dirty="0"/>
              <a:t>But </a:t>
            </a:r>
            <a:r>
              <a:rPr lang="nl-BE" dirty="0" err="1"/>
              <a:t>you</a:t>
            </a:r>
            <a:r>
              <a:rPr lang="nl-BE" dirty="0"/>
              <a:t> </a:t>
            </a:r>
            <a:r>
              <a:rPr lang="nl-BE" dirty="0" err="1"/>
              <a:t>will</a:t>
            </a:r>
            <a:r>
              <a:rPr lang="nl-BE" dirty="0"/>
              <a:t> </a:t>
            </a:r>
            <a:r>
              <a:rPr lang="nl-BE" dirty="0" err="1"/>
              <a:t>need</a:t>
            </a:r>
            <a:r>
              <a:rPr lang="nl-BE" dirty="0"/>
              <a:t> </a:t>
            </a:r>
            <a:r>
              <a:rPr lang="nl-BE" dirty="0" err="1"/>
              <a:t>to</a:t>
            </a:r>
            <a:r>
              <a:rPr lang="nl-BE" dirty="0"/>
              <a:t> </a:t>
            </a:r>
            <a:r>
              <a:rPr lang="nl-BE" dirty="0" err="1"/>
              <a:t>learn</a:t>
            </a:r>
            <a:r>
              <a:rPr lang="nl-BE" dirty="0"/>
              <a:t> conflict </a:t>
            </a:r>
            <a:r>
              <a:rPr lang="nl-BE" dirty="0" err="1"/>
              <a:t>resolving</a:t>
            </a:r>
            <a:endParaRPr lang="nl-BE" dirty="0"/>
          </a:p>
          <a:p>
            <a:r>
              <a:rPr lang="nl-BE" dirty="0" err="1"/>
              <a:t>So</a:t>
            </a:r>
            <a:r>
              <a:rPr lang="nl-BE" dirty="0"/>
              <a:t> </a:t>
            </a:r>
            <a:r>
              <a:rPr lang="nl-BE" dirty="0" err="1"/>
              <a:t>for</a:t>
            </a:r>
            <a:r>
              <a:rPr lang="nl-BE" dirty="0"/>
              <a:t> </a:t>
            </a:r>
            <a:r>
              <a:rPr lang="nl-BE" dirty="0" err="1"/>
              <a:t>now</a:t>
            </a:r>
            <a:r>
              <a:rPr lang="nl-BE" dirty="0"/>
              <a:t>, go </a:t>
            </a:r>
            <a:r>
              <a:rPr lang="nl-BE" dirty="0" err="1"/>
              <a:t>with</a:t>
            </a:r>
            <a:r>
              <a:rPr lang="nl-BE" dirty="0"/>
              <a:t> reset.</a:t>
            </a:r>
          </a:p>
          <a:p>
            <a:pPr lvl="1"/>
            <a:r>
              <a:rPr lang="nl-BE" dirty="0"/>
              <a:t>Just </a:t>
            </a:r>
            <a:r>
              <a:rPr lang="nl-BE" dirty="0" err="1"/>
              <a:t>know</a:t>
            </a:r>
            <a:r>
              <a:rPr lang="nl-BE" dirty="0"/>
              <a:t> </a:t>
            </a:r>
            <a:r>
              <a:rPr lang="nl-BE" dirty="0" err="1"/>
              <a:t>that</a:t>
            </a:r>
            <a:r>
              <a:rPr lang="nl-BE" dirty="0"/>
              <a:t> </a:t>
            </a:r>
            <a:r>
              <a:rPr lang="nl-BE" dirty="0" err="1"/>
              <a:t>you</a:t>
            </a:r>
            <a:r>
              <a:rPr lang="nl-BE" dirty="0"/>
              <a:t> </a:t>
            </a:r>
            <a:r>
              <a:rPr lang="nl-BE" dirty="0" err="1"/>
              <a:t>lose</a:t>
            </a:r>
            <a:r>
              <a:rPr lang="nl-BE" dirty="0"/>
              <a:t> </a:t>
            </a:r>
            <a:r>
              <a:rPr lang="nl-BE" dirty="0" err="1"/>
              <a:t>your</a:t>
            </a:r>
            <a:r>
              <a:rPr lang="nl-BE" dirty="0"/>
              <a:t> </a:t>
            </a:r>
            <a:r>
              <a:rPr lang="nl-BE" dirty="0" err="1"/>
              <a:t>commits</a:t>
            </a:r>
            <a:r>
              <a:rPr lang="nl-BE" dirty="0"/>
              <a:t> , </a:t>
            </a:r>
            <a:r>
              <a:rPr lang="nl-BE" dirty="0" err="1"/>
              <a:t>which</a:t>
            </a:r>
            <a:r>
              <a:rPr lang="nl-BE" dirty="0"/>
              <a:t> is never </a:t>
            </a:r>
            <a:r>
              <a:rPr lang="nl-BE" dirty="0" err="1"/>
              <a:t>nice</a:t>
            </a:r>
            <a:endParaRPr lang="nl-BE" dirty="0"/>
          </a:p>
        </p:txBody>
      </p:sp>
      <p:pic>
        <p:nvPicPr>
          <p:cNvPr id="6" name="Afbeelding 5">
            <a:extLst>
              <a:ext uri="{FF2B5EF4-FFF2-40B4-BE49-F238E27FC236}">
                <a16:creationId xmlns:a16="http://schemas.microsoft.com/office/drawing/2014/main" id="{C7282F49-A13A-409C-BC14-8B0CB54AAC9B}"/>
              </a:ext>
            </a:extLst>
          </p:cNvPr>
          <p:cNvPicPr>
            <a:picLocks noChangeAspect="1"/>
          </p:cNvPicPr>
          <p:nvPr/>
        </p:nvPicPr>
        <p:blipFill>
          <a:blip r:embed="rId2"/>
          <a:stretch>
            <a:fillRect/>
          </a:stretch>
        </p:blipFill>
        <p:spPr>
          <a:xfrm>
            <a:off x="7366000" y="1845734"/>
            <a:ext cx="4464050" cy="2911778"/>
          </a:xfrm>
          <a:prstGeom prst="rect">
            <a:avLst/>
          </a:prstGeom>
        </p:spPr>
      </p:pic>
      <p:sp>
        <p:nvSpPr>
          <p:cNvPr id="7" name="Rechthoek 6">
            <a:extLst>
              <a:ext uri="{FF2B5EF4-FFF2-40B4-BE49-F238E27FC236}">
                <a16:creationId xmlns:a16="http://schemas.microsoft.com/office/drawing/2014/main" id="{A8E3C28B-5302-4FA2-88AC-1605287EC7F8}"/>
              </a:ext>
            </a:extLst>
          </p:cNvPr>
          <p:cNvSpPr/>
          <p:nvPr/>
        </p:nvSpPr>
        <p:spPr>
          <a:xfrm>
            <a:off x="1555750" y="5271185"/>
            <a:ext cx="8305800" cy="369332"/>
          </a:xfrm>
          <a:prstGeom prst="rect">
            <a:avLst/>
          </a:prstGeom>
        </p:spPr>
        <p:txBody>
          <a:bodyPr wrap="square">
            <a:spAutoFit/>
          </a:bodyPr>
          <a:lstStyle/>
          <a:p>
            <a:r>
              <a:rPr lang="nl-BE" dirty="0">
                <a:hlinkClick r:id="rId3"/>
              </a:rPr>
              <a:t>https://www.atlassian.com/git/tutorials/undoing-changes/git-revert</a:t>
            </a:r>
            <a:r>
              <a:rPr lang="nl-BE" dirty="0"/>
              <a:t> </a:t>
            </a:r>
          </a:p>
        </p:txBody>
      </p:sp>
    </p:spTree>
    <p:extLst>
      <p:ext uri="{BB962C8B-B14F-4D97-AF65-F5344CB8AC3E}">
        <p14:creationId xmlns:p14="http://schemas.microsoft.com/office/powerpoint/2010/main" val="3549197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Git </a:t>
            </a:r>
            <a:r>
              <a:rPr lang="nl-BE" dirty="0" err="1"/>
              <a:t>commands</a:t>
            </a:r>
            <a:r>
              <a:rPr lang="nl-BE" dirty="0"/>
              <a:t> </a:t>
            </a:r>
          </a:p>
        </p:txBody>
      </p:sp>
      <p:sp>
        <p:nvSpPr>
          <p:cNvPr id="3" name="Text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pPr>
              <a:defRPr/>
            </a:pPr>
            <a:r>
              <a:rPr lang="nl-NL" dirty="0"/>
              <a:t>| </a:t>
            </a:r>
            <a:fld id="{30519255-5F15-43C0-930C-8DAB7E659C3A}" type="slidenum">
              <a:rPr lang="nl-NL" smtClean="0"/>
              <a:pPr>
                <a:defRPr/>
              </a:pPr>
              <a:t>41</a:t>
            </a:fld>
            <a:endParaRPr lang="nl-NL" dirty="0"/>
          </a:p>
        </p:txBody>
      </p:sp>
    </p:spTree>
    <p:extLst>
      <p:ext uri="{BB962C8B-B14F-4D97-AF65-F5344CB8AC3E}">
        <p14:creationId xmlns:p14="http://schemas.microsoft.com/office/powerpoint/2010/main" val="6131091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All</a:t>
            </a:r>
            <a:r>
              <a:rPr lang="nl-BE" dirty="0"/>
              <a:t> </a:t>
            </a:r>
            <a:r>
              <a:rPr lang="nl-BE" dirty="0" err="1"/>
              <a:t>commands</a:t>
            </a:r>
            <a:endParaRPr lang="nl-BE" dirty="0"/>
          </a:p>
        </p:txBody>
      </p:sp>
      <p:sp>
        <p:nvSpPr>
          <p:cNvPr id="3" name="Content Placeholder 2"/>
          <p:cNvSpPr>
            <a:spLocks noGrp="1"/>
          </p:cNvSpPr>
          <p:nvPr>
            <p:ph idx="1"/>
          </p:nvPr>
        </p:nvSpPr>
        <p:spPr>
          <a:xfrm>
            <a:off x="1097280" y="1845734"/>
            <a:ext cx="3344091" cy="4023360"/>
          </a:xfrm>
        </p:spPr>
        <p:txBody>
          <a:bodyPr/>
          <a:lstStyle/>
          <a:p>
            <a:r>
              <a:rPr lang="nl-BE" dirty="0" err="1"/>
              <a:t>Good</a:t>
            </a:r>
            <a:r>
              <a:rPr lang="nl-BE" dirty="0"/>
              <a:t> cheatsheet: </a:t>
            </a:r>
            <a:r>
              <a:rPr lang="nl-BE" dirty="0">
                <a:hlinkClick r:id="rId2"/>
              </a:rPr>
              <a:t>https://hallcweb.jlab.org/wiki/images/1/1f/Git-cheat-sheet-large.png</a:t>
            </a:r>
            <a:r>
              <a:rPr lang="nl-BE" dirty="0"/>
              <a:t> </a:t>
            </a:r>
          </a:p>
        </p:txBody>
      </p:sp>
      <p:sp>
        <p:nvSpPr>
          <p:cNvPr id="4" name="Slide Number Placeholder 3"/>
          <p:cNvSpPr>
            <a:spLocks noGrp="1"/>
          </p:cNvSpPr>
          <p:nvPr>
            <p:ph type="sldNum" sz="quarter" idx="10"/>
          </p:nvPr>
        </p:nvSpPr>
        <p:spPr/>
        <p:txBody>
          <a:bodyPr/>
          <a:lstStyle/>
          <a:p>
            <a:pPr>
              <a:defRPr/>
            </a:pPr>
            <a:r>
              <a:rPr lang="nl-NL" dirty="0"/>
              <a:t>| </a:t>
            </a:r>
            <a:fld id="{33812DFD-2D0F-415F-9226-AFDB3006B138}" type="slidenum">
              <a:rPr lang="nl-NL" smtClean="0"/>
              <a:pPr>
                <a:defRPr/>
              </a:pPr>
              <a:t>42</a:t>
            </a:fld>
            <a:endParaRPr lang="nl-NL" dirty="0"/>
          </a:p>
        </p:txBody>
      </p:sp>
      <p:pic>
        <p:nvPicPr>
          <p:cNvPr id="1026" name="Picture 2" descr="https://hallcweb.jlab.org/wiki/images/1/1f/Git-cheat-sheet-lar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4464" y="420915"/>
            <a:ext cx="7447536" cy="575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796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PT Sans"/>
                <a:cs typeface="PT Sans"/>
              </a:rPr>
              <a:t>Basic Commands - </a:t>
            </a:r>
            <a:r>
              <a:rPr lang="en-US" b="1" dirty="0" err="1">
                <a:latin typeface="PT Sans"/>
                <a:cs typeface="PT Sans"/>
              </a:rPr>
              <a:t>git</a:t>
            </a:r>
            <a:endParaRPr lang="en-US" b="1" dirty="0">
              <a:latin typeface="PT Sans"/>
              <a:cs typeface="PT Sans"/>
            </a:endParaRPr>
          </a:p>
        </p:txBody>
      </p:sp>
      <p:sp>
        <p:nvSpPr>
          <p:cNvPr id="3" name="Content Placeholder 2"/>
          <p:cNvSpPr>
            <a:spLocks noGrp="1"/>
          </p:cNvSpPr>
          <p:nvPr>
            <p:ph idx="1"/>
          </p:nvPr>
        </p:nvSpPr>
        <p:spPr/>
        <p:txBody>
          <a:bodyPr/>
          <a:lstStyle/>
          <a:p>
            <a:pPr marL="0" indent="0">
              <a:buNone/>
            </a:pPr>
            <a:r>
              <a:rPr lang="en-US" b="1" dirty="0" err="1">
                <a:latin typeface="PT Sans"/>
                <a:cs typeface="PT Sans"/>
              </a:rPr>
              <a:t>git</a:t>
            </a:r>
            <a:r>
              <a:rPr lang="en-US" dirty="0">
                <a:latin typeface="PT Sans"/>
                <a:cs typeface="PT Sans"/>
              </a:rPr>
              <a:t> – view all commands</a:t>
            </a:r>
          </a:p>
          <a:p>
            <a:pPr marL="0" indent="0">
              <a:buNone/>
            </a:pPr>
            <a:endParaRPr lang="en-US" dirty="0">
              <a:latin typeface="PT Sans"/>
              <a:cs typeface="PT Sans"/>
            </a:endParaRPr>
          </a:p>
          <a:p>
            <a:pPr marL="0" indent="0">
              <a:buNone/>
            </a:pPr>
            <a:r>
              <a:rPr lang="en-US" dirty="0">
                <a:latin typeface="PT Sans"/>
                <a:cs typeface="PT Sans"/>
              </a:rPr>
              <a:t>$ </a:t>
            </a:r>
            <a:r>
              <a:rPr lang="en-US" dirty="0" err="1">
                <a:latin typeface="PT Sans"/>
                <a:cs typeface="PT Sans"/>
              </a:rPr>
              <a:t>git</a:t>
            </a:r>
            <a:endParaRPr lang="en-US" dirty="0">
              <a:latin typeface="PT Sans"/>
              <a:cs typeface="PT Sans"/>
            </a:endParaRPr>
          </a:p>
        </p:txBody>
      </p:sp>
    </p:spTree>
    <p:extLst>
      <p:ext uri="{BB962C8B-B14F-4D97-AF65-F5344CB8AC3E}">
        <p14:creationId xmlns:p14="http://schemas.microsoft.com/office/powerpoint/2010/main" val="33668429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PT Sans"/>
                <a:cs typeface="PT Sans"/>
              </a:rPr>
              <a:t>Basic Commands - </a:t>
            </a:r>
            <a:r>
              <a:rPr lang="en-US" b="1" dirty="0" err="1">
                <a:latin typeface="PT Sans"/>
                <a:cs typeface="PT Sans"/>
              </a:rPr>
              <a:t>Init</a:t>
            </a:r>
            <a:endParaRPr lang="en-US" b="1" dirty="0">
              <a:latin typeface="PT Sans"/>
              <a:cs typeface="PT Sans"/>
            </a:endParaRPr>
          </a:p>
        </p:txBody>
      </p:sp>
      <p:sp>
        <p:nvSpPr>
          <p:cNvPr id="3" name="Content Placeholder 2"/>
          <p:cNvSpPr>
            <a:spLocks noGrp="1"/>
          </p:cNvSpPr>
          <p:nvPr>
            <p:ph idx="1"/>
          </p:nvPr>
        </p:nvSpPr>
        <p:spPr/>
        <p:txBody>
          <a:bodyPr/>
          <a:lstStyle/>
          <a:p>
            <a:pPr marL="0" indent="0">
              <a:buNone/>
            </a:pPr>
            <a:r>
              <a:rPr lang="en-US" b="1" dirty="0" err="1">
                <a:latin typeface="PT Sans"/>
                <a:cs typeface="PT Sans"/>
              </a:rPr>
              <a:t>Init</a:t>
            </a:r>
            <a:r>
              <a:rPr lang="en-US" dirty="0">
                <a:latin typeface="PT Sans"/>
                <a:cs typeface="PT Sans"/>
              </a:rPr>
              <a:t> - create an empty new repository</a:t>
            </a:r>
          </a:p>
          <a:p>
            <a:pPr marL="0" indent="0">
              <a:buNone/>
            </a:pPr>
            <a:endParaRPr lang="en-US" dirty="0">
              <a:latin typeface="PT Sans"/>
              <a:cs typeface="PT Sans"/>
            </a:endParaRPr>
          </a:p>
          <a:p>
            <a:pPr marL="0" indent="0">
              <a:buNone/>
            </a:pPr>
            <a:r>
              <a:rPr lang="en-US" dirty="0">
                <a:latin typeface="PT Sans"/>
                <a:cs typeface="PT Sans"/>
              </a:rPr>
              <a:t>$ </a:t>
            </a:r>
            <a:r>
              <a:rPr lang="en-US" dirty="0" err="1">
                <a:latin typeface="PT Sans"/>
                <a:cs typeface="PT Sans"/>
              </a:rPr>
              <a:t>git</a:t>
            </a:r>
            <a:r>
              <a:rPr lang="en-US" dirty="0">
                <a:latin typeface="PT Sans"/>
                <a:cs typeface="PT Sans"/>
              </a:rPr>
              <a:t> </a:t>
            </a:r>
            <a:r>
              <a:rPr lang="en-US" dirty="0" err="1">
                <a:latin typeface="PT Sans"/>
                <a:cs typeface="PT Sans"/>
              </a:rPr>
              <a:t>init</a:t>
            </a:r>
            <a:endParaRPr lang="en-US" dirty="0">
              <a:latin typeface="PT Sans"/>
              <a:cs typeface="PT Sans"/>
            </a:endParaRPr>
          </a:p>
        </p:txBody>
      </p:sp>
    </p:spTree>
    <p:extLst>
      <p:ext uri="{BB962C8B-B14F-4D97-AF65-F5344CB8AC3E}">
        <p14:creationId xmlns:p14="http://schemas.microsoft.com/office/powerpoint/2010/main" val="35699101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PT Sans"/>
                <a:cs typeface="PT Sans"/>
              </a:rPr>
              <a:t>Basic Commands - Status</a:t>
            </a:r>
          </a:p>
        </p:txBody>
      </p:sp>
      <p:sp>
        <p:nvSpPr>
          <p:cNvPr id="3" name="Content Placeholder 2"/>
          <p:cNvSpPr>
            <a:spLocks noGrp="1"/>
          </p:cNvSpPr>
          <p:nvPr>
            <p:ph idx="1"/>
          </p:nvPr>
        </p:nvSpPr>
        <p:spPr/>
        <p:txBody>
          <a:bodyPr/>
          <a:lstStyle/>
          <a:p>
            <a:pPr marL="0" indent="0">
              <a:buNone/>
            </a:pPr>
            <a:r>
              <a:rPr lang="en-US" b="1" dirty="0">
                <a:latin typeface="PT Sans"/>
                <a:cs typeface="PT Sans"/>
              </a:rPr>
              <a:t>Status</a:t>
            </a:r>
            <a:r>
              <a:rPr lang="en-US" dirty="0">
                <a:latin typeface="PT Sans"/>
                <a:cs typeface="PT Sans"/>
              </a:rPr>
              <a:t> - show differences between what has been committed and HEAD</a:t>
            </a:r>
          </a:p>
          <a:p>
            <a:pPr marL="0" indent="0">
              <a:buNone/>
            </a:pPr>
            <a:endParaRPr lang="en-US" dirty="0">
              <a:latin typeface="PT Sans"/>
              <a:cs typeface="PT Sans"/>
            </a:endParaRPr>
          </a:p>
          <a:p>
            <a:pPr marL="0" indent="0">
              <a:buNone/>
            </a:pPr>
            <a:r>
              <a:rPr lang="en-US" dirty="0">
                <a:latin typeface="PT Sans"/>
                <a:cs typeface="PT Sans"/>
              </a:rPr>
              <a:t>$ </a:t>
            </a:r>
            <a:r>
              <a:rPr lang="en-US" dirty="0" err="1">
                <a:latin typeface="PT Sans"/>
                <a:cs typeface="PT Sans"/>
              </a:rPr>
              <a:t>git</a:t>
            </a:r>
            <a:r>
              <a:rPr lang="en-US" dirty="0">
                <a:latin typeface="PT Sans"/>
                <a:cs typeface="PT Sans"/>
              </a:rPr>
              <a:t> status</a:t>
            </a:r>
          </a:p>
        </p:txBody>
      </p:sp>
    </p:spTree>
    <p:extLst>
      <p:ext uri="{BB962C8B-B14F-4D97-AF65-F5344CB8AC3E}">
        <p14:creationId xmlns:p14="http://schemas.microsoft.com/office/powerpoint/2010/main" val="1040895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PT Sans"/>
                <a:cs typeface="PT Sans"/>
              </a:rPr>
              <a:t>Basic Commands - Add</a:t>
            </a:r>
          </a:p>
        </p:txBody>
      </p:sp>
      <p:sp>
        <p:nvSpPr>
          <p:cNvPr id="3" name="Content Placeholder 2"/>
          <p:cNvSpPr>
            <a:spLocks noGrp="1"/>
          </p:cNvSpPr>
          <p:nvPr>
            <p:ph idx="1"/>
          </p:nvPr>
        </p:nvSpPr>
        <p:spPr/>
        <p:txBody>
          <a:bodyPr/>
          <a:lstStyle/>
          <a:p>
            <a:pPr marL="0" indent="0">
              <a:buNone/>
            </a:pPr>
            <a:r>
              <a:rPr lang="en-US" b="1" dirty="0">
                <a:latin typeface="PT Sans"/>
                <a:cs typeface="PT Sans"/>
              </a:rPr>
              <a:t>Add</a:t>
            </a:r>
            <a:r>
              <a:rPr lang="en-US" dirty="0">
                <a:latin typeface="PT Sans"/>
                <a:cs typeface="PT Sans"/>
              </a:rPr>
              <a:t> – add files to the stage</a:t>
            </a:r>
          </a:p>
          <a:p>
            <a:pPr marL="0" indent="0">
              <a:buNone/>
            </a:pPr>
            <a:endParaRPr lang="en-US" dirty="0">
              <a:latin typeface="PT Sans"/>
              <a:cs typeface="PT Sans"/>
            </a:endParaRPr>
          </a:p>
          <a:p>
            <a:pPr marL="0" indent="0">
              <a:buNone/>
            </a:pPr>
            <a:r>
              <a:rPr lang="en-US" dirty="0">
                <a:latin typeface="PT Sans"/>
                <a:cs typeface="PT Sans"/>
              </a:rPr>
              <a:t>$ </a:t>
            </a:r>
            <a:r>
              <a:rPr lang="en-US" dirty="0" err="1">
                <a:latin typeface="PT Sans"/>
                <a:cs typeface="PT Sans"/>
              </a:rPr>
              <a:t>git</a:t>
            </a:r>
            <a:r>
              <a:rPr lang="en-US" dirty="0">
                <a:latin typeface="PT Sans"/>
                <a:cs typeface="PT Sans"/>
              </a:rPr>
              <a:t> add </a:t>
            </a:r>
            <a:r>
              <a:rPr lang="en-US" dirty="0" err="1">
                <a:latin typeface="PT Sans"/>
                <a:cs typeface="PT Sans"/>
              </a:rPr>
              <a:t>foo.info</a:t>
            </a:r>
            <a:endParaRPr lang="en-US" dirty="0">
              <a:latin typeface="PT Sans"/>
              <a:cs typeface="PT Sans"/>
            </a:endParaRPr>
          </a:p>
        </p:txBody>
      </p:sp>
    </p:spTree>
    <p:extLst>
      <p:ext uri="{BB962C8B-B14F-4D97-AF65-F5344CB8AC3E}">
        <p14:creationId xmlns:p14="http://schemas.microsoft.com/office/powerpoint/2010/main" val="408629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PT Sans"/>
                <a:cs typeface="PT Sans"/>
              </a:rPr>
              <a:t>Basic Commands - Commit</a:t>
            </a:r>
          </a:p>
        </p:txBody>
      </p:sp>
      <p:sp>
        <p:nvSpPr>
          <p:cNvPr id="3" name="Content Placeholder 2"/>
          <p:cNvSpPr>
            <a:spLocks noGrp="1"/>
          </p:cNvSpPr>
          <p:nvPr>
            <p:ph idx="1"/>
          </p:nvPr>
        </p:nvSpPr>
        <p:spPr/>
        <p:txBody>
          <a:bodyPr/>
          <a:lstStyle/>
          <a:p>
            <a:pPr marL="0" indent="0">
              <a:buNone/>
            </a:pPr>
            <a:r>
              <a:rPr lang="en-US" b="1" dirty="0">
                <a:latin typeface="PT Sans"/>
                <a:cs typeface="PT Sans"/>
              </a:rPr>
              <a:t>Commit</a:t>
            </a:r>
            <a:r>
              <a:rPr lang="en-US" dirty="0">
                <a:latin typeface="PT Sans"/>
                <a:cs typeface="PT Sans"/>
              </a:rPr>
              <a:t> – stores contents of the index in a commit along with a message</a:t>
            </a:r>
          </a:p>
          <a:p>
            <a:pPr marL="0" indent="0">
              <a:buNone/>
            </a:pPr>
            <a:endParaRPr lang="en-US" dirty="0">
              <a:latin typeface="PT Sans"/>
              <a:cs typeface="PT Sans"/>
            </a:endParaRPr>
          </a:p>
          <a:p>
            <a:pPr marL="0" indent="0">
              <a:buNone/>
            </a:pPr>
            <a:r>
              <a:rPr lang="en-US" dirty="0">
                <a:latin typeface="PT Sans"/>
                <a:cs typeface="PT Sans"/>
              </a:rPr>
              <a:t>$ </a:t>
            </a:r>
            <a:r>
              <a:rPr lang="en-US" dirty="0" err="1">
                <a:latin typeface="PT Sans"/>
                <a:cs typeface="PT Sans"/>
              </a:rPr>
              <a:t>git</a:t>
            </a:r>
            <a:r>
              <a:rPr lang="en-US" dirty="0">
                <a:latin typeface="PT Sans"/>
                <a:cs typeface="PT Sans"/>
              </a:rPr>
              <a:t> commit –m “Added </a:t>
            </a:r>
            <a:r>
              <a:rPr lang="en-US" dirty="0" err="1">
                <a:latin typeface="PT Sans"/>
                <a:cs typeface="PT Sans"/>
              </a:rPr>
              <a:t>foo.info</a:t>
            </a:r>
            <a:r>
              <a:rPr lang="en-US" dirty="0">
                <a:latin typeface="PT Sans"/>
                <a:cs typeface="PT Sans"/>
              </a:rPr>
              <a:t>”</a:t>
            </a:r>
          </a:p>
        </p:txBody>
      </p:sp>
    </p:spTree>
    <p:extLst>
      <p:ext uri="{BB962C8B-B14F-4D97-AF65-F5344CB8AC3E}">
        <p14:creationId xmlns:p14="http://schemas.microsoft.com/office/powerpoint/2010/main" val="26787603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PT Sans"/>
                <a:cs typeface="PT Sans"/>
              </a:rPr>
              <a:t>Basic Commands - Log</a:t>
            </a:r>
          </a:p>
        </p:txBody>
      </p:sp>
      <p:sp>
        <p:nvSpPr>
          <p:cNvPr id="3" name="Content Placeholder 2"/>
          <p:cNvSpPr>
            <a:spLocks noGrp="1"/>
          </p:cNvSpPr>
          <p:nvPr>
            <p:ph idx="1"/>
          </p:nvPr>
        </p:nvSpPr>
        <p:spPr/>
        <p:txBody>
          <a:bodyPr/>
          <a:lstStyle/>
          <a:p>
            <a:pPr marL="0" indent="0">
              <a:buNone/>
            </a:pPr>
            <a:r>
              <a:rPr lang="en-US" b="1" dirty="0">
                <a:latin typeface="PT Sans"/>
                <a:cs typeface="PT Sans"/>
              </a:rPr>
              <a:t>Log</a:t>
            </a:r>
            <a:r>
              <a:rPr lang="en-US" dirty="0">
                <a:latin typeface="PT Sans"/>
                <a:cs typeface="PT Sans"/>
              </a:rPr>
              <a:t>– view previous commits</a:t>
            </a:r>
          </a:p>
          <a:p>
            <a:pPr marL="0" indent="0">
              <a:buNone/>
            </a:pPr>
            <a:endParaRPr lang="en-US" dirty="0">
              <a:latin typeface="PT Sans"/>
              <a:cs typeface="PT Sans"/>
            </a:endParaRPr>
          </a:p>
          <a:p>
            <a:pPr marL="0" indent="0">
              <a:buNone/>
            </a:pPr>
            <a:r>
              <a:rPr lang="en-US" dirty="0">
                <a:latin typeface="PT Sans"/>
                <a:cs typeface="PT Sans"/>
              </a:rPr>
              <a:t>$ </a:t>
            </a:r>
            <a:r>
              <a:rPr lang="en-US" dirty="0" err="1">
                <a:latin typeface="PT Sans"/>
                <a:cs typeface="PT Sans"/>
              </a:rPr>
              <a:t>git</a:t>
            </a:r>
            <a:r>
              <a:rPr lang="en-US" dirty="0">
                <a:latin typeface="PT Sans"/>
                <a:cs typeface="PT Sans"/>
              </a:rPr>
              <a:t> log</a:t>
            </a:r>
          </a:p>
        </p:txBody>
      </p:sp>
    </p:spTree>
    <p:extLst>
      <p:ext uri="{BB962C8B-B14F-4D97-AF65-F5344CB8AC3E}">
        <p14:creationId xmlns:p14="http://schemas.microsoft.com/office/powerpoint/2010/main" val="7464012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PT Sans"/>
                <a:cs typeface="PT Sans"/>
              </a:rPr>
              <a:t>Basic Commands - Checkout</a:t>
            </a:r>
          </a:p>
        </p:txBody>
      </p:sp>
      <p:sp>
        <p:nvSpPr>
          <p:cNvPr id="3" name="Content Placeholder 2"/>
          <p:cNvSpPr>
            <a:spLocks noGrp="1"/>
          </p:cNvSpPr>
          <p:nvPr>
            <p:ph idx="1"/>
          </p:nvPr>
        </p:nvSpPr>
        <p:spPr/>
        <p:txBody>
          <a:bodyPr/>
          <a:lstStyle/>
          <a:p>
            <a:pPr marL="0" indent="0">
              <a:buNone/>
            </a:pPr>
            <a:r>
              <a:rPr lang="en-US" b="1" dirty="0">
                <a:latin typeface="PT Sans"/>
                <a:cs typeface="PT Sans"/>
              </a:rPr>
              <a:t>Checkout</a:t>
            </a:r>
            <a:r>
              <a:rPr lang="en-US" dirty="0">
                <a:latin typeface="PT Sans"/>
                <a:cs typeface="PT Sans"/>
              </a:rPr>
              <a:t> = checkout branches or previous commits</a:t>
            </a:r>
          </a:p>
          <a:p>
            <a:pPr marL="0" indent="0">
              <a:buNone/>
            </a:pPr>
            <a:endParaRPr lang="en-US" dirty="0">
              <a:latin typeface="PT Sans"/>
              <a:cs typeface="PT Sans"/>
            </a:endParaRPr>
          </a:p>
          <a:p>
            <a:pPr marL="0" indent="0">
              <a:buNone/>
            </a:pPr>
            <a:r>
              <a:rPr lang="en-US" dirty="0">
                <a:latin typeface="PT Sans"/>
                <a:cs typeface="PT Sans"/>
              </a:rPr>
              <a:t>$ </a:t>
            </a:r>
            <a:r>
              <a:rPr lang="en-US" dirty="0" err="1">
                <a:latin typeface="PT Sans"/>
                <a:cs typeface="PT Sans"/>
              </a:rPr>
              <a:t>git</a:t>
            </a:r>
            <a:r>
              <a:rPr lang="en-US" dirty="0">
                <a:latin typeface="PT Sans"/>
                <a:cs typeface="PT Sans"/>
              </a:rPr>
              <a:t> checkout </a:t>
            </a:r>
            <a:r>
              <a:rPr lang="en-US" dirty="0" err="1">
                <a:latin typeface="PT Sans"/>
                <a:cs typeface="PT Sans"/>
              </a:rPr>
              <a:t>coolfeaturebranch</a:t>
            </a:r>
            <a:endParaRPr lang="en-US" dirty="0">
              <a:latin typeface="PT Sans"/>
              <a:cs typeface="PT Sans"/>
            </a:endParaRPr>
          </a:p>
          <a:p>
            <a:pPr marL="0" indent="0">
              <a:buNone/>
            </a:pPr>
            <a:endParaRPr lang="en-US" dirty="0">
              <a:latin typeface="PT Sans"/>
              <a:cs typeface="PT Sans"/>
            </a:endParaRPr>
          </a:p>
          <a:p>
            <a:pPr marL="0" indent="0">
              <a:buNone/>
            </a:pPr>
            <a:r>
              <a:rPr lang="en-US" dirty="0">
                <a:latin typeface="PT Sans"/>
                <a:cs typeface="PT Sans"/>
              </a:rPr>
              <a:t>$ </a:t>
            </a:r>
            <a:r>
              <a:rPr lang="en-US" dirty="0" err="1">
                <a:latin typeface="PT Sans"/>
                <a:cs typeface="PT Sans"/>
              </a:rPr>
              <a:t>git</a:t>
            </a:r>
            <a:r>
              <a:rPr lang="en-US" dirty="0">
                <a:latin typeface="PT Sans"/>
                <a:cs typeface="PT Sans"/>
              </a:rPr>
              <a:t> checkout </a:t>
            </a:r>
            <a:r>
              <a:rPr lang="fi-FI" dirty="0">
                <a:latin typeface="PT Sans"/>
                <a:cs typeface="PT Sans"/>
              </a:rPr>
              <a:t>1c899fed6ed</a:t>
            </a:r>
            <a:endParaRPr lang="en-US" dirty="0">
              <a:latin typeface="PT Sans"/>
              <a:cs typeface="PT Sans"/>
            </a:endParaRPr>
          </a:p>
        </p:txBody>
      </p:sp>
    </p:spTree>
    <p:extLst>
      <p:ext uri="{BB962C8B-B14F-4D97-AF65-F5344CB8AC3E}">
        <p14:creationId xmlns:p14="http://schemas.microsoft.com/office/powerpoint/2010/main" val="419680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So</a:t>
            </a:r>
            <a:r>
              <a:rPr lang="nl-BE" dirty="0"/>
              <a:t> </a:t>
            </a:r>
            <a:r>
              <a:rPr lang="nl-BE" dirty="0" err="1"/>
              <a:t>why</a:t>
            </a:r>
            <a:r>
              <a:rPr lang="nl-BE" dirty="0"/>
              <a:t> </a:t>
            </a:r>
            <a:r>
              <a:rPr lang="nl-BE" dirty="0" err="1"/>
              <a:t>should</a:t>
            </a:r>
            <a:r>
              <a:rPr lang="nl-BE" dirty="0"/>
              <a:t> I </a:t>
            </a:r>
            <a:r>
              <a:rPr lang="nl-BE" dirty="0" err="1"/>
              <a:t>use</a:t>
            </a:r>
            <a:r>
              <a:rPr lang="nl-BE" dirty="0"/>
              <a:t> git?!</a:t>
            </a:r>
            <a:endParaRPr lang="en-US" dirty="0"/>
          </a:p>
        </p:txBody>
      </p:sp>
      <p:sp>
        <p:nvSpPr>
          <p:cNvPr id="3" name="Tijdelijke aanduiding voor inhoud 2"/>
          <p:cNvSpPr>
            <a:spLocks noGrp="1"/>
          </p:cNvSpPr>
          <p:nvPr>
            <p:ph idx="1"/>
          </p:nvPr>
        </p:nvSpPr>
        <p:spPr/>
        <p:txBody>
          <a:bodyPr/>
          <a:lstStyle/>
          <a:p>
            <a:endParaRPr lang="en-US" dirty="0"/>
          </a:p>
        </p:txBody>
      </p:sp>
      <p:pic>
        <p:nvPicPr>
          <p:cNvPr id="5122" name="Picture 2" descr="https://thafreebird.files.wordpress.com/2015/02/h610739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4022" y="1845734"/>
            <a:ext cx="5907290" cy="4430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6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Exercise</a:t>
            </a:r>
            <a:endParaRPr lang="nl-BE" dirty="0"/>
          </a:p>
        </p:txBody>
      </p:sp>
      <p:sp>
        <p:nvSpPr>
          <p:cNvPr id="3" name="Text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pPr>
              <a:defRPr/>
            </a:pPr>
            <a:r>
              <a:rPr lang="nl-NL" dirty="0"/>
              <a:t>| </a:t>
            </a:r>
            <a:fld id="{30519255-5F15-43C0-930C-8DAB7E659C3A}" type="slidenum">
              <a:rPr lang="nl-NL" smtClean="0"/>
              <a:pPr>
                <a:defRPr/>
              </a:pPr>
              <a:t>50</a:t>
            </a:fld>
            <a:endParaRPr lang="nl-NL" dirty="0"/>
          </a:p>
        </p:txBody>
      </p:sp>
    </p:spTree>
    <p:extLst>
      <p:ext uri="{BB962C8B-B14F-4D97-AF65-F5344CB8AC3E}">
        <p14:creationId xmlns:p14="http://schemas.microsoft.com/office/powerpoint/2010/main" val="38771663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146080" y="1976040"/>
            <a:ext cx="7879680" cy="1802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51791" rIns="81638" bIns="40819"/>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9pPr>
          </a:lstStyle>
          <a:p>
            <a:pPr>
              <a:lnSpc>
                <a:spcPct val="98000"/>
              </a:lnSpc>
            </a:pPr>
            <a:r>
              <a:rPr lang="en-US" sz="2903" dirty="0">
                <a:latin typeface="Droid Sans Mono" pitchFamily="33" charset="0"/>
              </a:rPr>
              <a:t>$ </a:t>
            </a:r>
            <a:r>
              <a:rPr lang="en-US" sz="2903" dirty="0" err="1">
                <a:latin typeface="Droid Sans Mono" pitchFamily="33" charset="0"/>
              </a:rPr>
              <a:t>mkdir</a:t>
            </a:r>
            <a:r>
              <a:rPr lang="en-US" sz="2903" dirty="0">
                <a:latin typeface="Droid Sans Mono" pitchFamily="33" charset="0"/>
              </a:rPr>
              <a:t> test</a:t>
            </a:r>
          </a:p>
          <a:p>
            <a:pPr>
              <a:lnSpc>
                <a:spcPct val="97000"/>
              </a:lnSpc>
            </a:pPr>
            <a:r>
              <a:rPr lang="en-US" sz="2903" dirty="0">
                <a:latin typeface="Droid Sans Mono" pitchFamily="33" charset="0"/>
              </a:rPr>
              <a:t>$ cd test</a:t>
            </a:r>
          </a:p>
          <a:p>
            <a:pPr>
              <a:lnSpc>
                <a:spcPct val="97000"/>
              </a:lnSpc>
            </a:pPr>
            <a:r>
              <a:rPr lang="en-US" sz="2903" dirty="0">
                <a:latin typeface="Droid Sans Mono" pitchFamily="33" charset="0"/>
              </a:rPr>
              <a:t>$ </a:t>
            </a:r>
            <a:r>
              <a:rPr lang="en-US" sz="2903" dirty="0" err="1">
                <a:latin typeface="Droid Sans Mono" pitchFamily="33" charset="0"/>
              </a:rPr>
              <a:t>git</a:t>
            </a:r>
            <a:r>
              <a:rPr lang="en-US" sz="2903" dirty="0">
                <a:latin typeface="Droid Sans Mono" pitchFamily="33" charset="0"/>
              </a:rPr>
              <a:t> </a:t>
            </a:r>
            <a:r>
              <a:rPr lang="en-US" sz="2903" dirty="0" err="1">
                <a:latin typeface="Droid Sans Mono" pitchFamily="33" charset="0"/>
              </a:rPr>
              <a:t>init</a:t>
            </a:r>
            <a:r>
              <a:rPr lang="en-US" sz="2903" dirty="0">
                <a:latin typeface="Droid Sans Mono" pitchFamily="33" charset="0"/>
              </a:rPr>
              <a:t> .</a:t>
            </a:r>
          </a:p>
          <a:p>
            <a:pPr>
              <a:lnSpc>
                <a:spcPct val="97000"/>
              </a:lnSpc>
            </a:pPr>
            <a:r>
              <a:rPr lang="en-US" sz="2903" dirty="0">
                <a:latin typeface="Droid Sans Mono" pitchFamily="33" charset="0"/>
              </a:rPr>
              <a:t>$ </a:t>
            </a:r>
            <a:r>
              <a:rPr lang="en-US" sz="2903" dirty="0" err="1">
                <a:latin typeface="Droid Sans Mono" pitchFamily="33" charset="0"/>
              </a:rPr>
              <a:t>git</a:t>
            </a:r>
            <a:r>
              <a:rPr lang="en-US" sz="2903" dirty="0">
                <a:latin typeface="Droid Sans Mono" pitchFamily="33" charset="0"/>
              </a:rPr>
              <a:t> status</a:t>
            </a:r>
          </a:p>
        </p:txBody>
      </p:sp>
      <p:sp>
        <p:nvSpPr>
          <p:cNvPr id="6147" name="Text Box 3"/>
          <p:cNvSpPr txBox="1">
            <a:spLocks noChangeArrowheads="1"/>
          </p:cNvSpPr>
          <p:nvPr/>
        </p:nvSpPr>
        <p:spPr bwMode="auto">
          <a:xfrm>
            <a:off x="2146080" y="4229641"/>
            <a:ext cx="8087040" cy="1802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51791" rIns="81638" bIns="40819"/>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9pPr>
          </a:lstStyle>
          <a:p>
            <a:pPr>
              <a:lnSpc>
                <a:spcPct val="98000"/>
              </a:lnSpc>
            </a:pPr>
            <a:r>
              <a:rPr lang="en-US" sz="2903">
                <a:latin typeface="Droid Sans" pitchFamily="32" charset="0"/>
              </a:rPr>
              <a:t>1. Create a new directory</a:t>
            </a:r>
          </a:p>
          <a:p>
            <a:pPr>
              <a:lnSpc>
                <a:spcPct val="97000"/>
              </a:lnSpc>
            </a:pPr>
            <a:r>
              <a:rPr lang="en-US" sz="2903">
                <a:latin typeface="Droid Sans" pitchFamily="32" charset="0"/>
              </a:rPr>
              <a:t>2. Move inside the new directory</a:t>
            </a:r>
          </a:p>
          <a:p>
            <a:pPr>
              <a:lnSpc>
                <a:spcPct val="97000"/>
              </a:lnSpc>
            </a:pPr>
            <a:r>
              <a:rPr lang="en-US" sz="2903">
                <a:latin typeface="Droid Sans" pitchFamily="32" charset="0"/>
              </a:rPr>
              <a:t>3. Initialize the new directory as a git repository</a:t>
            </a:r>
          </a:p>
          <a:p>
            <a:pPr>
              <a:lnSpc>
                <a:spcPct val="97000"/>
              </a:lnSpc>
            </a:pPr>
            <a:r>
              <a:rPr lang="en-US" sz="2903">
                <a:latin typeface="Droid Sans" pitchFamily="32" charset="0"/>
              </a:rPr>
              <a:t>4. Show the current status of the repository</a:t>
            </a:r>
          </a:p>
        </p:txBody>
      </p:sp>
      <p:sp>
        <p:nvSpPr>
          <p:cNvPr id="5" name="Title 1"/>
          <p:cNvSpPr txBox="1">
            <a:spLocks/>
          </p:cNvSpPr>
          <p:nvPr/>
        </p:nvSpPr>
        <p:spPr>
          <a:xfrm>
            <a:off x="2236233" y="224262"/>
            <a:ext cx="7699375" cy="922338"/>
          </a:xfrm>
          <a:prstGeom prst="rect">
            <a:avLst/>
          </a:prstGeom>
        </p:spPr>
        <p:txBody>
          <a:bodyPr/>
          <a:lstStyle>
            <a:lvl1pPr algn="l" rtl="0" eaLnBrk="0" fontAlgn="base" hangingPunct="0">
              <a:lnSpc>
                <a:spcPct val="90000"/>
              </a:lnSpc>
              <a:spcBef>
                <a:spcPct val="0"/>
              </a:spcBef>
              <a:spcAft>
                <a:spcPct val="0"/>
              </a:spcAft>
              <a:defRPr sz="2600">
                <a:solidFill>
                  <a:schemeClr val="accent2"/>
                </a:solidFill>
                <a:latin typeface="+mj-lt"/>
                <a:ea typeface="+mj-ea"/>
                <a:cs typeface="+mj-cs"/>
              </a:defRPr>
            </a:lvl1pPr>
            <a:lvl2pPr algn="l" rtl="0" eaLnBrk="0" fontAlgn="base" hangingPunct="0">
              <a:lnSpc>
                <a:spcPct val="90000"/>
              </a:lnSpc>
              <a:spcBef>
                <a:spcPct val="0"/>
              </a:spcBef>
              <a:spcAft>
                <a:spcPct val="0"/>
              </a:spcAft>
              <a:defRPr sz="2600">
                <a:solidFill>
                  <a:schemeClr val="accent2"/>
                </a:solidFill>
                <a:latin typeface="Arial" charset="0"/>
              </a:defRPr>
            </a:lvl2pPr>
            <a:lvl3pPr algn="l" rtl="0" eaLnBrk="0" fontAlgn="base" hangingPunct="0">
              <a:lnSpc>
                <a:spcPct val="90000"/>
              </a:lnSpc>
              <a:spcBef>
                <a:spcPct val="0"/>
              </a:spcBef>
              <a:spcAft>
                <a:spcPct val="0"/>
              </a:spcAft>
              <a:defRPr sz="2600">
                <a:solidFill>
                  <a:schemeClr val="accent2"/>
                </a:solidFill>
                <a:latin typeface="Arial" charset="0"/>
              </a:defRPr>
            </a:lvl3pPr>
            <a:lvl4pPr algn="l" rtl="0" eaLnBrk="0" fontAlgn="base" hangingPunct="0">
              <a:lnSpc>
                <a:spcPct val="90000"/>
              </a:lnSpc>
              <a:spcBef>
                <a:spcPct val="0"/>
              </a:spcBef>
              <a:spcAft>
                <a:spcPct val="0"/>
              </a:spcAft>
              <a:defRPr sz="2600">
                <a:solidFill>
                  <a:schemeClr val="accent2"/>
                </a:solidFill>
                <a:latin typeface="Arial" charset="0"/>
              </a:defRPr>
            </a:lvl4pPr>
            <a:lvl5pPr algn="l" rtl="0" eaLnBrk="0" fontAlgn="base" hangingPunct="0">
              <a:lnSpc>
                <a:spcPct val="90000"/>
              </a:lnSpc>
              <a:spcBef>
                <a:spcPct val="0"/>
              </a:spcBef>
              <a:spcAft>
                <a:spcPct val="0"/>
              </a:spcAft>
              <a:defRPr sz="2600">
                <a:solidFill>
                  <a:schemeClr val="accent2"/>
                </a:solidFill>
                <a:latin typeface="Arial" charset="0"/>
              </a:defRPr>
            </a:lvl5pPr>
            <a:lvl6pPr marL="457200" algn="l" rtl="0" fontAlgn="base">
              <a:lnSpc>
                <a:spcPct val="90000"/>
              </a:lnSpc>
              <a:spcBef>
                <a:spcPct val="0"/>
              </a:spcBef>
              <a:spcAft>
                <a:spcPct val="0"/>
              </a:spcAft>
              <a:defRPr sz="2600">
                <a:solidFill>
                  <a:schemeClr val="accent2"/>
                </a:solidFill>
                <a:latin typeface="Arial" charset="0"/>
              </a:defRPr>
            </a:lvl6pPr>
            <a:lvl7pPr marL="914400" algn="l" rtl="0" fontAlgn="base">
              <a:lnSpc>
                <a:spcPct val="90000"/>
              </a:lnSpc>
              <a:spcBef>
                <a:spcPct val="0"/>
              </a:spcBef>
              <a:spcAft>
                <a:spcPct val="0"/>
              </a:spcAft>
              <a:defRPr sz="2600">
                <a:solidFill>
                  <a:schemeClr val="accent2"/>
                </a:solidFill>
                <a:latin typeface="Arial" charset="0"/>
              </a:defRPr>
            </a:lvl7pPr>
            <a:lvl8pPr marL="1371600" algn="l" rtl="0" fontAlgn="base">
              <a:lnSpc>
                <a:spcPct val="90000"/>
              </a:lnSpc>
              <a:spcBef>
                <a:spcPct val="0"/>
              </a:spcBef>
              <a:spcAft>
                <a:spcPct val="0"/>
              </a:spcAft>
              <a:defRPr sz="2600">
                <a:solidFill>
                  <a:schemeClr val="accent2"/>
                </a:solidFill>
                <a:latin typeface="Arial" charset="0"/>
              </a:defRPr>
            </a:lvl8pPr>
            <a:lvl9pPr marL="1828800" algn="l" rtl="0" fontAlgn="base">
              <a:lnSpc>
                <a:spcPct val="90000"/>
              </a:lnSpc>
              <a:spcBef>
                <a:spcPct val="0"/>
              </a:spcBef>
              <a:spcAft>
                <a:spcPct val="0"/>
              </a:spcAft>
              <a:defRPr sz="2600">
                <a:solidFill>
                  <a:schemeClr val="accent2"/>
                </a:solidFill>
                <a:latin typeface="Arial" charset="0"/>
              </a:defRPr>
            </a:lvl9pPr>
          </a:lstStyle>
          <a:p>
            <a:r>
              <a:rPr lang="en-US" b="1" kern="0" dirty="0">
                <a:latin typeface="PT Sans"/>
                <a:cs typeface="PT Sans"/>
              </a:rPr>
              <a:t>Practice</a:t>
            </a:r>
          </a:p>
        </p:txBody>
      </p:sp>
    </p:spTree>
    <p:extLst>
      <p:ext uri="{BB962C8B-B14F-4D97-AF65-F5344CB8AC3E}">
        <p14:creationId xmlns:p14="http://schemas.microsoft.com/office/powerpoint/2010/main" val="42520861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137767" y="1078266"/>
            <a:ext cx="7879680" cy="1372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51791" rIns="81638" bIns="40819"/>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9pPr>
          </a:lstStyle>
          <a:p>
            <a:pPr>
              <a:lnSpc>
                <a:spcPct val="98000"/>
              </a:lnSpc>
            </a:pPr>
            <a:r>
              <a:rPr lang="en-US" sz="2903" dirty="0">
                <a:latin typeface="Droid Sans Mono" pitchFamily="33" charset="0"/>
              </a:rPr>
              <a:t>$ notepad hello.txt</a:t>
            </a:r>
          </a:p>
          <a:p>
            <a:pPr>
              <a:lnSpc>
                <a:spcPct val="97000"/>
              </a:lnSpc>
            </a:pPr>
            <a:endParaRPr lang="en-US" sz="2903" dirty="0">
              <a:latin typeface="Droid Sans Mono" pitchFamily="33" charset="0"/>
            </a:endParaRPr>
          </a:p>
          <a:p>
            <a:pPr>
              <a:lnSpc>
                <a:spcPct val="97000"/>
              </a:lnSpc>
            </a:pPr>
            <a:r>
              <a:rPr lang="en-US" sz="2903" dirty="0">
                <a:latin typeface="Droid Sans" pitchFamily="32" charset="0"/>
              </a:rPr>
              <a:t>Type “Hello World” then save and exit</a:t>
            </a:r>
          </a:p>
        </p:txBody>
      </p:sp>
      <p:sp>
        <p:nvSpPr>
          <p:cNvPr id="7171" name="Text Box 3"/>
          <p:cNvSpPr txBox="1">
            <a:spLocks noChangeArrowheads="1"/>
          </p:cNvSpPr>
          <p:nvPr/>
        </p:nvSpPr>
        <p:spPr bwMode="auto">
          <a:xfrm>
            <a:off x="2137767" y="2646426"/>
            <a:ext cx="7879680" cy="3093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51791" rIns="81638" bIns="40819"/>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9pPr>
          </a:lstStyle>
          <a:p>
            <a:pPr>
              <a:lnSpc>
                <a:spcPct val="98000"/>
              </a:lnSpc>
            </a:pPr>
            <a:r>
              <a:rPr lang="en-US" sz="2903">
                <a:latin typeface="Droid Sans Mono" pitchFamily="33" charset="0"/>
              </a:rPr>
              <a:t>$ git status</a:t>
            </a:r>
          </a:p>
          <a:p>
            <a:pPr>
              <a:lnSpc>
                <a:spcPct val="97000"/>
              </a:lnSpc>
            </a:pPr>
            <a:endParaRPr lang="en-US" sz="2903">
              <a:latin typeface="Droid Sans Mono" pitchFamily="33" charset="0"/>
            </a:endParaRPr>
          </a:p>
          <a:p>
            <a:pPr>
              <a:lnSpc>
                <a:spcPct val="97000"/>
              </a:lnSpc>
            </a:pPr>
            <a:r>
              <a:rPr lang="en-US" sz="2903">
                <a:latin typeface="Droid Sans" pitchFamily="32" charset="0"/>
              </a:rPr>
              <a:t>git shows </a:t>
            </a:r>
            <a:r>
              <a:rPr lang="en-US" sz="2903">
                <a:latin typeface="Droid Sans Mono" pitchFamily="33" charset="0"/>
              </a:rPr>
              <a:t>hello.txt</a:t>
            </a:r>
            <a:r>
              <a:rPr lang="en-US" sz="2903">
                <a:latin typeface="Droid Sans" pitchFamily="32" charset="0"/>
              </a:rPr>
              <a:t> as “untracked”</a:t>
            </a:r>
          </a:p>
          <a:p>
            <a:pPr>
              <a:lnSpc>
                <a:spcPct val="97000"/>
              </a:lnSpc>
            </a:pPr>
            <a:endParaRPr lang="en-US" sz="2903">
              <a:latin typeface="Droid Sans" pitchFamily="32" charset="0"/>
            </a:endParaRPr>
          </a:p>
          <a:p>
            <a:pPr>
              <a:lnSpc>
                <a:spcPct val="97000"/>
              </a:lnSpc>
            </a:pPr>
            <a:r>
              <a:rPr lang="en-US" sz="2903">
                <a:latin typeface="Droid Sans" pitchFamily="32" charset="0"/>
              </a:rPr>
              <a:t>Untracked files are files which are in the current directory but </a:t>
            </a:r>
            <a:r>
              <a:rPr lang="en-US" sz="2903" i="1" u="sng">
                <a:latin typeface="Droid Sans" pitchFamily="32" charset="0"/>
              </a:rPr>
              <a:t>are not under version control</a:t>
            </a:r>
            <a:r>
              <a:rPr lang="en-US" sz="2903" i="1">
                <a:latin typeface="Droid Sans" pitchFamily="32" charset="0"/>
              </a:rPr>
              <a:t>!</a:t>
            </a:r>
          </a:p>
        </p:txBody>
      </p:sp>
      <p:sp>
        <p:nvSpPr>
          <p:cNvPr id="5" name="Title 1"/>
          <p:cNvSpPr txBox="1">
            <a:spLocks/>
          </p:cNvSpPr>
          <p:nvPr/>
        </p:nvSpPr>
        <p:spPr>
          <a:xfrm>
            <a:off x="2236233" y="224262"/>
            <a:ext cx="7699375" cy="922338"/>
          </a:xfrm>
          <a:prstGeom prst="rect">
            <a:avLst/>
          </a:prstGeom>
        </p:spPr>
        <p:txBody>
          <a:bodyPr/>
          <a:lstStyle>
            <a:lvl1pPr algn="l" rtl="0" eaLnBrk="0" fontAlgn="base" hangingPunct="0">
              <a:lnSpc>
                <a:spcPct val="90000"/>
              </a:lnSpc>
              <a:spcBef>
                <a:spcPct val="0"/>
              </a:spcBef>
              <a:spcAft>
                <a:spcPct val="0"/>
              </a:spcAft>
              <a:defRPr sz="2600">
                <a:solidFill>
                  <a:schemeClr val="accent2"/>
                </a:solidFill>
                <a:latin typeface="+mj-lt"/>
                <a:ea typeface="+mj-ea"/>
                <a:cs typeface="+mj-cs"/>
              </a:defRPr>
            </a:lvl1pPr>
            <a:lvl2pPr algn="l" rtl="0" eaLnBrk="0" fontAlgn="base" hangingPunct="0">
              <a:lnSpc>
                <a:spcPct val="90000"/>
              </a:lnSpc>
              <a:spcBef>
                <a:spcPct val="0"/>
              </a:spcBef>
              <a:spcAft>
                <a:spcPct val="0"/>
              </a:spcAft>
              <a:defRPr sz="2600">
                <a:solidFill>
                  <a:schemeClr val="accent2"/>
                </a:solidFill>
                <a:latin typeface="Arial" charset="0"/>
              </a:defRPr>
            </a:lvl2pPr>
            <a:lvl3pPr algn="l" rtl="0" eaLnBrk="0" fontAlgn="base" hangingPunct="0">
              <a:lnSpc>
                <a:spcPct val="90000"/>
              </a:lnSpc>
              <a:spcBef>
                <a:spcPct val="0"/>
              </a:spcBef>
              <a:spcAft>
                <a:spcPct val="0"/>
              </a:spcAft>
              <a:defRPr sz="2600">
                <a:solidFill>
                  <a:schemeClr val="accent2"/>
                </a:solidFill>
                <a:latin typeface="Arial" charset="0"/>
              </a:defRPr>
            </a:lvl3pPr>
            <a:lvl4pPr algn="l" rtl="0" eaLnBrk="0" fontAlgn="base" hangingPunct="0">
              <a:lnSpc>
                <a:spcPct val="90000"/>
              </a:lnSpc>
              <a:spcBef>
                <a:spcPct val="0"/>
              </a:spcBef>
              <a:spcAft>
                <a:spcPct val="0"/>
              </a:spcAft>
              <a:defRPr sz="2600">
                <a:solidFill>
                  <a:schemeClr val="accent2"/>
                </a:solidFill>
                <a:latin typeface="Arial" charset="0"/>
              </a:defRPr>
            </a:lvl4pPr>
            <a:lvl5pPr algn="l" rtl="0" eaLnBrk="0" fontAlgn="base" hangingPunct="0">
              <a:lnSpc>
                <a:spcPct val="90000"/>
              </a:lnSpc>
              <a:spcBef>
                <a:spcPct val="0"/>
              </a:spcBef>
              <a:spcAft>
                <a:spcPct val="0"/>
              </a:spcAft>
              <a:defRPr sz="2600">
                <a:solidFill>
                  <a:schemeClr val="accent2"/>
                </a:solidFill>
                <a:latin typeface="Arial" charset="0"/>
              </a:defRPr>
            </a:lvl5pPr>
            <a:lvl6pPr marL="457200" algn="l" rtl="0" fontAlgn="base">
              <a:lnSpc>
                <a:spcPct val="90000"/>
              </a:lnSpc>
              <a:spcBef>
                <a:spcPct val="0"/>
              </a:spcBef>
              <a:spcAft>
                <a:spcPct val="0"/>
              </a:spcAft>
              <a:defRPr sz="2600">
                <a:solidFill>
                  <a:schemeClr val="accent2"/>
                </a:solidFill>
                <a:latin typeface="Arial" charset="0"/>
              </a:defRPr>
            </a:lvl6pPr>
            <a:lvl7pPr marL="914400" algn="l" rtl="0" fontAlgn="base">
              <a:lnSpc>
                <a:spcPct val="90000"/>
              </a:lnSpc>
              <a:spcBef>
                <a:spcPct val="0"/>
              </a:spcBef>
              <a:spcAft>
                <a:spcPct val="0"/>
              </a:spcAft>
              <a:defRPr sz="2600">
                <a:solidFill>
                  <a:schemeClr val="accent2"/>
                </a:solidFill>
                <a:latin typeface="Arial" charset="0"/>
              </a:defRPr>
            </a:lvl7pPr>
            <a:lvl8pPr marL="1371600" algn="l" rtl="0" fontAlgn="base">
              <a:lnSpc>
                <a:spcPct val="90000"/>
              </a:lnSpc>
              <a:spcBef>
                <a:spcPct val="0"/>
              </a:spcBef>
              <a:spcAft>
                <a:spcPct val="0"/>
              </a:spcAft>
              <a:defRPr sz="2600">
                <a:solidFill>
                  <a:schemeClr val="accent2"/>
                </a:solidFill>
                <a:latin typeface="Arial" charset="0"/>
              </a:defRPr>
            </a:lvl8pPr>
            <a:lvl9pPr marL="1828800" algn="l" rtl="0" fontAlgn="base">
              <a:lnSpc>
                <a:spcPct val="90000"/>
              </a:lnSpc>
              <a:spcBef>
                <a:spcPct val="0"/>
              </a:spcBef>
              <a:spcAft>
                <a:spcPct val="0"/>
              </a:spcAft>
              <a:defRPr sz="2600">
                <a:solidFill>
                  <a:schemeClr val="accent2"/>
                </a:solidFill>
                <a:latin typeface="Arial" charset="0"/>
              </a:defRPr>
            </a:lvl9pPr>
          </a:lstStyle>
          <a:p>
            <a:r>
              <a:rPr lang="en-US" b="1" kern="0" dirty="0">
                <a:latin typeface="PT Sans"/>
                <a:cs typeface="PT Sans"/>
              </a:rPr>
              <a:t>Practice</a:t>
            </a:r>
          </a:p>
        </p:txBody>
      </p:sp>
    </p:spTree>
    <p:extLst>
      <p:ext uri="{BB962C8B-B14F-4D97-AF65-F5344CB8AC3E}">
        <p14:creationId xmlns:p14="http://schemas.microsoft.com/office/powerpoint/2010/main" val="29764701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137767" y="1319334"/>
            <a:ext cx="8294400" cy="4383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51791" rIns="81638" bIns="40819"/>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9pPr>
          </a:lstStyle>
          <a:p>
            <a:pPr>
              <a:lnSpc>
                <a:spcPct val="98000"/>
              </a:lnSpc>
            </a:pPr>
            <a:r>
              <a:rPr lang="en-US" sz="2903" dirty="0">
                <a:latin typeface="Droid Sans Mono" pitchFamily="33" charset="0"/>
              </a:rPr>
              <a:t>$ </a:t>
            </a:r>
            <a:r>
              <a:rPr lang="en-US" sz="2903" dirty="0" err="1">
                <a:latin typeface="Droid Sans Mono" pitchFamily="33" charset="0"/>
              </a:rPr>
              <a:t>git</a:t>
            </a:r>
            <a:r>
              <a:rPr lang="en-US" sz="2903" dirty="0">
                <a:latin typeface="Droid Sans Mono" pitchFamily="33" charset="0"/>
              </a:rPr>
              <a:t> add hello.txt</a:t>
            </a:r>
          </a:p>
          <a:p>
            <a:pPr>
              <a:lnSpc>
                <a:spcPct val="97000"/>
              </a:lnSpc>
            </a:pPr>
            <a:r>
              <a:rPr lang="en-US" sz="2903" dirty="0">
                <a:latin typeface="Droid Sans Mono" pitchFamily="33" charset="0"/>
              </a:rPr>
              <a:t>$ </a:t>
            </a:r>
            <a:r>
              <a:rPr lang="en-US" sz="2903" dirty="0" err="1">
                <a:latin typeface="Droid Sans Mono" pitchFamily="33" charset="0"/>
              </a:rPr>
              <a:t>git</a:t>
            </a:r>
            <a:r>
              <a:rPr lang="en-US" sz="2903" dirty="0">
                <a:latin typeface="Droid Sans Mono" pitchFamily="33" charset="0"/>
              </a:rPr>
              <a:t> commit -m “Add hello.txt”</a:t>
            </a:r>
          </a:p>
          <a:p>
            <a:pPr>
              <a:lnSpc>
                <a:spcPct val="97000"/>
              </a:lnSpc>
            </a:pPr>
            <a:r>
              <a:rPr lang="en-US" sz="2903" dirty="0">
                <a:latin typeface="Droid Sans Mono" pitchFamily="33" charset="0"/>
              </a:rPr>
              <a:t>$ </a:t>
            </a:r>
            <a:r>
              <a:rPr lang="en-US" sz="2903" dirty="0" err="1">
                <a:latin typeface="Droid Sans Mono" pitchFamily="33" charset="0"/>
              </a:rPr>
              <a:t>git</a:t>
            </a:r>
            <a:r>
              <a:rPr lang="en-US" sz="2903" dirty="0">
                <a:latin typeface="Droid Sans Mono" pitchFamily="33" charset="0"/>
              </a:rPr>
              <a:t> status</a:t>
            </a:r>
          </a:p>
          <a:p>
            <a:pPr>
              <a:lnSpc>
                <a:spcPct val="97000"/>
              </a:lnSpc>
            </a:pPr>
            <a:r>
              <a:rPr lang="en-US" sz="2903" dirty="0">
                <a:latin typeface="Droid Sans Mono" pitchFamily="33" charset="0"/>
              </a:rPr>
              <a:t>$ </a:t>
            </a:r>
            <a:r>
              <a:rPr lang="en-US" sz="2903" dirty="0" err="1">
                <a:latin typeface="Droid Sans Mono" pitchFamily="33" charset="0"/>
              </a:rPr>
              <a:t>git</a:t>
            </a:r>
            <a:r>
              <a:rPr lang="en-US" sz="2903" dirty="0">
                <a:latin typeface="Droid Sans Mono" pitchFamily="33" charset="0"/>
              </a:rPr>
              <a:t> log</a:t>
            </a:r>
          </a:p>
          <a:p>
            <a:pPr>
              <a:lnSpc>
                <a:spcPct val="97000"/>
              </a:lnSpc>
            </a:pPr>
            <a:endParaRPr lang="en-US" sz="2903" dirty="0">
              <a:latin typeface="Droid Sans Mono" pitchFamily="33" charset="0"/>
            </a:endParaRPr>
          </a:p>
          <a:p>
            <a:pPr>
              <a:lnSpc>
                <a:spcPct val="97000"/>
              </a:lnSpc>
            </a:pPr>
            <a:r>
              <a:rPr lang="en-US" sz="2903" dirty="0">
                <a:latin typeface="Droid Sans" pitchFamily="32" charset="0"/>
              </a:rPr>
              <a:t>1. Add </a:t>
            </a:r>
            <a:r>
              <a:rPr lang="en-US" sz="2903" dirty="0">
                <a:latin typeface="Droid Sans Mono" pitchFamily="33" charset="0"/>
              </a:rPr>
              <a:t>hello.txt</a:t>
            </a:r>
            <a:r>
              <a:rPr lang="en-US" sz="2903" dirty="0">
                <a:latin typeface="Droid Sans" pitchFamily="32" charset="0"/>
              </a:rPr>
              <a:t> to version control</a:t>
            </a:r>
          </a:p>
          <a:p>
            <a:pPr>
              <a:lnSpc>
                <a:spcPct val="97000"/>
              </a:lnSpc>
            </a:pPr>
            <a:r>
              <a:rPr lang="en-US" sz="2903" dirty="0">
                <a:latin typeface="Droid Sans" pitchFamily="32" charset="0"/>
              </a:rPr>
              <a:t>2. Commit changes in current repository (-m tells </a:t>
            </a:r>
            <a:r>
              <a:rPr lang="en-US" sz="2903" dirty="0" err="1">
                <a:latin typeface="Droid Sans" pitchFamily="32" charset="0"/>
              </a:rPr>
              <a:t>git</a:t>
            </a:r>
            <a:r>
              <a:rPr lang="en-US" sz="2903" dirty="0">
                <a:latin typeface="Droid Sans" pitchFamily="32" charset="0"/>
              </a:rPr>
              <a:t> to save a “commit message” with this commit)</a:t>
            </a:r>
          </a:p>
          <a:p>
            <a:pPr>
              <a:lnSpc>
                <a:spcPct val="97000"/>
              </a:lnSpc>
            </a:pPr>
            <a:r>
              <a:rPr lang="en-US" sz="2903" dirty="0">
                <a:latin typeface="Droid Sans" pitchFamily="32" charset="0"/>
              </a:rPr>
              <a:t>3. Show status of repository</a:t>
            </a:r>
          </a:p>
          <a:p>
            <a:pPr>
              <a:lnSpc>
                <a:spcPct val="97000"/>
              </a:lnSpc>
            </a:pPr>
            <a:r>
              <a:rPr lang="en-US" sz="2903" dirty="0">
                <a:latin typeface="Droid Sans" pitchFamily="32" charset="0"/>
              </a:rPr>
              <a:t>4. Show the commit log (a sort of history)</a:t>
            </a:r>
          </a:p>
        </p:txBody>
      </p:sp>
      <p:sp>
        <p:nvSpPr>
          <p:cNvPr id="4" name="Title 1"/>
          <p:cNvSpPr txBox="1">
            <a:spLocks/>
          </p:cNvSpPr>
          <p:nvPr/>
        </p:nvSpPr>
        <p:spPr>
          <a:xfrm>
            <a:off x="2236233" y="224262"/>
            <a:ext cx="7699375" cy="922338"/>
          </a:xfrm>
          <a:prstGeom prst="rect">
            <a:avLst/>
          </a:prstGeom>
        </p:spPr>
        <p:txBody>
          <a:bodyPr/>
          <a:lstStyle>
            <a:lvl1pPr algn="l" rtl="0" eaLnBrk="0" fontAlgn="base" hangingPunct="0">
              <a:lnSpc>
                <a:spcPct val="90000"/>
              </a:lnSpc>
              <a:spcBef>
                <a:spcPct val="0"/>
              </a:spcBef>
              <a:spcAft>
                <a:spcPct val="0"/>
              </a:spcAft>
              <a:defRPr sz="2600">
                <a:solidFill>
                  <a:schemeClr val="accent2"/>
                </a:solidFill>
                <a:latin typeface="+mj-lt"/>
                <a:ea typeface="+mj-ea"/>
                <a:cs typeface="+mj-cs"/>
              </a:defRPr>
            </a:lvl1pPr>
            <a:lvl2pPr algn="l" rtl="0" eaLnBrk="0" fontAlgn="base" hangingPunct="0">
              <a:lnSpc>
                <a:spcPct val="90000"/>
              </a:lnSpc>
              <a:spcBef>
                <a:spcPct val="0"/>
              </a:spcBef>
              <a:spcAft>
                <a:spcPct val="0"/>
              </a:spcAft>
              <a:defRPr sz="2600">
                <a:solidFill>
                  <a:schemeClr val="accent2"/>
                </a:solidFill>
                <a:latin typeface="Arial" charset="0"/>
              </a:defRPr>
            </a:lvl2pPr>
            <a:lvl3pPr algn="l" rtl="0" eaLnBrk="0" fontAlgn="base" hangingPunct="0">
              <a:lnSpc>
                <a:spcPct val="90000"/>
              </a:lnSpc>
              <a:spcBef>
                <a:spcPct val="0"/>
              </a:spcBef>
              <a:spcAft>
                <a:spcPct val="0"/>
              </a:spcAft>
              <a:defRPr sz="2600">
                <a:solidFill>
                  <a:schemeClr val="accent2"/>
                </a:solidFill>
                <a:latin typeface="Arial" charset="0"/>
              </a:defRPr>
            </a:lvl3pPr>
            <a:lvl4pPr algn="l" rtl="0" eaLnBrk="0" fontAlgn="base" hangingPunct="0">
              <a:lnSpc>
                <a:spcPct val="90000"/>
              </a:lnSpc>
              <a:spcBef>
                <a:spcPct val="0"/>
              </a:spcBef>
              <a:spcAft>
                <a:spcPct val="0"/>
              </a:spcAft>
              <a:defRPr sz="2600">
                <a:solidFill>
                  <a:schemeClr val="accent2"/>
                </a:solidFill>
                <a:latin typeface="Arial" charset="0"/>
              </a:defRPr>
            </a:lvl4pPr>
            <a:lvl5pPr algn="l" rtl="0" eaLnBrk="0" fontAlgn="base" hangingPunct="0">
              <a:lnSpc>
                <a:spcPct val="90000"/>
              </a:lnSpc>
              <a:spcBef>
                <a:spcPct val="0"/>
              </a:spcBef>
              <a:spcAft>
                <a:spcPct val="0"/>
              </a:spcAft>
              <a:defRPr sz="2600">
                <a:solidFill>
                  <a:schemeClr val="accent2"/>
                </a:solidFill>
                <a:latin typeface="Arial" charset="0"/>
              </a:defRPr>
            </a:lvl5pPr>
            <a:lvl6pPr marL="457200" algn="l" rtl="0" fontAlgn="base">
              <a:lnSpc>
                <a:spcPct val="90000"/>
              </a:lnSpc>
              <a:spcBef>
                <a:spcPct val="0"/>
              </a:spcBef>
              <a:spcAft>
                <a:spcPct val="0"/>
              </a:spcAft>
              <a:defRPr sz="2600">
                <a:solidFill>
                  <a:schemeClr val="accent2"/>
                </a:solidFill>
                <a:latin typeface="Arial" charset="0"/>
              </a:defRPr>
            </a:lvl6pPr>
            <a:lvl7pPr marL="914400" algn="l" rtl="0" fontAlgn="base">
              <a:lnSpc>
                <a:spcPct val="90000"/>
              </a:lnSpc>
              <a:spcBef>
                <a:spcPct val="0"/>
              </a:spcBef>
              <a:spcAft>
                <a:spcPct val="0"/>
              </a:spcAft>
              <a:defRPr sz="2600">
                <a:solidFill>
                  <a:schemeClr val="accent2"/>
                </a:solidFill>
                <a:latin typeface="Arial" charset="0"/>
              </a:defRPr>
            </a:lvl7pPr>
            <a:lvl8pPr marL="1371600" algn="l" rtl="0" fontAlgn="base">
              <a:lnSpc>
                <a:spcPct val="90000"/>
              </a:lnSpc>
              <a:spcBef>
                <a:spcPct val="0"/>
              </a:spcBef>
              <a:spcAft>
                <a:spcPct val="0"/>
              </a:spcAft>
              <a:defRPr sz="2600">
                <a:solidFill>
                  <a:schemeClr val="accent2"/>
                </a:solidFill>
                <a:latin typeface="Arial" charset="0"/>
              </a:defRPr>
            </a:lvl8pPr>
            <a:lvl9pPr marL="1828800" algn="l" rtl="0" fontAlgn="base">
              <a:lnSpc>
                <a:spcPct val="90000"/>
              </a:lnSpc>
              <a:spcBef>
                <a:spcPct val="0"/>
              </a:spcBef>
              <a:spcAft>
                <a:spcPct val="0"/>
              </a:spcAft>
              <a:defRPr sz="2600">
                <a:solidFill>
                  <a:schemeClr val="accent2"/>
                </a:solidFill>
                <a:latin typeface="Arial" charset="0"/>
              </a:defRPr>
            </a:lvl9pPr>
          </a:lstStyle>
          <a:p>
            <a:r>
              <a:rPr lang="en-US" b="1" kern="0" dirty="0">
                <a:latin typeface="PT Sans"/>
                <a:cs typeface="PT Sans"/>
              </a:rPr>
              <a:t>Practice</a:t>
            </a:r>
          </a:p>
        </p:txBody>
      </p:sp>
    </p:spTree>
    <p:extLst>
      <p:ext uri="{BB962C8B-B14F-4D97-AF65-F5344CB8AC3E}">
        <p14:creationId xmlns:p14="http://schemas.microsoft.com/office/powerpoint/2010/main" val="453953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521229" y="1324834"/>
            <a:ext cx="10282538" cy="491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51791" rIns="81638" bIns="40819"/>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DejaVu Sans" charset="0"/>
                <a:cs typeface="DejaVu Sans" charset="0"/>
              </a:defRPr>
            </a:lvl9pPr>
          </a:lstStyle>
          <a:p>
            <a:pPr>
              <a:lnSpc>
                <a:spcPct val="98000"/>
              </a:lnSpc>
            </a:pPr>
            <a:r>
              <a:rPr lang="en-US" sz="2903" dirty="0">
                <a:latin typeface="Droid Sans" pitchFamily="32" charset="0"/>
              </a:rPr>
              <a:t>“</a:t>
            </a:r>
            <a:r>
              <a:rPr lang="en-US" sz="2903" dirty="0" err="1">
                <a:latin typeface="Droid Sans" pitchFamily="32" charset="0"/>
              </a:rPr>
              <a:t>Ammend</a:t>
            </a:r>
            <a:r>
              <a:rPr lang="en-US" sz="2903" dirty="0">
                <a:latin typeface="Droid Sans" pitchFamily="32" charset="0"/>
              </a:rPr>
              <a:t>” the last commit, telling </a:t>
            </a:r>
            <a:r>
              <a:rPr lang="en-US" sz="2903" dirty="0" err="1">
                <a:latin typeface="Droid Sans" pitchFamily="32" charset="0"/>
              </a:rPr>
              <a:t>git</a:t>
            </a:r>
            <a:r>
              <a:rPr lang="en-US" sz="2903" dirty="0">
                <a:latin typeface="Droid Sans" pitchFamily="32" charset="0"/>
              </a:rPr>
              <a:t> who you are:</a:t>
            </a:r>
          </a:p>
          <a:p>
            <a:pPr>
              <a:lnSpc>
                <a:spcPct val="97000"/>
              </a:lnSpc>
            </a:pPr>
            <a:endParaRPr lang="en-US" sz="2903" dirty="0">
              <a:latin typeface="Droid Sans" pitchFamily="32" charset="0"/>
            </a:endParaRPr>
          </a:p>
          <a:p>
            <a:pPr>
              <a:lnSpc>
                <a:spcPct val="97000"/>
              </a:lnSpc>
            </a:pPr>
            <a:r>
              <a:rPr lang="en-US" sz="2540" dirty="0">
                <a:latin typeface="Droid Sans Mono" pitchFamily="33" charset="0"/>
              </a:rPr>
              <a:t>$ </a:t>
            </a:r>
            <a:r>
              <a:rPr lang="en-US" sz="2540" dirty="0" err="1">
                <a:latin typeface="Droid Sans Mono" pitchFamily="33" charset="0"/>
              </a:rPr>
              <a:t>git</a:t>
            </a:r>
            <a:r>
              <a:rPr lang="en-US" sz="2540" dirty="0">
                <a:latin typeface="Droid Sans Mono" pitchFamily="33" charset="0"/>
              </a:rPr>
              <a:t> commit --</a:t>
            </a:r>
            <a:r>
              <a:rPr lang="en-US" sz="2540" dirty="0" err="1">
                <a:latin typeface="Droid Sans Mono" pitchFamily="33" charset="0"/>
              </a:rPr>
              <a:t>ammend</a:t>
            </a:r>
            <a:r>
              <a:rPr lang="en-US" sz="2540" dirty="0">
                <a:latin typeface="Droid Sans Mono" pitchFamily="33" charset="0"/>
              </a:rPr>
              <a:t> --author=”Tim dams&lt;tim.dams@ap.be&gt;”</a:t>
            </a:r>
          </a:p>
          <a:p>
            <a:pPr>
              <a:lnSpc>
                <a:spcPct val="97000"/>
              </a:lnSpc>
            </a:pPr>
            <a:endParaRPr lang="en-US" sz="2903" dirty="0">
              <a:latin typeface="Droid Sans Mono" pitchFamily="33" charset="0"/>
            </a:endParaRPr>
          </a:p>
        </p:txBody>
      </p:sp>
      <p:sp>
        <p:nvSpPr>
          <p:cNvPr id="4" name="Title 1"/>
          <p:cNvSpPr txBox="1">
            <a:spLocks/>
          </p:cNvSpPr>
          <p:nvPr/>
        </p:nvSpPr>
        <p:spPr>
          <a:xfrm>
            <a:off x="2236233" y="224262"/>
            <a:ext cx="7699375" cy="922338"/>
          </a:xfrm>
          <a:prstGeom prst="rect">
            <a:avLst/>
          </a:prstGeom>
        </p:spPr>
        <p:txBody>
          <a:bodyPr/>
          <a:lstStyle>
            <a:lvl1pPr algn="l" rtl="0" eaLnBrk="0" fontAlgn="base" hangingPunct="0">
              <a:lnSpc>
                <a:spcPct val="90000"/>
              </a:lnSpc>
              <a:spcBef>
                <a:spcPct val="0"/>
              </a:spcBef>
              <a:spcAft>
                <a:spcPct val="0"/>
              </a:spcAft>
              <a:defRPr sz="2600">
                <a:solidFill>
                  <a:schemeClr val="accent2"/>
                </a:solidFill>
                <a:latin typeface="+mj-lt"/>
                <a:ea typeface="+mj-ea"/>
                <a:cs typeface="+mj-cs"/>
              </a:defRPr>
            </a:lvl1pPr>
            <a:lvl2pPr algn="l" rtl="0" eaLnBrk="0" fontAlgn="base" hangingPunct="0">
              <a:lnSpc>
                <a:spcPct val="90000"/>
              </a:lnSpc>
              <a:spcBef>
                <a:spcPct val="0"/>
              </a:spcBef>
              <a:spcAft>
                <a:spcPct val="0"/>
              </a:spcAft>
              <a:defRPr sz="2600">
                <a:solidFill>
                  <a:schemeClr val="accent2"/>
                </a:solidFill>
                <a:latin typeface="Arial" charset="0"/>
              </a:defRPr>
            </a:lvl2pPr>
            <a:lvl3pPr algn="l" rtl="0" eaLnBrk="0" fontAlgn="base" hangingPunct="0">
              <a:lnSpc>
                <a:spcPct val="90000"/>
              </a:lnSpc>
              <a:spcBef>
                <a:spcPct val="0"/>
              </a:spcBef>
              <a:spcAft>
                <a:spcPct val="0"/>
              </a:spcAft>
              <a:defRPr sz="2600">
                <a:solidFill>
                  <a:schemeClr val="accent2"/>
                </a:solidFill>
                <a:latin typeface="Arial" charset="0"/>
              </a:defRPr>
            </a:lvl3pPr>
            <a:lvl4pPr algn="l" rtl="0" eaLnBrk="0" fontAlgn="base" hangingPunct="0">
              <a:lnSpc>
                <a:spcPct val="90000"/>
              </a:lnSpc>
              <a:spcBef>
                <a:spcPct val="0"/>
              </a:spcBef>
              <a:spcAft>
                <a:spcPct val="0"/>
              </a:spcAft>
              <a:defRPr sz="2600">
                <a:solidFill>
                  <a:schemeClr val="accent2"/>
                </a:solidFill>
                <a:latin typeface="Arial" charset="0"/>
              </a:defRPr>
            </a:lvl4pPr>
            <a:lvl5pPr algn="l" rtl="0" eaLnBrk="0" fontAlgn="base" hangingPunct="0">
              <a:lnSpc>
                <a:spcPct val="90000"/>
              </a:lnSpc>
              <a:spcBef>
                <a:spcPct val="0"/>
              </a:spcBef>
              <a:spcAft>
                <a:spcPct val="0"/>
              </a:spcAft>
              <a:defRPr sz="2600">
                <a:solidFill>
                  <a:schemeClr val="accent2"/>
                </a:solidFill>
                <a:latin typeface="Arial" charset="0"/>
              </a:defRPr>
            </a:lvl5pPr>
            <a:lvl6pPr marL="457200" algn="l" rtl="0" fontAlgn="base">
              <a:lnSpc>
                <a:spcPct val="90000"/>
              </a:lnSpc>
              <a:spcBef>
                <a:spcPct val="0"/>
              </a:spcBef>
              <a:spcAft>
                <a:spcPct val="0"/>
              </a:spcAft>
              <a:defRPr sz="2600">
                <a:solidFill>
                  <a:schemeClr val="accent2"/>
                </a:solidFill>
                <a:latin typeface="Arial" charset="0"/>
              </a:defRPr>
            </a:lvl6pPr>
            <a:lvl7pPr marL="914400" algn="l" rtl="0" fontAlgn="base">
              <a:lnSpc>
                <a:spcPct val="90000"/>
              </a:lnSpc>
              <a:spcBef>
                <a:spcPct val="0"/>
              </a:spcBef>
              <a:spcAft>
                <a:spcPct val="0"/>
              </a:spcAft>
              <a:defRPr sz="2600">
                <a:solidFill>
                  <a:schemeClr val="accent2"/>
                </a:solidFill>
                <a:latin typeface="Arial" charset="0"/>
              </a:defRPr>
            </a:lvl7pPr>
            <a:lvl8pPr marL="1371600" algn="l" rtl="0" fontAlgn="base">
              <a:lnSpc>
                <a:spcPct val="90000"/>
              </a:lnSpc>
              <a:spcBef>
                <a:spcPct val="0"/>
              </a:spcBef>
              <a:spcAft>
                <a:spcPct val="0"/>
              </a:spcAft>
              <a:defRPr sz="2600">
                <a:solidFill>
                  <a:schemeClr val="accent2"/>
                </a:solidFill>
                <a:latin typeface="Arial" charset="0"/>
              </a:defRPr>
            </a:lvl8pPr>
            <a:lvl9pPr marL="1828800" algn="l" rtl="0" fontAlgn="base">
              <a:lnSpc>
                <a:spcPct val="90000"/>
              </a:lnSpc>
              <a:spcBef>
                <a:spcPct val="0"/>
              </a:spcBef>
              <a:spcAft>
                <a:spcPct val="0"/>
              </a:spcAft>
              <a:defRPr sz="2600">
                <a:solidFill>
                  <a:schemeClr val="accent2"/>
                </a:solidFill>
                <a:latin typeface="Arial" charset="0"/>
              </a:defRPr>
            </a:lvl9pPr>
          </a:lstStyle>
          <a:p>
            <a:r>
              <a:rPr lang="en-US" b="1" kern="0" dirty="0">
                <a:latin typeface="PT Sans"/>
                <a:cs typeface="PT Sans"/>
              </a:rPr>
              <a:t>Practice</a:t>
            </a:r>
          </a:p>
        </p:txBody>
      </p:sp>
    </p:spTree>
    <p:extLst>
      <p:ext uri="{BB962C8B-B14F-4D97-AF65-F5344CB8AC3E}">
        <p14:creationId xmlns:p14="http://schemas.microsoft.com/office/powerpoint/2010/main" val="5962815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C1CC89C1-DC1E-917B-D25E-69B5776D404F}"/>
              </a:ext>
            </a:extLst>
          </p:cNvPr>
          <p:cNvSpPr/>
          <p:nvPr/>
        </p:nvSpPr>
        <p:spPr>
          <a:xfrm>
            <a:off x="838200" y="5085184"/>
            <a:ext cx="10658400" cy="8640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nl-NL"/>
          </a:p>
        </p:txBody>
      </p:sp>
      <p:sp>
        <p:nvSpPr>
          <p:cNvPr id="2" name="Titel 1">
            <a:extLst>
              <a:ext uri="{FF2B5EF4-FFF2-40B4-BE49-F238E27FC236}">
                <a16:creationId xmlns:a16="http://schemas.microsoft.com/office/drawing/2014/main" id="{6F8E1924-B892-8B5A-7836-BE57C96EF1D8}"/>
              </a:ext>
            </a:extLst>
          </p:cNvPr>
          <p:cNvSpPr>
            <a:spLocks noGrp="1"/>
          </p:cNvSpPr>
          <p:nvPr>
            <p:ph type="title"/>
          </p:nvPr>
        </p:nvSpPr>
        <p:spPr/>
        <p:txBody>
          <a:bodyPr/>
          <a:lstStyle/>
          <a:p>
            <a:r>
              <a:rPr lang="en-US" dirty="0"/>
              <a:t>Meer info</a:t>
            </a:r>
            <a:endParaRPr lang="nl-NL" dirty="0"/>
          </a:p>
        </p:txBody>
      </p:sp>
      <p:sp>
        <p:nvSpPr>
          <p:cNvPr id="3" name="Tijdelijke aanduiding voor inhoud 2">
            <a:extLst>
              <a:ext uri="{FF2B5EF4-FFF2-40B4-BE49-F238E27FC236}">
                <a16:creationId xmlns:a16="http://schemas.microsoft.com/office/drawing/2014/main" id="{E732A4CC-42D6-F95B-C0C5-FF2A05D19786}"/>
              </a:ext>
            </a:extLst>
          </p:cNvPr>
          <p:cNvSpPr>
            <a:spLocks noGrp="1"/>
          </p:cNvSpPr>
          <p:nvPr>
            <p:ph idx="1"/>
          </p:nvPr>
        </p:nvSpPr>
        <p:spPr>
          <a:xfrm>
            <a:off x="838200" y="1825624"/>
            <a:ext cx="10515600" cy="4267671"/>
          </a:xfrm>
        </p:spPr>
        <p:txBody>
          <a:bodyPr>
            <a:normAutofit/>
          </a:bodyPr>
          <a:lstStyle/>
          <a:p>
            <a:r>
              <a:rPr lang="nl-BE" dirty="0"/>
              <a:t>Slides gemaakt door </a:t>
            </a:r>
          </a:p>
          <a:p>
            <a:pPr lvl="1"/>
            <a:r>
              <a:rPr lang="nl-BE" dirty="0"/>
              <a:t>Tim Dams (</a:t>
            </a:r>
            <a:r>
              <a:rPr lang="nl-BE" dirty="0">
                <a:hlinkClick r:id="rId2" action="ppaction://hlinkfile"/>
              </a:rPr>
              <a:t>ziescherp.be</a:t>
            </a:r>
            <a:r>
              <a:rPr lang="nl-BE" dirty="0"/>
              <a:t>), AP Hogeschool opleidingen elektronica-</a:t>
            </a:r>
            <a:r>
              <a:rPr lang="nl-BE" dirty="0" err="1"/>
              <a:t>ict</a:t>
            </a:r>
            <a:r>
              <a:rPr lang="nl-BE" dirty="0"/>
              <a:t> en toegepaste informatica</a:t>
            </a:r>
          </a:p>
          <a:p>
            <a:pPr lvl="1"/>
            <a:endParaRPr lang="nl-BE" dirty="0"/>
          </a:p>
          <a:p>
            <a:r>
              <a:rPr lang="nl-BE" dirty="0"/>
              <a:t>Sommige slides gebaseerd of gekopieerd van slidedecks van:</a:t>
            </a:r>
          </a:p>
          <a:p>
            <a:pPr lvl="1"/>
            <a:r>
              <a:rPr lang="nl-BE" sz="2200" dirty="0"/>
              <a:t>Programmeren in C# door Douglas Bell en Mike Parr (vert. Kris Hermans)</a:t>
            </a:r>
          </a:p>
          <a:p>
            <a:pPr lvl="1"/>
            <a:r>
              <a:rPr lang="nl-BE" sz="2200" dirty="0"/>
              <a:t>Microsoft Visual C# 2015: An </a:t>
            </a:r>
            <a:r>
              <a:rPr lang="nl-BE" sz="2200" dirty="0" err="1"/>
              <a:t>Introduction</a:t>
            </a:r>
            <a:r>
              <a:rPr lang="nl-BE" sz="2200" dirty="0"/>
              <a:t> </a:t>
            </a:r>
            <a:r>
              <a:rPr lang="nl-BE" sz="2200" dirty="0" err="1"/>
              <a:t>to</a:t>
            </a:r>
            <a:r>
              <a:rPr lang="nl-BE" sz="2200" dirty="0"/>
              <a:t> Object-</a:t>
            </a:r>
            <a:r>
              <a:rPr lang="nl-BE" sz="2200" dirty="0" err="1"/>
              <a:t>Oriented</a:t>
            </a:r>
            <a:r>
              <a:rPr lang="nl-BE" sz="2200" dirty="0"/>
              <a:t> Programming door Joyce </a:t>
            </a:r>
            <a:r>
              <a:rPr lang="nl-BE" sz="2200" dirty="0" err="1"/>
              <a:t>Farrell</a:t>
            </a:r>
            <a:endParaRPr lang="nl-BE" sz="2200" dirty="0"/>
          </a:p>
          <a:p>
            <a:pPr lvl="1"/>
            <a:r>
              <a:rPr lang="nl-BE" dirty="0"/>
              <a:t>E.a.</a:t>
            </a:r>
          </a:p>
          <a:p>
            <a:pPr lvl="1"/>
            <a:endParaRPr lang="nl-BE" dirty="0"/>
          </a:p>
          <a:p>
            <a:pPr lvl="1"/>
            <a:endParaRPr lang="nl-BE" dirty="0"/>
          </a:p>
          <a:p>
            <a:r>
              <a:rPr lang="nl-BE" b="1" dirty="0"/>
              <a:t>Slides mogen aangepast worden, op voorwaarde dat deze slide steeds achteraan de slidedeck staat.</a:t>
            </a:r>
          </a:p>
        </p:txBody>
      </p:sp>
      <p:sp>
        <p:nvSpPr>
          <p:cNvPr id="4" name="Tijdelijke aanduiding voor voettekst 3">
            <a:extLst>
              <a:ext uri="{FF2B5EF4-FFF2-40B4-BE49-F238E27FC236}">
                <a16:creationId xmlns:a16="http://schemas.microsoft.com/office/drawing/2014/main" id="{4C3978F3-3532-3F17-E9AB-E248272BA1E3}"/>
              </a:ext>
            </a:extLst>
          </p:cNvPr>
          <p:cNvSpPr>
            <a:spLocks noGrp="1"/>
          </p:cNvSpPr>
          <p:nvPr>
            <p:ph type="ftr" sz="quarter" idx="11"/>
          </p:nvPr>
        </p:nvSpPr>
        <p:spPr/>
        <p:txBody>
          <a:bodyPr/>
          <a:lstStyle/>
          <a:p>
            <a:r>
              <a:rPr lang="nl-BE" dirty="0"/>
              <a:t>Zie Scherp Scherper</a:t>
            </a:r>
          </a:p>
        </p:txBody>
      </p:sp>
      <p:sp>
        <p:nvSpPr>
          <p:cNvPr id="5" name="Tijdelijke aanduiding voor dianummer 4">
            <a:extLst>
              <a:ext uri="{FF2B5EF4-FFF2-40B4-BE49-F238E27FC236}">
                <a16:creationId xmlns:a16="http://schemas.microsoft.com/office/drawing/2014/main" id="{9769B4E3-C3FC-8575-9CA3-EE3F06738607}"/>
              </a:ext>
            </a:extLst>
          </p:cNvPr>
          <p:cNvSpPr>
            <a:spLocks noGrp="1"/>
          </p:cNvSpPr>
          <p:nvPr>
            <p:ph type="sldNum" sz="quarter" idx="12"/>
          </p:nvPr>
        </p:nvSpPr>
        <p:spPr/>
        <p:txBody>
          <a:bodyPr/>
          <a:lstStyle/>
          <a:p>
            <a:fld id="{E8A62353-F7CD-46ED-8877-B27D0E33FCF8}" type="slidenum">
              <a:rPr lang="nl-BE" smtClean="0"/>
              <a:t>55</a:t>
            </a:fld>
            <a:endParaRPr lang="nl-BE"/>
          </a:p>
        </p:txBody>
      </p:sp>
    </p:spTree>
    <p:extLst>
      <p:ext uri="{BB962C8B-B14F-4D97-AF65-F5344CB8AC3E}">
        <p14:creationId xmlns:p14="http://schemas.microsoft.com/office/powerpoint/2010/main" val="106072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Let’s</a:t>
            </a:r>
            <a:r>
              <a:rPr lang="nl-BE" dirty="0"/>
              <a:t> get </a:t>
            </a:r>
            <a:r>
              <a:rPr lang="nl-BE" dirty="0" err="1"/>
              <a:t>this</a:t>
            </a:r>
            <a:r>
              <a:rPr lang="nl-BE" dirty="0"/>
              <a:t> over </a:t>
            </a:r>
            <a:r>
              <a:rPr lang="nl-BE" dirty="0" err="1"/>
              <a:t>with</a:t>
            </a:r>
            <a:endParaRPr lang="en-US" dirty="0"/>
          </a:p>
        </p:txBody>
      </p:sp>
      <p:sp>
        <p:nvSpPr>
          <p:cNvPr id="3" name="Tijdelijke aanduiding voor inhoud 2"/>
          <p:cNvSpPr>
            <a:spLocks noGrp="1"/>
          </p:cNvSpPr>
          <p:nvPr>
            <p:ph idx="1"/>
          </p:nvPr>
        </p:nvSpPr>
        <p:spPr>
          <a:xfrm>
            <a:off x="943967" y="5722352"/>
            <a:ext cx="10058400" cy="4023360"/>
          </a:xfrm>
        </p:spPr>
        <p:txBody>
          <a:bodyPr/>
          <a:lstStyle/>
          <a:p>
            <a:r>
              <a:rPr lang="en-US" dirty="0"/>
              <a:t>We’ll explain later</a:t>
            </a:r>
          </a:p>
        </p:txBody>
      </p:sp>
      <p:pic>
        <p:nvPicPr>
          <p:cNvPr id="1026" name="Picture 2" descr="http://1.bp.blogspot.com/-WY2YpNr3W6g/UY6tZAc-H3I/AAAAAAAABLY/xJ9x3wIY8V8/s800/Githu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938" y="1845734"/>
            <a:ext cx="7807060" cy="3684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889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So</a:t>
            </a:r>
            <a:r>
              <a:rPr lang="nl-BE" dirty="0"/>
              <a:t> </a:t>
            </a:r>
            <a:r>
              <a:rPr lang="nl-BE" dirty="0" err="1"/>
              <a:t>why</a:t>
            </a:r>
            <a:r>
              <a:rPr lang="nl-BE" dirty="0"/>
              <a:t> </a:t>
            </a:r>
            <a:r>
              <a:rPr lang="nl-BE" dirty="0" err="1"/>
              <a:t>should</a:t>
            </a:r>
            <a:r>
              <a:rPr lang="nl-BE" dirty="0"/>
              <a:t> I </a:t>
            </a:r>
            <a:r>
              <a:rPr lang="nl-BE" dirty="0" err="1"/>
              <a:t>use</a:t>
            </a:r>
            <a:r>
              <a:rPr lang="nl-BE" dirty="0"/>
              <a:t> git?!</a:t>
            </a:r>
            <a:endParaRPr lang="en-US" dirty="0"/>
          </a:p>
        </p:txBody>
      </p:sp>
      <p:sp>
        <p:nvSpPr>
          <p:cNvPr id="3" name="Tijdelijke aanduiding voor inhoud 2"/>
          <p:cNvSpPr>
            <a:spLocks noGrp="1"/>
          </p:cNvSpPr>
          <p:nvPr>
            <p:ph idx="1"/>
          </p:nvPr>
        </p:nvSpPr>
        <p:spPr>
          <a:xfrm>
            <a:off x="1097280" y="1845734"/>
            <a:ext cx="7204364" cy="4023360"/>
          </a:xfrm>
        </p:spPr>
        <p:txBody>
          <a:bodyPr/>
          <a:lstStyle/>
          <a:p>
            <a:r>
              <a:rPr lang="nl-BE" dirty="0"/>
              <a:t>Even </a:t>
            </a:r>
            <a:r>
              <a:rPr lang="nl-BE" dirty="0" err="1"/>
              <a:t>when</a:t>
            </a:r>
            <a:r>
              <a:rPr lang="nl-BE" dirty="0"/>
              <a:t> </a:t>
            </a:r>
            <a:r>
              <a:rPr lang="nl-BE" b="1" dirty="0" err="1"/>
              <a:t>working</a:t>
            </a:r>
            <a:r>
              <a:rPr lang="nl-BE" b="1" dirty="0"/>
              <a:t> </a:t>
            </a:r>
            <a:r>
              <a:rPr lang="nl-BE" b="1" dirty="0" err="1"/>
              <a:t>alone</a:t>
            </a:r>
            <a:r>
              <a:rPr lang="nl-BE" dirty="0"/>
              <a:t> on a project!</a:t>
            </a:r>
          </a:p>
          <a:p>
            <a:pPr lvl="1"/>
            <a:r>
              <a:rPr lang="nl-BE" dirty="0" err="1"/>
              <a:t>Undo</a:t>
            </a:r>
            <a:r>
              <a:rPr lang="nl-BE" dirty="0"/>
              <a:t> changes (“</a:t>
            </a:r>
            <a:r>
              <a:rPr lang="nl-BE" dirty="0" err="1"/>
              <a:t>lifelong</a:t>
            </a:r>
            <a:r>
              <a:rPr lang="nl-BE" dirty="0"/>
              <a:t> ctrl-</a:t>
            </a:r>
            <a:r>
              <a:rPr lang="nl-BE" dirty="0" err="1"/>
              <a:t>z</a:t>
            </a:r>
            <a:r>
              <a:rPr lang="nl-BE" dirty="0"/>
              <a:t>”) or </a:t>
            </a:r>
            <a:r>
              <a:rPr lang="nl-BE" dirty="0" err="1"/>
              <a:t>simply</a:t>
            </a:r>
            <a:r>
              <a:rPr lang="nl-BE" dirty="0"/>
              <a:t> </a:t>
            </a:r>
            <a:r>
              <a:rPr lang="nl-BE" dirty="0" err="1"/>
              <a:t>revert</a:t>
            </a:r>
            <a:r>
              <a:rPr lang="nl-BE" dirty="0"/>
              <a:t> back </a:t>
            </a:r>
            <a:r>
              <a:rPr lang="nl-BE" dirty="0" err="1"/>
              <a:t>to</a:t>
            </a:r>
            <a:r>
              <a:rPr lang="nl-BE" dirty="0"/>
              <a:t> </a:t>
            </a:r>
            <a:r>
              <a:rPr lang="nl-BE" dirty="0" err="1"/>
              <a:t>older</a:t>
            </a:r>
            <a:r>
              <a:rPr lang="nl-BE" dirty="0"/>
              <a:t> </a:t>
            </a:r>
            <a:r>
              <a:rPr lang="nl-BE" dirty="0" err="1"/>
              <a:t>version</a:t>
            </a:r>
            <a:endParaRPr lang="nl-BE" dirty="0"/>
          </a:p>
          <a:p>
            <a:pPr lvl="1"/>
            <a:r>
              <a:rPr lang="nl-BE" dirty="0"/>
              <a:t>Complete </a:t>
            </a:r>
            <a:r>
              <a:rPr lang="nl-BE" dirty="0" err="1"/>
              <a:t>history</a:t>
            </a:r>
            <a:r>
              <a:rPr lang="nl-BE" dirty="0"/>
              <a:t> of </a:t>
            </a:r>
            <a:r>
              <a:rPr lang="nl-BE" dirty="0" err="1"/>
              <a:t>all</a:t>
            </a:r>
            <a:r>
              <a:rPr lang="nl-BE" dirty="0"/>
              <a:t> changes: </a:t>
            </a:r>
            <a:r>
              <a:rPr lang="nl-BE" dirty="0" err="1"/>
              <a:t>see</a:t>
            </a:r>
            <a:r>
              <a:rPr lang="nl-BE" dirty="0"/>
              <a:t> </a:t>
            </a:r>
            <a:r>
              <a:rPr lang="nl-BE" dirty="0" err="1"/>
              <a:t>how</a:t>
            </a:r>
            <a:r>
              <a:rPr lang="nl-BE" dirty="0"/>
              <a:t> </a:t>
            </a:r>
            <a:r>
              <a:rPr lang="nl-BE" dirty="0" err="1"/>
              <a:t>the</a:t>
            </a:r>
            <a:r>
              <a:rPr lang="nl-BE" dirty="0"/>
              <a:t> project </a:t>
            </a:r>
            <a:r>
              <a:rPr lang="nl-BE" dirty="0" err="1"/>
              <a:t>looked</a:t>
            </a:r>
            <a:r>
              <a:rPr lang="nl-BE" dirty="0"/>
              <a:t> like on a </a:t>
            </a:r>
            <a:r>
              <a:rPr lang="nl-BE" dirty="0" err="1"/>
              <a:t>certain</a:t>
            </a:r>
            <a:r>
              <a:rPr lang="nl-BE" dirty="0"/>
              <a:t> </a:t>
            </a:r>
            <a:r>
              <a:rPr lang="nl-BE" dirty="0" err="1"/>
              <a:t>day</a:t>
            </a:r>
            <a:r>
              <a:rPr lang="nl-BE" dirty="0"/>
              <a:t> </a:t>
            </a:r>
          </a:p>
          <a:p>
            <a:pPr lvl="2"/>
            <a:r>
              <a:rPr lang="nl-BE" dirty="0"/>
              <a:t>Handy </a:t>
            </a:r>
            <a:r>
              <a:rPr lang="nl-BE" dirty="0" err="1"/>
              <a:t>for</a:t>
            </a:r>
            <a:r>
              <a:rPr lang="nl-BE" dirty="0"/>
              <a:t> bug </a:t>
            </a:r>
            <a:r>
              <a:rPr lang="nl-BE" dirty="0" err="1"/>
              <a:t>fixes</a:t>
            </a:r>
            <a:r>
              <a:rPr lang="nl-BE" dirty="0"/>
              <a:t> or </a:t>
            </a:r>
            <a:r>
              <a:rPr lang="nl-BE" dirty="0" err="1"/>
              <a:t>when</a:t>
            </a:r>
            <a:r>
              <a:rPr lang="nl-BE" dirty="0"/>
              <a:t> </a:t>
            </a:r>
            <a:r>
              <a:rPr lang="nl-BE" dirty="0" err="1"/>
              <a:t>you</a:t>
            </a:r>
            <a:r>
              <a:rPr lang="nl-BE" dirty="0"/>
              <a:t> </a:t>
            </a:r>
            <a:r>
              <a:rPr lang="nl-BE" dirty="0" err="1"/>
              <a:t>forgot</a:t>
            </a:r>
            <a:r>
              <a:rPr lang="nl-BE" dirty="0"/>
              <a:t> </a:t>
            </a:r>
            <a:r>
              <a:rPr lang="nl-BE" dirty="0" err="1"/>
              <a:t>to</a:t>
            </a:r>
            <a:r>
              <a:rPr lang="nl-BE" dirty="0"/>
              <a:t> </a:t>
            </a:r>
            <a:r>
              <a:rPr lang="nl-BE" dirty="0" err="1"/>
              <a:t>write</a:t>
            </a:r>
            <a:r>
              <a:rPr lang="nl-BE" dirty="0"/>
              <a:t> down </a:t>
            </a:r>
            <a:r>
              <a:rPr lang="nl-BE" dirty="0" err="1"/>
              <a:t>your</a:t>
            </a:r>
            <a:r>
              <a:rPr lang="nl-BE" dirty="0"/>
              <a:t> logs</a:t>
            </a:r>
          </a:p>
          <a:p>
            <a:pPr lvl="1"/>
            <a:r>
              <a:rPr lang="nl-BE" dirty="0" err="1"/>
              <a:t>Documents</a:t>
            </a:r>
            <a:r>
              <a:rPr lang="nl-BE" dirty="0"/>
              <a:t> </a:t>
            </a:r>
            <a:r>
              <a:rPr lang="nl-BE" dirty="0" err="1"/>
              <a:t>why</a:t>
            </a:r>
            <a:r>
              <a:rPr lang="nl-BE" dirty="0"/>
              <a:t> </a:t>
            </a:r>
            <a:r>
              <a:rPr lang="nl-BE" dirty="0" err="1"/>
              <a:t>you</a:t>
            </a:r>
            <a:r>
              <a:rPr lang="nl-BE" dirty="0"/>
              <a:t> </a:t>
            </a:r>
            <a:r>
              <a:rPr lang="nl-BE" dirty="0" err="1"/>
              <a:t>changed</a:t>
            </a:r>
            <a:r>
              <a:rPr lang="nl-BE" dirty="0"/>
              <a:t> </a:t>
            </a:r>
            <a:r>
              <a:rPr lang="nl-BE" dirty="0" err="1"/>
              <a:t>something</a:t>
            </a:r>
            <a:r>
              <a:rPr lang="nl-BE" dirty="0"/>
              <a:t> (</a:t>
            </a:r>
            <a:r>
              <a:rPr lang="nl-BE" dirty="0" err="1"/>
              <a:t>by</a:t>
            </a:r>
            <a:r>
              <a:rPr lang="nl-BE" dirty="0"/>
              <a:t> </a:t>
            </a:r>
            <a:r>
              <a:rPr lang="nl-BE" dirty="0" err="1"/>
              <a:t>using</a:t>
            </a:r>
            <a:r>
              <a:rPr lang="nl-BE" dirty="0"/>
              <a:t> </a:t>
            </a:r>
            <a:r>
              <a:rPr lang="nl-BE" dirty="0" err="1"/>
              <a:t>commit</a:t>
            </a:r>
            <a:r>
              <a:rPr lang="nl-BE" dirty="0"/>
              <a:t> information)</a:t>
            </a:r>
          </a:p>
          <a:p>
            <a:pPr lvl="1"/>
            <a:endParaRPr lang="nl-BE" dirty="0"/>
          </a:p>
          <a:p>
            <a:pPr lvl="1"/>
            <a:endParaRPr lang="nl-BE" dirty="0"/>
          </a:p>
          <a:p>
            <a:r>
              <a:rPr lang="nl-BE" dirty="0"/>
              <a:t>I </a:t>
            </a:r>
            <a:r>
              <a:rPr lang="nl-BE" dirty="0" err="1"/>
              <a:t>use</a:t>
            </a:r>
            <a:r>
              <a:rPr lang="nl-BE" dirty="0"/>
              <a:t> </a:t>
            </a:r>
            <a:r>
              <a:rPr lang="nl-BE" dirty="0" err="1"/>
              <a:t>it</a:t>
            </a:r>
            <a:r>
              <a:rPr lang="nl-BE" dirty="0"/>
              <a:t> </a:t>
            </a:r>
            <a:r>
              <a:rPr lang="nl-BE" dirty="0" err="1"/>
              <a:t>for</a:t>
            </a:r>
            <a:r>
              <a:rPr lang="nl-BE" dirty="0"/>
              <a:t> </a:t>
            </a:r>
            <a:r>
              <a:rPr lang="nl-BE" dirty="0" err="1"/>
              <a:t>all</a:t>
            </a:r>
            <a:r>
              <a:rPr lang="nl-BE" dirty="0"/>
              <a:t> </a:t>
            </a:r>
            <a:r>
              <a:rPr lang="nl-BE" dirty="0" err="1"/>
              <a:t>my</a:t>
            </a:r>
            <a:r>
              <a:rPr lang="nl-BE" dirty="0"/>
              <a:t> </a:t>
            </a:r>
            <a:r>
              <a:rPr lang="nl-BE" dirty="0" err="1"/>
              <a:t>projects</a:t>
            </a:r>
            <a:r>
              <a:rPr lang="nl-BE" dirty="0"/>
              <a:t> (</a:t>
            </a:r>
            <a:r>
              <a:rPr lang="nl-BE" dirty="0" err="1"/>
              <a:t>coding</a:t>
            </a:r>
            <a:r>
              <a:rPr lang="nl-BE" dirty="0"/>
              <a:t>, </a:t>
            </a:r>
            <a:r>
              <a:rPr lang="nl-BE" dirty="0" err="1"/>
              <a:t>writing</a:t>
            </a:r>
            <a:r>
              <a:rPr lang="nl-BE" dirty="0"/>
              <a:t>, blogging, </a:t>
            </a:r>
            <a:r>
              <a:rPr lang="nl-BE" dirty="0" err="1"/>
              <a:t>parenting</a:t>
            </a:r>
            <a:r>
              <a:rPr lang="nl-BE" dirty="0"/>
              <a:t>, </a:t>
            </a:r>
            <a:r>
              <a:rPr lang="nl-BE" dirty="0" err="1"/>
              <a:t>etc</a:t>
            </a:r>
            <a:r>
              <a:rPr lang="nl-BE" dirty="0"/>
              <a:t>)</a:t>
            </a:r>
          </a:p>
        </p:txBody>
      </p:sp>
      <p:pic>
        <p:nvPicPr>
          <p:cNvPr id="7170" name="Picture 2" descr="http://gotgroove.com/wp-content/uploads/2014/06/Version-Control-Com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1644" y="2714624"/>
            <a:ext cx="4114800" cy="414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684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So</a:t>
            </a:r>
            <a:r>
              <a:rPr lang="nl-BE" dirty="0"/>
              <a:t> </a:t>
            </a:r>
            <a:r>
              <a:rPr lang="nl-BE" dirty="0" err="1"/>
              <a:t>why</a:t>
            </a:r>
            <a:r>
              <a:rPr lang="nl-BE" dirty="0"/>
              <a:t> </a:t>
            </a:r>
            <a:r>
              <a:rPr lang="nl-BE" dirty="0" err="1"/>
              <a:t>should</a:t>
            </a:r>
            <a:r>
              <a:rPr lang="nl-BE" dirty="0"/>
              <a:t> I </a:t>
            </a:r>
            <a:r>
              <a:rPr lang="nl-BE" dirty="0" err="1"/>
              <a:t>use</a:t>
            </a:r>
            <a:r>
              <a:rPr lang="nl-BE" dirty="0"/>
              <a:t> git?!</a:t>
            </a:r>
            <a:endParaRPr lang="en-US" dirty="0"/>
          </a:p>
        </p:txBody>
      </p:sp>
      <p:sp>
        <p:nvSpPr>
          <p:cNvPr id="3" name="Tijdelijke aanduiding voor inhoud 2"/>
          <p:cNvSpPr>
            <a:spLocks noGrp="1"/>
          </p:cNvSpPr>
          <p:nvPr>
            <p:ph idx="1"/>
          </p:nvPr>
        </p:nvSpPr>
        <p:spPr/>
        <p:txBody>
          <a:bodyPr/>
          <a:lstStyle/>
          <a:p>
            <a:r>
              <a:rPr lang="nl-BE" dirty="0" err="1"/>
              <a:t>When</a:t>
            </a:r>
            <a:r>
              <a:rPr lang="nl-BE" dirty="0"/>
              <a:t> </a:t>
            </a:r>
            <a:r>
              <a:rPr lang="nl-BE" dirty="0" err="1"/>
              <a:t>working</a:t>
            </a:r>
            <a:r>
              <a:rPr lang="nl-BE" dirty="0"/>
              <a:t> </a:t>
            </a:r>
            <a:r>
              <a:rPr lang="nl-BE" dirty="0" err="1"/>
              <a:t>alone</a:t>
            </a:r>
            <a:r>
              <a:rPr lang="nl-BE" dirty="0"/>
              <a:t>:</a:t>
            </a:r>
          </a:p>
          <a:p>
            <a:pPr lvl="1"/>
            <a:r>
              <a:rPr lang="nl-BE" dirty="0"/>
              <a:t>No </a:t>
            </a:r>
            <a:r>
              <a:rPr lang="nl-BE" dirty="0" err="1"/>
              <a:t>need</a:t>
            </a:r>
            <a:r>
              <a:rPr lang="nl-BE" dirty="0"/>
              <a:t> </a:t>
            </a:r>
            <a:r>
              <a:rPr lang="nl-BE" dirty="0" err="1"/>
              <a:t>to</a:t>
            </a:r>
            <a:r>
              <a:rPr lang="nl-BE" dirty="0"/>
              <a:t> make </a:t>
            </a:r>
            <a:r>
              <a:rPr lang="nl-BE" dirty="0" err="1"/>
              <a:t>backups</a:t>
            </a:r>
            <a:r>
              <a:rPr lang="nl-BE" dirty="0"/>
              <a:t>/</a:t>
            </a:r>
            <a:r>
              <a:rPr lang="nl-BE" dirty="0" err="1"/>
              <a:t>zips</a:t>
            </a:r>
            <a:r>
              <a:rPr lang="nl-BE" dirty="0"/>
              <a:t> </a:t>
            </a:r>
            <a:r>
              <a:rPr lang="nl-BE" dirty="0" err="1"/>
              <a:t>every</a:t>
            </a:r>
            <a:r>
              <a:rPr lang="nl-BE" dirty="0"/>
              <a:t> time </a:t>
            </a:r>
            <a:r>
              <a:rPr lang="nl-BE" dirty="0" err="1"/>
              <a:t>you</a:t>
            </a:r>
            <a:r>
              <a:rPr lang="nl-BE" dirty="0"/>
              <a:t> </a:t>
            </a:r>
            <a:r>
              <a:rPr lang="nl-BE" dirty="0" err="1"/>
              <a:t>wrote</a:t>
            </a:r>
            <a:r>
              <a:rPr lang="nl-BE" dirty="0"/>
              <a:t> </a:t>
            </a:r>
            <a:r>
              <a:rPr lang="nl-BE" dirty="0" err="1"/>
              <a:t>epic</a:t>
            </a:r>
            <a:r>
              <a:rPr lang="nl-BE" dirty="0"/>
              <a:t> code</a:t>
            </a:r>
          </a:p>
          <a:p>
            <a:pPr lvl="1"/>
            <a:r>
              <a:rPr lang="nl-BE" dirty="0"/>
              <a:t>Have a </a:t>
            </a:r>
            <a:r>
              <a:rPr lang="nl-BE" dirty="0" err="1"/>
              <a:t>history</a:t>
            </a:r>
            <a:r>
              <a:rPr lang="nl-BE" dirty="0"/>
              <a:t> of </a:t>
            </a:r>
            <a:r>
              <a:rPr lang="nl-BE" dirty="0" err="1"/>
              <a:t>everything</a:t>
            </a:r>
            <a:r>
              <a:rPr lang="nl-BE" dirty="0"/>
              <a:t> </a:t>
            </a:r>
            <a:r>
              <a:rPr lang="nl-BE" dirty="0" err="1"/>
              <a:t>you</a:t>
            </a:r>
            <a:r>
              <a:rPr lang="nl-BE" dirty="0"/>
              <a:t> </a:t>
            </a:r>
            <a:r>
              <a:rPr lang="nl-BE" dirty="0" err="1"/>
              <a:t>wrote</a:t>
            </a:r>
            <a:r>
              <a:rPr lang="nl-BE" dirty="0"/>
              <a:t>, </a:t>
            </a:r>
            <a:r>
              <a:rPr lang="nl-BE" dirty="0" err="1"/>
              <a:t>changed</a:t>
            </a:r>
            <a:r>
              <a:rPr lang="nl-BE" dirty="0"/>
              <a:t>, </a:t>
            </a:r>
            <a:r>
              <a:rPr lang="nl-BE" dirty="0" err="1"/>
              <a:t>deleted</a:t>
            </a:r>
            <a:endParaRPr lang="nl-BE" dirty="0"/>
          </a:p>
          <a:p>
            <a:pPr lvl="1"/>
            <a:r>
              <a:rPr lang="nl-BE" dirty="0" err="1"/>
              <a:t>Try</a:t>
            </a:r>
            <a:r>
              <a:rPr lang="nl-BE" dirty="0"/>
              <a:t> stuff and </a:t>
            </a:r>
            <a:r>
              <a:rPr lang="nl-BE" dirty="0" err="1"/>
              <a:t>revert</a:t>
            </a:r>
            <a:r>
              <a:rPr lang="nl-BE" dirty="0"/>
              <a:t> </a:t>
            </a:r>
            <a:r>
              <a:rPr lang="nl-BE" dirty="0" err="1"/>
              <a:t>if</a:t>
            </a:r>
            <a:r>
              <a:rPr lang="nl-BE" dirty="0"/>
              <a:t> </a:t>
            </a:r>
            <a:r>
              <a:rPr lang="nl-BE" dirty="0" err="1"/>
              <a:t>it</a:t>
            </a:r>
            <a:r>
              <a:rPr lang="nl-BE" dirty="0"/>
              <a:t> </a:t>
            </a:r>
            <a:r>
              <a:rPr lang="nl-BE" dirty="0" err="1"/>
              <a:t>didn’t</a:t>
            </a:r>
            <a:r>
              <a:rPr lang="nl-BE" dirty="0"/>
              <a:t> </a:t>
            </a:r>
            <a:r>
              <a:rPr lang="nl-BE" dirty="0" err="1"/>
              <a:t>work</a:t>
            </a:r>
            <a:r>
              <a:rPr lang="nl-BE" dirty="0"/>
              <a:t> out</a:t>
            </a:r>
            <a:endParaRPr lang="en-US" dirty="0"/>
          </a:p>
        </p:txBody>
      </p:sp>
    </p:spTree>
    <p:extLst>
      <p:ext uri="{BB962C8B-B14F-4D97-AF65-F5344CB8AC3E}">
        <p14:creationId xmlns:p14="http://schemas.microsoft.com/office/powerpoint/2010/main" val="2629613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So</a:t>
            </a:r>
            <a:r>
              <a:rPr lang="nl-BE" dirty="0"/>
              <a:t> </a:t>
            </a:r>
            <a:r>
              <a:rPr lang="nl-BE" dirty="0" err="1"/>
              <a:t>why</a:t>
            </a:r>
            <a:r>
              <a:rPr lang="nl-BE" dirty="0"/>
              <a:t> </a:t>
            </a:r>
            <a:r>
              <a:rPr lang="nl-BE" dirty="0" err="1"/>
              <a:t>should</a:t>
            </a:r>
            <a:r>
              <a:rPr lang="nl-BE" dirty="0"/>
              <a:t> I </a:t>
            </a:r>
            <a:r>
              <a:rPr lang="nl-BE" dirty="0" err="1"/>
              <a:t>use</a:t>
            </a:r>
            <a:r>
              <a:rPr lang="nl-BE" dirty="0"/>
              <a:t> git?!</a:t>
            </a:r>
            <a:endParaRPr lang="en-US" dirty="0"/>
          </a:p>
        </p:txBody>
      </p:sp>
      <p:sp>
        <p:nvSpPr>
          <p:cNvPr id="3" name="Tijdelijke aanduiding voor inhoud 2"/>
          <p:cNvSpPr>
            <a:spLocks noGrp="1"/>
          </p:cNvSpPr>
          <p:nvPr>
            <p:ph idx="1"/>
          </p:nvPr>
        </p:nvSpPr>
        <p:spPr/>
        <p:txBody>
          <a:bodyPr/>
          <a:lstStyle/>
          <a:p>
            <a:r>
              <a:rPr lang="nl-BE" dirty="0"/>
              <a:t>In team [next </a:t>
            </a:r>
            <a:r>
              <a:rPr lang="nl-BE" dirty="0" err="1"/>
              <a:t>year</a:t>
            </a:r>
            <a:r>
              <a:rPr lang="nl-BE" dirty="0"/>
              <a:t>]:</a:t>
            </a:r>
          </a:p>
          <a:p>
            <a:pPr lvl="1"/>
            <a:r>
              <a:rPr lang="nl-BE" b="1" dirty="0" err="1"/>
              <a:t>Solve</a:t>
            </a:r>
            <a:r>
              <a:rPr lang="nl-BE" b="1" dirty="0"/>
              <a:t> </a:t>
            </a:r>
            <a:r>
              <a:rPr lang="nl-BE" b="1" dirty="0" err="1"/>
              <a:t>conflicts</a:t>
            </a:r>
            <a:r>
              <a:rPr lang="nl-BE" b="1" dirty="0"/>
              <a:t> </a:t>
            </a:r>
            <a:r>
              <a:rPr lang="nl-BE" dirty="0"/>
              <a:t>in code</a:t>
            </a:r>
          </a:p>
          <a:p>
            <a:pPr lvl="1"/>
            <a:r>
              <a:rPr lang="nl-BE" dirty="0" err="1"/>
              <a:t>Work</a:t>
            </a:r>
            <a:r>
              <a:rPr lang="nl-BE" dirty="0"/>
              <a:t> </a:t>
            </a:r>
            <a:r>
              <a:rPr lang="nl-BE" dirty="0" err="1"/>
              <a:t>together</a:t>
            </a:r>
            <a:r>
              <a:rPr lang="nl-BE" dirty="0"/>
              <a:t> on </a:t>
            </a:r>
            <a:r>
              <a:rPr lang="nl-BE" dirty="0" err="1"/>
              <a:t>same</a:t>
            </a:r>
            <a:r>
              <a:rPr lang="nl-BE" dirty="0"/>
              <a:t> files. Git </a:t>
            </a:r>
            <a:r>
              <a:rPr lang="nl-BE" dirty="0" err="1"/>
              <a:t>will</a:t>
            </a:r>
            <a:r>
              <a:rPr lang="nl-BE" dirty="0"/>
              <a:t> most of </a:t>
            </a:r>
            <a:r>
              <a:rPr lang="nl-BE" dirty="0" err="1"/>
              <a:t>the</a:t>
            </a:r>
            <a:r>
              <a:rPr lang="nl-BE" dirty="0"/>
              <a:t> time </a:t>
            </a:r>
            <a:r>
              <a:rPr lang="nl-BE" b="1" dirty="0" err="1"/>
              <a:t>merge</a:t>
            </a:r>
            <a:r>
              <a:rPr lang="nl-BE" dirty="0"/>
              <a:t> </a:t>
            </a:r>
            <a:r>
              <a:rPr lang="nl-BE" dirty="0" err="1"/>
              <a:t>them</a:t>
            </a:r>
            <a:r>
              <a:rPr lang="nl-BE" dirty="0"/>
              <a:t> </a:t>
            </a:r>
            <a:r>
              <a:rPr lang="nl-BE" dirty="0" err="1"/>
              <a:t>automagically</a:t>
            </a:r>
            <a:endParaRPr lang="nl-BE" dirty="0"/>
          </a:p>
          <a:p>
            <a:pPr lvl="1"/>
            <a:r>
              <a:rPr lang="nl-BE" dirty="0" err="1"/>
              <a:t>Work</a:t>
            </a:r>
            <a:r>
              <a:rPr lang="nl-BE" dirty="0"/>
              <a:t> on different </a:t>
            </a:r>
            <a:r>
              <a:rPr lang="nl-BE" b="1" dirty="0" err="1"/>
              <a:t>branched</a:t>
            </a:r>
            <a:r>
              <a:rPr lang="nl-BE" b="1" dirty="0"/>
              <a:t>, independent </a:t>
            </a:r>
            <a:r>
              <a:rPr lang="nl-BE" dirty="0"/>
              <a:t>of </a:t>
            </a:r>
            <a:r>
              <a:rPr lang="nl-BE" dirty="0" err="1"/>
              <a:t>each</a:t>
            </a:r>
            <a:r>
              <a:rPr lang="nl-BE" dirty="0"/>
              <a:t> </a:t>
            </a:r>
            <a:r>
              <a:rPr lang="nl-BE" dirty="0" err="1"/>
              <a:t>other</a:t>
            </a:r>
            <a:r>
              <a:rPr lang="nl-BE" dirty="0"/>
              <a:t>, </a:t>
            </a:r>
            <a:r>
              <a:rPr lang="nl-BE" dirty="0" err="1"/>
              <a:t>for</a:t>
            </a:r>
            <a:r>
              <a:rPr lang="nl-BE" dirty="0"/>
              <a:t> </a:t>
            </a:r>
            <a:r>
              <a:rPr lang="nl-BE" dirty="0" err="1"/>
              <a:t>example</a:t>
            </a:r>
            <a:r>
              <a:rPr lang="nl-BE" dirty="0"/>
              <a:t>: a </a:t>
            </a:r>
            <a:r>
              <a:rPr lang="nl-BE" dirty="0" err="1"/>
              <a:t>branch</a:t>
            </a:r>
            <a:r>
              <a:rPr lang="nl-BE" dirty="0"/>
              <a:t> per feature</a:t>
            </a:r>
            <a:endParaRPr lang="en-US" dirty="0"/>
          </a:p>
        </p:txBody>
      </p:sp>
      <p:pic>
        <p:nvPicPr>
          <p:cNvPr id="8194" name="Picture 2" descr="http://alecsimone.com/wp-content/uploads/2015/04/Github-Comi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286" y="3699856"/>
            <a:ext cx="6602211" cy="3158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530933"/>
      </p:ext>
    </p:extLst>
  </p:cSld>
  <p:clrMapOvr>
    <a:masterClrMapping/>
  </p:clrMapOvr>
</p:sld>
</file>

<file path=ppt/theme/theme1.xml><?xml version="1.0" encoding="utf-8"?>
<a:theme xmlns:a="http://schemas.openxmlformats.org/drawingml/2006/main" name="Terugblik">
  <a:themeElements>
    <a:clrScheme name="Terugbli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Terugbli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rugbli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1536</Words>
  <Application>Microsoft Office PowerPoint</Application>
  <PresentationFormat>Breedbeeld</PresentationFormat>
  <Paragraphs>248</Paragraphs>
  <Slides>55</Slides>
  <Notes>7</Notes>
  <HiddenSlides>5</HiddenSlides>
  <MMClips>0</MMClips>
  <ScaleCrop>false</ScaleCrop>
  <HeadingPairs>
    <vt:vector size="6" baseType="variant">
      <vt:variant>
        <vt:lpstr>Gebruikte lettertypen</vt:lpstr>
      </vt:variant>
      <vt:variant>
        <vt:i4>12</vt:i4>
      </vt:variant>
      <vt:variant>
        <vt:lpstr>Thema</vt:lpstr>
      </vt:variant>
      <vt:variant>
        <vt:i4>1</vt:i4>
      </vt:variant>
      <vt:variant>
        <vt:lpstr>Diatitels</vt:lpstr>
      </vt:variant>
      <vt:variant>
        <vt:i4>55</vt:i4>
      </vt:variant>
    </vt:vector>
  </HeadingPairs>
  <TitlesOfParts>
    <vt:vector size="68" baseType="lpstr">
      <vt:lpstr>Arial</vt:lpstr>
      <vt:lpstr>Arial Unicode MS</vt:lpstr>
      <vt:lpstr>Calibri</vt:lpstr>
      <vt:lpstr>Calibri Light</vt:lpstr>
      <vt:lpstr>Droid Sans</vt:lpstr>
      <vt:lpstr>Droid Sans Mono</vt:lpstr>
      <vt:lpstr>Helvetica Neue</vt:lpstr>
      <vt:lpstr>Palatino Linotype</vt:lpstr>
      <vt:lpstr>PT Sans</vt:lpstr>
      <vt:lpstr>Times</vt:lpstr>
      <vt:lpstr>Times New Roman</vt:lpstr>
      <vt:lpstr>Wingdings</vt:lpstr>
      <vt:lpstr>Terugblik</vt:lpstr>
      <vt:lpstr>Git basics</vt:lpstr>
      <vt:lpstr>What is Version/Source Control?</vt:lpstr>
      <vt:lpstr>PowerPoint-presentatie</vt:lpstr>
      <vt:lpstr>The End</vt:lpstr>
      <vt:lpstr>So why should I use git?!</vt:lpstr>
      <vt:lpstr>Let’s get this over with</vt:lpstr>
      <vt:lpstr>So why should I use git?!</vt:lpstr>
      <vt:lpstr>So why should I use git?!</vt:lpstr>
      <vt:lpstr>So why should I use git?!</vt:lpstr>
      <vt:lpstr>CLI vs GUI</vt:lpstr>
      <vt:lpstr>Git CLI</vt:lpstr>
      <vt:lpstr>Git GUI</vt:lpstr>
      <vt:lpstr>Git essentials</vt:lpstr>
      <vt:lpstr>Init</vt:lpstr>
      <vt:lpstr>Commits</vt:lpstr>
      <vt:lpstr>3 States of a File in Git</vt:lpstr>
      <vt:lpstr>File Status Lifecycle</vt:lpstr>
      <vt:lpstr>All together:</vt:lpstr>
      <vt:lpstr>Some Commands</vt:lpstr>
      <vt:lpstr> A “simple” Git workflow</vt:lpstr>
      <vt:lpstr>PowerPoint-presentatie</vt:lpstr>
      <vt:lpstr>So what is Github then?</vt:lpstr>
      <vt:lpstr>Git and github</vt:lpstr>
      <vt:lpstr>Git and github</vt:lpstr>
      <vt:lpstr>PowerPoint-presentatie</vt:lpstr>
      <vt:lpstr>And why then use GitHub</vt:lpstr>
      <vt:lpstr>Now what?</vt:lpstr>
      <vt:lpstr>Git in VS</vt:lpstr>
      <vt:lpstr>PowerPoint-presentatie</vt:lpstr>
      <vt:lpstr>Make git default</vt:lpstr>
      <vt:lpstr>Team explorer window = portal to git</vt:lpstr>
      <vt:lpstr>Click home in Team explorer</vt:lpstr>
      <vt:lpstr>Changes== focus this semester</vt:lpstr>
      <vt:lpstr>Everytime you build or safe code:</vt:lpstr>
      <vt:lpstr>Show history</vt:lpstr>
      <vt:lpstr>History</vt:lpstr>
      <vt:lpstr>Refresh history</vt:lpstr>
      <vt:lpstr>Rollback</vt:lpstr>
      <vt:lpstr>Reset == hardcore undo</vt:lpstr>
      <vt:lpstr>Revert== how it should be done</vt:lpstr>
      <vt:lpstr>Git commands </vt:lpstr>
      <vt:lpstr>All commands</vt:lpstr>
      <vt:lpstr>Basic Commands - git</vt:lpstr>
      <vt:lpstr>Basic Commands - Init</vt:lpstr>
      <vt:lpstr>Basic Commands - Status</vt:lpstr>
      <vt:lpstr>Basic Commands - Add</vt:lpstr>
      <vt:lpstr>Basic Commands - Commit</vt:lpstr>
      <vt:lpstr>Basic Commands - Log</vt:lpstr>
      <vt:lpstr>Basic Commands - Checkout</vt:lpstr>
      <vt:lpstr>Exercise</vt:lpstr>
      <vt:lpstr>PowerPoint-presentatie</vt:lpstr>
      <vt:lpstr>PowerPoint-presentatie</vt:lpstr>
      <vt:lpstr>PowerPoint-presentatie</vt:lpstr>
      <vt:lpstr>PowerPoint-presentatie</vt:lpstr>
      <vt:lpstr>Meer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basics</dc:title>
  <dc:creator>Dams Tim</dc:creator>
  <cp:lastModifiedBy>Tim Dams</cp:lastModifiedBy>
  <cp:revision>3</cp:revision>
  <dcterms:created xsi:type="dcterms:W3CDTF">2019-02-10T11:02:12Z</dcterms:created>
  <dcterms:modified xsi:type="dcterms:W3CDTF">2023-05-02T15:10:24Z</dcterms:modified>
</cp:coreProperties>
</file>