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23"/>
  </p:notesMasterIdLst>
  <p:sldIdLst>
    <p:sldId id="2130" r:id="rId2"/>
    <p:sldId id="2116" r:id="rId3"/>
    <p:sldId id="1817" r:id="rId4"/>
    <p:sldId id="2117" r:id="rId5"/>
    <p:sldId id="1821" r:id="rId6"/>
    <p:sldId id="1822" r:id="rId7"/>
    <p:sldId id="1819" r:id="rId8"/>
    <p:sldId id="2119" r:id="rId9"/>
    <p:sldId id="1141" r:id="rId10"/>
    <p:sldId id="1118" r:id="rId11"/>
    <p:sldId id="1827" r:id="rId12"/>
    <p:sldId id="1828" r:id="rId13"/>
    <p:sldId id="2122" r:id="rId14"/>
    <p:sldId id="2129" r:id="rId15"/>
    <p:sldId id="2123" r:id="rId16"/>
    <p:sldId id="2124" r:id="rId17"/>
    <p:sldId id="2126" r:id="rId18"/>
    <p:sldId id="2127" r:id="rId19"/>
    <p:sldId id="2128" r:id="rId20"/>
    <p:sldId id="2125" r:id="rId21"/>
    <p:sldId id="330" r:id="rId22"/>
  </p:sldIdLst>
  <p:sldSz cx="12192000" cy="6858000"/>
  <p:notesSz cx="6858000" cy="9144000"/>
  <p:embeddedFontLst>
    <p:embeddedFont>
      <p:font typeface="Archivo Narrow" panose="020B0604020202020204" charset="0"/>
      <p:regular r:id="rId24"/>
      <p:bold r:id="rId25"/>
      <p:italic r:id="rId26"/>
    </p:embeddedFont>
    <p:embeddedFont>
      <p:font typeface="Blogger Sans" panose="020005060300000200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E9788-D66B-46D3-85C3-2E32405F1B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6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0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40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4F678-5FBC-4F52-8355-86CEF5B440D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6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java/concepts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57A7-6041-4DC5-B0EF-7D159D06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Klassen en objecten in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1. 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" y="1"/>
            <a:ext cx="12149967" cy="78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01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23799FA-AE81-4D14-9D12-3A44C90B5A10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8" y="2122488"/>
            <a:ext cx="27241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8" name="Afgeronde rechthoek 5"/>
          <p:cNvSpPr>
            <a:spLocks noChangeArrowheads="1"/>
          </p:cNvSpPr>
          <p:nvPr/>
        </p:nvSpPr>
        <p:spPr bwMode="auto">
          <a:xfrm>
            <a:off x="3616325" y="819151"/>
            <a:ext cx="7240588" cy="154622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so, my fellow Objects: ask not what your program can do for you -  ask what you can do for your program!</a:t>
            </a:r>
            <a:endParaRPr kumimoji="0" lang="en-IE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1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0" y="2952925"/>
            <a:ext cx="3846490" cy="3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43A55-E1A3-4750-AB50-DAE9142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ziet alles “in zich”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D987E-F59E-4E14-8C92-3F41C1E0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object heeft z’n eigen variabelen, zogenaamde “</a:t>
            </a:r>
            <a:r>
              <a:rPr lang="nl-BE" b="1" dirty="0"/>
              <a:t>instantievariabelen</a:t>
            </a:r>
            <a:r>
              <a:rPr lang="nl-BE" dirty="0"/>
              <a:t> , private fields of data fields</a:t>
            </a:r>
            <a:r>
              <a:rPr lang="nl-BE" b="1" dirty="0"/>
              <a:t>”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CCA46-8D8A-45FB-A2D2-37CE63B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2768A4-45CA-4724-82ED-C8B186DD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2" y="2619336"/>
            <a:ext cx="5972706" cy="40180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530291C-E206-446B-A8FA-AB8CAC7E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33" y="4638531"/>
            <a:ext cx="2247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ED95-DF42-4732-B59B-068FBC4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BF54BC-FF03-412F-8363-A5F838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C9C529-07F2-44C7-81A2-1729ED6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12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8676A25-0646-4BBB-9338-85695C7E93D8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D2E5CE8-86A1-4D0F-A193-F1F89358804B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4CCD8AE-69AA-4D81-BCE2-30321F9E9E42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0B63E21-8972-4039-B23C-9252E05DE81B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4A38361-A14A-45C5-9683-63408700DF88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947EA9C-9B66-4A7F-B51E-EC8AA2DA229C}"/>
              </a:ext>
            </a:extLst>
          </p:cNvPr>
          <p:cNvSpPr/>
          <p:nvPr/>
        </p:nvSpPr>
        <p:spPr bwMode="auto">
          <a:xfrm>
            <a:off x="1133911" y="1334571"/>
            <a:ext cx="2901194" cy="356117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63272" y="1366795"/>
            <a:ext cx="281311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301690" y="3079940"/>
            <a:ext cx="2020350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259746" y="1426850"/>
            <a:ext cx="268308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59746" y="3042069"/>
            <a:ext cx="2028738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59746" y="5107258"/>
            <a:ext cx="1626067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691469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133910" y="2309092"/>
            <a:ext cx="2020351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84911" y="3474973"/>
            <a:ext cx="1433122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84911" y="4195345"/>
            <a:ext cx="1600902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905850" y="308461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b="1" dirty="0"/>
              <a:t>Instantievariabelen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297185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68134" y="2225705"/>
            <a:ext cx="1793847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68134" y="3358577"/>
            <a:ext cx="1340843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68134" y="3991980"/>
            <a:ext cx="1458288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785432" y="3084616"/>
            <a:ext cx="4306524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136E5D3-FBAA-4FC6-A4D2-C211ADAE6F94}"/>
              </a:ext>
            </a:extLst>
          </p:cNvPr>
          <p:cNvSpPr/>
          <p:nvPr/>
        </p:nvSpPr>
        <p:spPr bwMode="auto">
          <a:xfrm>
            <a:off x="1268133" y="5131602"/>
            <a:ext cx="2666303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A1568C3-1327-4E12-9221-6D81779CA8E0}"/>
              </a:ext>
            </a:extLst>
          </p:cNvPr>
          <p:cNvSpPr/>
          <p:nvPr/>
        </p:nvSpPr>
        <p:spPr bwMode="auto">
          <a:xfrm>
            <a:off x="5785432" y="2778106"/>
            <a:ext cx="2335112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B536A28-437F-4834-B4AE-D6EDAC1C2396}"/>
              </a:ext>
            </a:extLst>
          </p:cNvPr>
          <p:cNvSpPr/>
          <p:nvPr/>
        </p:nvSpPr>
        <p:spPr bwMode="auto">
          <a:xfrm>
            <a:off x="5785433" y="4107759"/>
            <a:ext cx="2402746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30C5C-E516-4ADC-8BB0-DB33110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2AD526-8828-4AE0-83C1-D54159C9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zal in je C# carrière twee soorten klassen tegenkomen:</a:t>
            </a:r>
          </a:p>
          <a:p>
            <a:pPr lvl="1"/>
            <a:r>
              <a:rPr lang="nl-BE" dirty="0"/>
              <a:t>1° Klassen die je zelf schrijft </a:t>
            </a:r>
          </a:p>
          <a:p>
            <a:pPr lvl="1"/>
            <a:r>
              <a:rPr lang="nl-BE" dirty="0"/>
              <a:t>2° Klassen die anderen hebben geschreven, inclusief de .NET klassen (&gt;9000!)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Je kan pas objecten maken als je de bijhorende klasse hebt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D6B724-78DB-482F-8F3B-8B98179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dirty="0"/>
              <a:t>(private) </a:t>
            </a:r>
            <a:r>
              <a:rPr lang="nl-BE" b="1" dirty="0"/>
              <a:t>data fields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6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Class header </a:t>
            </a:r>
            <a:r>
              <a:rPr lang="en-US" dirty="0"/>
              <a:t>of </a:t>
            </a:r>
            <a:r>
              <a:rPr lang="en-US" b="1" dirty="0"/>
              <a:t>class </a:t>
            </a:r>
            <a:r>
              <a:rPr lang="en-US" b="1" dirty="0" err="1"/>
              <a:t>definitie</a:t>
            </a:r>
            <a:endParaRPr lang="en-US" dirty="0"/>
          </a:p>
          <a:p>
            <a:pPr lvl="1" eaLnBrk="1" hangingPunct="1"/>
            <a:r>
              <a:rPr lang="en-US" dirty="0" err="1"/>
              <a:t>Optionele</a:t>
            </a:r>
            <a:r>
              <a:rPr lang="en-US" dirty="0"/>
              <a:t> access modifier (</a:t>
            </a:r>
            <a:r>
              <a:rPr lang="en-US" dirty="0" err="1"/>
              <a:t>zie</a:t>
            </a:r>
            <a:r>
              <a:rPr lang="en-US" dirty="0"/>
              <a:t> later)</a:t>
            </a:r>
          </a:p>
          <a:p>
            <a:pPr lvl="1" eaLnBrk="1" hangingPunct="1"/>
            <a:r>
              <a:rPr lang="en-US" dirty="0"/>
              <a:t>Keyword </a:t>
            </a:r>
            <a:r>
              <a:rPr 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dirty="0" err="1"/>
              <a:t>Legale</a:t>
            </a:r>
            <a:r>
              <a:rPr lang="en-US" dirty="0"/>
              <a:t> identifier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les 1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Scherp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Class access modifiers (</a:t>
            </a:r>
            <a:r>
              <a:rPr lang="en-US" b="1" dirty="0" err="1"/>
              <a:t>optioneel</a:t>
            </a:r>
            <a:r>
              <a:rPr lang="en-US" b="1" dirty="0"/>
              <a:t>)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protected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internal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private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82555-BF9F-4B7D-A70C-294785336F3B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BBB2F28-9886-4BEF-8118-290DEC12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103"/>
            <a:ext cx="3414829" cy="31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88C1D-8438-4581-9210-7CD813E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Plaats iedere klasse in eigen bestand</a:t>
            </a:r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B6B49D1-6D31-41A2-99B8-667E65ED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06" y="1825625"/>
            <a:ext cx="4539988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A9F34-A03F-4D27-9CB5-4E966BA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23C138C-04E6-4DD8-B438-D9A5F4BEB15B}"/>
              </a:ext>
            </a:extLst>
          </p:cNvPr>
          <p:cNvSpPr/>
          <p:nvPr/>
        </p:nvSpPr>
        <p:spPr bwMode="auto">
          <a:xfrm>
            <a:off x="440473" y="3875049"/>
            <a:ext cx="11751527" cy="271532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creeren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99196" y="1162949"/>
            <a:ext cx="9846527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aanmaken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je 2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Type </a:t>
            </a:r>
            <a:r>
              <a:rPr lang="en-US" dirty="0" err="1"/>
              <a:t>en</a:t>
            </a:r>
            <a:r>
              <a:rPr lang="en-US" dirty="0"/>
              <a:t> identifier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dirty="0"/>
              <a:t>Object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b="1" dirty="0"/>
              <a:t>new</a:t>
            </a:r>
            <a:r>
              <a:rPr lang="en-US" dirty="0"/>
              <a:t> operator die </a:t>
            </a:r>
            <a:r>
              <a:rPr lang="en-US" dirty="0" err="1"/>
              <a:t>geheugen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reserveren</a:t>
            </a:r>
            <a:endParaRPr lang="en-US" dirty="0"/>
          </a:p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07250" y="3855100"/>
            <a:ext cx="11726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</p:txBody>
      </p:sp>
    </p:spTree>
    <p:extLst>
      <p:ext uri="{BB962C8B-B14F-4D97-AF65-F5344CB8AC3E}">
        <p14:creationId xmlns:p14="http://schemas.microsoft.com/office/powerpoint/2010/main" val="7447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value types </a:t>
            </a:r>
            <a:r>
              <a:rPr lang="en-US" dirty="0" err="1"/>
              <a:t>maken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-4895850" y="-3409950"/>
            <a:ext cx="7105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John;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John = 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Bob = new Employee();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978408" y="1397001"/>
          <a:ext cx="10506456" cy="33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r>
                        <a:rPr lang="nl-BE" sz="2000" dirty="0"/>
                        <a:t>Valuetypes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Objecten (Reference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eenGetal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BE" sz="2000" baseline="0" dirty="0" err="1">
                          <a:latin typeface="Courier New" pitchFamily="49" charset="0"/>
                          <a:cs typeface="Courier New" pitchFamily="49" charset="0"/>
                        </a:rPr>
                        <a:t>anderGetal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=5;</a:t>
                      </a:r>
                      <a:endParaRPr lang="nl-BE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andereWerknemer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 = new Employee();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Klassen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58140" y="1676400"/>
            <a:ext cx="9728860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instantievariabelen,properties</a:t>
            </a:r>
            <a:r>
              <a:rPr lang="en-US" dirty="0"/>
              <a:t> en </a:t>
            </a:r>
            <a:r>
              <a:rPr lang="en-US" dirty="0" err="1"/>
              <a:t>methoden</a:t>
            </a:r>
            <a:endParaRPr lang="en-US" dirty="0"/>
          </a:p>
          <a:p>
            <a:pPr eaLnBrk="1" hangingPunct="1"/>
            <a:r>
              <a:rPr lang="en-US" dirty="0"/>
              <a:t>Via access modifiers </a:t>
            </a:r>
            <a:r>
              <a:rPr lang="en-US" dirty="0" err="1"/>
              <a:t>geef</a:t>
            </a:r>
            <a:r>
              <a:rPr lang="en-US" dirty="0"/>
              <a:t> je </a:t>
            </a:r>
            <a:r>
              <a:rPr lang="en-US" dirty="0" err="1"/>
              <a:t>aan</a:t>
            </a:r>
            <a:r>
              <a:rPr lang="en-US" dirty="0"/>
              <a:t> wat </a:t>
            </a:r>
            <a:r>
              <a:rPr lang="en-US" dirty="0" err="1"/>
              <a:t>zichtbaar</a:t>
            </a:r>
            <a:r>
              <a:rPr lang="en-US" dirty="0"/>
              <a:t> is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objecten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1B117-2830-4049-A4FE-77776C2CE69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2D6AE5-3079-4FB1-B443-4CB7DB6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3" y="3084649"/>
            <a:ext cx="6655266" cy="47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verder)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114799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519612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05" y="1842680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Andere manier van objecten bekijken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974" y="182562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2774" y="4462462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Tekstvak 6"/>
          <p:cNvSpPr txBox="1">
            <a:spLocks noChangeArrowheads="1"/>
          </p:cNvSpPr>
          <p:nvPr/>
        </p:nvSpPr>
        <p:spPr bwMode="auto">
          <a:xfrm>
            <a:off x="9690100" y="1303339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Bron</a:t>
            </a: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134</TotalTime>
  <Words>1547</Words>
  <Application>Microsoft Office PowerPoint</Application>
  <PresentationFormat>Breedbeeld</PresentationFormat>
  <Paragraphs>328</Paragraphs>
  <Slides>21</Slides>
  <Notes>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Calibri</vt:lpstr>
      <vt:lpstr>Archivo Narrow</vt:lpstr>
      <vt:lpstr>Blogger Sans</vt:lpstr>
      <vt:lpstr>Courier New</vt:lpstr>
      <vt:lpstr>Times New Roman</vt:lpstr>
      <vt:lpstr>Arial</vt:lpstr>
      <vt:lpstr>ziescherper</vt:lpstr>
      <vt:lpstr>2. Klassen en objecten in C#</vt:lpstr>
      <vt:lpstr>Klassen in C#</vt:lpstr>
      <vt:lpstr>Stap 1: Een klasse maken </vt:lpstr>
      <vt:lpstr>Plaats iedere klasse in eigen bestand</vt:lpstr>
      <vt:lpstr>Stap 2: Objecten creeren</vt:lpstr>
      <vt:lpstr>Objecten maken bijna zelfde als value types maken</vt:lpstr>
      <vt:lpstr>Klassen zijn niet leeg:</vt:lpstr>
      <vt:lpstr>Voorbeeld van methode in klasse</vt:lpstr>
      <vt:lpstr>Andere manier van objecten bekijken</vt:lpstr>
      <vt:lpstr>PowerPoint-presentatie</vt:lpstr>
      <vt:lpstr>Access modifiers</vt:lpstr>
      <vt:lpstr>Access modifiers</vt:lpstr>
      <vt:lpstr>Object ziet alles “in zich”</vt:lpstr>
      <vt:lpstr>Overview</vt:lpstr>
      <vt:lpstr>Klassen bestaan uit</vt:lpstr>
      <vt:lpstr>Klassen bestaan uit</vt:lpstr>
      <vt:lpstr>Klassen bestaan uit</vt:lpstr>
      <vt:lpstr>Klassen bestaan uit</vt:lpstr>
      <vt:lpstr>Klassen bestaan uit</vt:lpstr>
      <vt:lpstr>Klassen bestaan uit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21</cp:revision>
  <dcterms:created xsi:type="dcterms:W3CDTF">2019-02-06T07:18:58Z</dcterms:created>
  <dcterms:modified xsi:type="dcterms:W3CDTF">2023-05-02T15:09:55Z</dcterms:modified>
</cp:coreProperties>
</file>