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35"/>
  </p:notesMasterIdLst>
  <p:sldIdLst>
    <p:sldId id="2131" r:id="rId3"/>
    <p:sldId id="1297" r:id="rId4"/>
    <p:sldId id="1477" r:id="rId5"/>
    <p:sldId id="1318" r:id="rId6"/>
    <p:sldId id="1319" r:id="rId7"/>
    <p:sldId id="2130" r:id="rId8"/>
    <p:sldId id="2122" r:id="rId9"/>
    <p:sldId id="1317" r:id="rId10"/>
    <p:sldId id="1320" r:id="rId11"/>
    <p:sldId id="1475" r:id="rId12"/>
    <p:sldId id="1321" r:id="rId13"/>
    <p:sldId id="1322" r:id="rId14"/>
    <p:sldId id="1323" r:id="rId15"/>
    <p:sldId id="1324" r:id="rId16"/>
    <p:sldId id="2128" r:id="rId17"/>
    <p:sldId id="1325" r:id="rId18"/>
    <p:sldId id="1326" r:id="rId19"/>
    <p:sldId id="1327" r:id="rId20"/>
    <p:sldId id="1334" r:id="rId21"/>
    <p:sldId id="1336" r:id="rId22"/>
    <p:sldId id="1337" r:id="rId23"/>
    <p:sldId id="1338" r:id="rId24"/>
    <p:sldId id="1480" r:id="rId25"/>
    <p:sldId id="2123" r:id="rId26"/>
    <p:sldId id="1478" r:id="rId27"/>
    <p:sldId id="2125" r:id="rId28"/>
    <p:sldId id="2129" r:id="rId29"/>
    <p:sldId id="2124" r:id="rId30"/>
    <p:sldId id="2126" r:id="rId31"/>
    <p:sldId id="2127" r:id="rId32"/>
    <p:sldId id="1333" r:id="rId33"/>
    <p:sldId id="330" r:id="rId3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FE7910-5D98-43A6-A814-EBE8BA5715B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77CC7-D0FF-4E4A-B7CC-125153DA6B4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4220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524B62-0EF9-485D-BA3B-EE42DE202F9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757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5EFB0F-E236-429A-8042-3B65D7952F12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43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CAB179A-5B22-43D1-BE88-88EA5FC71E5B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694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ED4717-68C2-46C6-B9B8-6804F453B11D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8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44DCD-6F46-41C0-8E8E-0B20B3BF5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52A4873-61E7-4F13-86CE-30C712EFC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79764E-3496-42B2-A19F-9EC1C540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46F3DE4-EB63-45A3-A5C8-3BD0923C2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252E5DE-5C46-45D5-B6C0-7CB0F274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156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0264C0-0E03-4A75-BB8B-8314C04B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217B2CD9-5D0A-48DA-AC19-BDC193683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CEFAB3A-5EB3-4F78-82F7-E8D4F963C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3E63C4-A5B2-4A75-977A-3FD019A5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793A699-DF52-4DCB-B837-FA753668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2107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E6700CE-DF5E-43F9-AA45-67C0177624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96B717A-D662-4082-932D-3E96108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D05345-E638-43B8-9AD1-E487D604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6554AA4-C2EF-4FA5-86AC-9D838270B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042594-4285-4AA9-B0AF-E1E442EC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6512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FD280-CB3F-487B-80AE-61EB67CC80C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Scherper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7E742BC-BE58-4628-A332-C0DA2511B0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92070" y="4933270"/>
            <a:ext cx="1607860" cy="83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195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3417C-812E-4E27-8943-E4436E84D50F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4934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910A8-72E9-433C-B59C-C665F6CEFB2E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8353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AD69E-CA5C-4751-93BB-A820C0373975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39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C932-8EF9-4F7F-8877-91DA7FC71D8F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091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4CF39-1926-41B8-8D11-2C4AC255B357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0741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AF86-9A70-4033-BABD-9B9397A53391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95700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FD02-4CE9-4F02-BE49-0FE28C7B78E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41331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8A28-4F49-415E-AD45-9FB28029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61777F-7248-4762-A660-E20DFA37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50AC5-D616-423A-A9AF-C92166BC2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3CF8FC-17AE-4AB3-AA3C-8D4FA5E6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D6DD022-6240-4BA7-BCFC-FCDED9D4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250485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C2956-F7E5-4CEA-8295-5F2E0D5DAAD0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1650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1F582-4F46-4A6C-AA7A-3C8C97F34BB7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923948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38E43-F9A7-450F-BD92-C6DEAFCF729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79216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309400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4EABF-229B-40BF-9A90-09D05A74A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33694C0-D229-4F34-837F-58D7DBA40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FCA78D-E85E-402C-9057-8427486F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EF14F8-A9E3-45D4-957A-B516DE64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119736-B730-460F-A39C-0E9905D3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139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C006E-EFAB-4387-AEDE-14999893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34AA9B4-609C-4385-A1DC-1F82E45E2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226321C-CF78-44EA-99B3-12EB77FE6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37C519A-B0D0-46B9-891C-BB3253BB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FC8C7B-A5DC-4ECF-BF95-BC0184A7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329B2DF-F00C-4E42-8FA4-7F0038EB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13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B9236E-B269-4F57-8705-5AD6FD77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6A516A-32BB-4423-A7B3-B37080FBF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54753EC-8613-4826-98A1-5D8027FDF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14C01124-E346-4C93-8783-F3D41FCC3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C34E071-EA29-49FA-9756-FDFD2EE1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0101FAA-EB3D-428C-8448-3FC20311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DC9964B-BE2F-41F5-B226-6D3551A5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AC11D63-CE9A-4D57-A6D3-76B7C6D32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894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67D64D-ECBA-4D5D-B8AE-03E5069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4A8578-BB37-426A-B570-C53A3523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16ACA524-6E74-43AF-8682-AFED2501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DCDCBFE-6F66-4599-9FE7-229CFEE2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034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4E49D88-116A-48F9-A56E-6E460CE40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048DB7C-CD53-476B-9081-FB0B7CA4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6DEAAF-CD0A-4109-B804-D58AE9FF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457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BE935-696A-4BD6-9539-23AD1734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24F305-CFE6-4EF5-AD78-D7AA6D3F3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C4F72D1-37B7-4C74-B457-845563B38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7C1348F-0040-479E-8B86-1AB81D54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3AC6D9A-64E8-4DFA-BAAF-73EE4926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2583FD1-4F9F-4363-9EB4-2834D844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481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6A4F2B-125B-4EA5-9F1A-D27C8B7A1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1D4C0B1-7811-484D-85B3-C3BEF16E1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C7C0C04-A9C2-49B2-8AAC-CA4FEBA00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5241F14-A70E-4A58-B657-7FB7DC552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65E3631-8757-4172-893F-E0882937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D8744F6-9BF2-4373-8D4D-D15DAF2D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4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30934FE-C2A5-451A-9BC5-AE31FFE1A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3FB00D5-3021-4966-91AB-8D869544A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A66078C-F28A-4774-A976-F0EDEE3A2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D33C4D-AFD5-4263-9D4E-F381E8147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365981-7D48-4D24-8618-DC46C05B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3162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6D189-9D44-4420-AD6C-CB7FB60E6B34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EEDC-B114-49E1-A15F-4C2D9EFF463E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2BE194BD-580E-4A84-B4D3-6B79E540C13C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82399" y="160544"/>
            <a:ext cx="394355" cy="2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1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E06F0F-B097-417C-AC5C-D1A9B1F0D0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4.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32E2CE2-3105-4F5F-907D-D606AA293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H9. OOP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A352F6-5869-4113-9AE1-67A4D066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579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A99CE178-7F9D-4685-BF13-884E17006DB6}"/>
              </a:ext>
            </a:extLst>
          </p:cNvPr>
          <p:cNvSpPr/>
          <p:nvPr/>
        </p:nvSpPr>
        <p:spPr>
          <a:xfrm>
            <a:off x="457199" y="1166842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Eenvoudig voorbeeld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47031C-1BEF-49D0-B73D-1AF186E19C7D}"/>
              </a:ext>
            </a:extLst>
          </p:cNvPr>
          <p:cNvSpPr/>
          <p:nvPr/>
        </p:nvSpPr>
        <p:spPr>
          <a:xfrm>
            <a:off x="2135790" y="5196997"/>
            <a:ext cx="9764110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jos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jos.ID = 666;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//set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Employee bob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bob.ID = jos.ID + 1; 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get bij jos, set bij bob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11" name="Rechte verbindingslijn met pijl 10">
            <a:extLst>
              <a:ext uri="{FF2B5EF4-FFF2-40B4-BE49-F238E27FC236}">
                <a16:creationId xmlns:a16="http://schemas.microsoft.com/office/drawing/2014/main" id="{1DFF46ED-EEE5-43B8-9684-7506F4D044FF}"/>
              </a:ext>
            </a:extLst>
          </p:cNvPr>
          <p:cNvCxnSpPr/>
          <p:nvPr/>
        </p:nvCxnSpPr>
        <p:spPr bwMode="auto">
          <a:xfrm flipH="1" flipV="1">
            <a:off x="3294993" y="2096814"/>
            <a:ext cx="593835" cy="7777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Rechte verbindingslijn met pijl 14">
            <a:extLst>
              <a:ext uri="{FF2B5EF4-FFF2-40B4-BE49-F238E27FC236}">
                <a16:creationId xmlns:a16="http://schemas.microsoft.com/office/drawing/2014/main" id="{457CA2CA-D7F2-4F4F-AD9B-AB1B37FB893E}"/>
              </a:ext>
            </a:extLst>
          </p:cNvPr>
          <p:cNvCxnSpPr/>
          <p:nvPr/>
        </p:nvCxnSpPr>
        <p:spPr bwMode="auto">
          <a:xfrm flipV="1">
            <a:off x="3147848" y="2217683"/>
            <a:ext cx="99849" cy="9511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9686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Value == STEEDS </a:t>
            </a:r>
            <a:r>
              <a:rPr lang="en-IE" dirty="0" err="1"/>
              <a:t>waarde</a:t>
            </a:r>
            <a:r>
              <a:rPr lang="en-IE" dirty="0"/>
              <a:t> die via set </a:t>
            </a:r>
            <a:r>
              <a:rPr lang="en-IE" dirty="0" err="1"/>
              <a:t>binnenkomt</a:t>
            </a:r>
            <a:r>
              <a:rPr lang="en-IE" dirty="0"/>
              <a:t> </a:t>
            </a:r>
          </a:p>
          <a:p>
            <a:pPr lvl="1"/>
            <a:r>
              <a:rPr lang="en-IE" dirty="0"/>
              <a:t>Value= keyword! Mag </a:t>
            </a:r>
            <a:r>
              <a:rPr lang="en-IE" dirty="0" err="1"/>
              <a:t>niets</a:t>
            </a:r>
            <a:r>
              <a:rPr lang="en-IE" dirty="0"/>
              <a:t> </a:t>
            </a:r>
            <a:r>
              <a:rPr lang="en-IE" dirty="0" err="1"/>
              <a:t>anders</a:t>
            </a:r>
            <a:r>
              <a:rPr lang="en-IE" dirty="0"/>
              <a:t> </a:t>
            </a:r>
            <a:r>
              <a:rPr lang="en-IE" dirty="0" err="1"/>
              <a:t>zijn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6128" y="2962275"/>
            <a:ext cx="4743450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7033077" y="4920202"/>
            <a:ext cx="854015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hthoek 7"/>
          <p:cNvSpPr/>
          <p:nvPr/>
        </p:nvSpPr>
        <p:spPr bwMode="auto">
          <a:xfrm>
            <a:off x="5753492" y="4580896"/>
            <a:ext cx="641230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hthoek 8"/>
          <p:cNvSpPr/>
          <p:nvPr/>
        </p:nvSpPr>
        <p:spPr bwMode="auto">
          <a:xfrm>
            <a:off x="7150971" y="4537764"/>
            <a:ext cx="684363" cy="33930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95C1D71-34C6-4328-9C9A-7607BCC25E1C}"/>
              </a:ext>
            </a:extLst>
          </p:cNvPr>
          <p:cNvSpPr/>
          <p:nvPr/>
        </p:nvSpPr>
        <p:spPr bwMode="auto">
          <a:xfrm>
            <a:off x="5429655" y="4990588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D6617373-9334-4472-8BF8-400FE8A547E2}"/>
              </a:ext>
            </a:extLst>
          </p:cNvPr>
          <p:cNvSpPr/>
          <p:nvPr/>
        </p:nvSpPr>
        <p:spPr bwMode="auto">
          <a:xfrm>
            <a:off x="5801111" y="592429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473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Rechte verbindingslijn met pijl 10"/>
          <p:cNvCxnSpPr/>
          <p:nvPr/>
        </p:nvCxnSpPr>
        <p:spPr bwMode="auto">
          <a:xfrm rot="10800000">
            <a:off x="3508075" y="3209028"/>
            <a:ext cx="4606506" cy="17597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Gebruik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6832" y="1052423"/>
            <a:ext cx="3658410" cy="3004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1209" y="4406572"/>
            <a:ext cx="5543311" cy="708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hoek 6"/>
          <p:cNvSpPr/>
          <p:nvPr/>
        </p:nvSpPr>
        <p:spPr bwMode="auto">
          <a:xfrm>
            <a:off x="3447691" y="4606505"/>
            <a:ext cx="521898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  <p:sp>
        <p:nvSpPr>
          <p:cNvPr id="8" name="Rechthoek 7"/>
          <p:cNvSpPr/>
          <p:nvPr/>
        </p:nvSpPr>
        <p:spPr bwMode="auto">
          <a:xfrm>
            <a:off x="7683260" y="4905555"/>
            <a:ext cx="1587261" cy="28467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914140E3-5549-4A0B-8578-75ECB1958D80}"/>
              </a:ext>
            </a:extLst>
          </p:cNvPr>
          <p:cNvSpPr/>
          <p:nvPr/>
        </p:nvSpPr>
        <p:spPr bwMode="auto">
          <a:xfrm>
            <a:off x="3626068" y="2603677"/>
            <a:ext cx="444309" cy="26472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AA4813C-E778-49FF-8AF9-1237545EA118}"/>
              </a:ext>
            </a:extLst>
          </p:cNvPr>
          <p:cNvSpPr/>
          <p:nvPr/>
        </p:nvSpPr>
        <p:spPr bwMode="auto">
          <a:xfrm>
            <a:off x="4011573" y="3291099"/>
            <a:ext cx="397517" cy="31394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10" name="Rechte verbindingslijn met pijl 9"/>
          <p:cNvCxnSpPr/>
          <p:nvPr/>
        </p:nvCxnSpPr>
        <p:spPr bwMode="auto">
          <a:xfrm rot="16200000" flipV="1">
            <a:off x="2395268" y="3183147"/>
            <a:ext cx="2484408" cy="5348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8914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Readonly</a:t>
            </a:r>
            <a:r>
              <a:rPr lang="en-IE" dirty="0"/>
              <a:t> of write-online </a:t>
            </a:r>
            <a:r>
              <a:rPr lang="en-IE" dirty="0" err="1"/>
              <a:t>maken</a:t>
            </a:r>
            <a:r>
              <a:rPr lang="en-IE" dirty="0"/>
              <a:t>:</a:t>
            </a:r>
          </a:p>
          <a:p>
            <a:endParaRPr lang="en-IE" dirty="0"/>
          </a:p>
          <a:p>
            <a:pPr lvl="2"/>
            <a:r>
              <a:rPr lang="en-IE" dirty="0"/>
              <a:t>Read-only: set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lvl="2"/>
            <a:endParaRPr lang="en-IE" dirty="0"/>
          </a:p>
          <a:p>
            <a:pPr marL="914400" lvl="2" indent="0">
              <a:buNone/>
            </a:pPr>
            <a:endParaRPr lang="en-IE" dirty="0"/>
          </a:p>
          <a:p>
            <a:pPr lvl="2"/>
            <a:endParaRPr lang="en-IE" dirty="0"/>
          </a:p>
          <a:p>
            <a:pPr lvl="2"/>
            <a:r>
              <a:rPr lang="en-IE" dirty="0"/>
              <a:t>Write-only: get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089" y="3429000"/>
            <a:ext cx="15621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2497" y="2908673"/>
            <a:ext cx="4448175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1E61F7-9C2C-4E0A-8794-2B84AE9DF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7" y="3429000"/>
            <a:ext cx="1640141" cy="10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88CF9F-EAF6-42EE-B971-296CFCA9E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7" y="5251873"/>
            <a:ext cx="1640142" cy="106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734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Voordelen</a:t>
            </a:r>
            <a:r>
              <a:rPr lang="en-IE" dirty="0"/>
              <a:t> properties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76885"/>
          </a:xfrm>
        </p:spPr>
        <p:txBody>
          <a:bodyPr>
            <a:normAutofit/>
          </a:bodyPr>
          <a:lstStyle/>
          <a:p>
            <a:r>
              <a:rPr lang="en-IE" dirty="0"/>
              <a:t>Read-only getter, </a:t>
            </a:r>
            <a:r>
              <a:rPr lang="en-IE" dirty="0" err="1"/>
              <a:t>zonder</a:t>
            </a:r>
            <a:r>
              <a:rPr lang="en-IE" dirty="0"/>
              <a:t> </a:t>
            </a:r>
            <a:r>
              <a:rPr lang="en-IE" dirty="0" err="1"/>
              <a:t>bijhorende</a:t>
            </a:r>
            <a:r>
              <a:rPr lang="en-IE" dirty="0"/>
              <a:t> setter. Getter </a:t>
            </a:r>
            <a:r>
              <a:rPr lang="en-IE" dirty="0" err="1"/>
              <a:t>doet</a:t>
            </a:r>
            <a:r>
              <a:rPr lang="en-IE" dirty="0"/>
              <a:t> </a:t>
            </a:r>
            <a:r>
              <a:rPr lang="en-IE" dirty="0" err="1"/>
              <a:t>transformatie</a:t>
            </a:r>
            <a:r>
              <a:rPr lang="en-IE" dirty="0"/>
              <a:t> van private field data:</a:t>
            </a:r>
          </a:p>
          <a:p>
            <a:endParaRPr lang="en-IE" dirty="0"/>
          </a:p>
          <a:p>
            <a:pPr marL="0" indent="0">
              <a:buNone/>
            </a:pP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Gemengde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: (set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binnen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zelf</a:t>
            </a:r>
            <a:r>
              <a:rPr lang="en-IE" dirty="0"/>
              <a:t>, get public)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17129" y="2909217"/>
            <a:ext cx="3624574" cy="140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69069" y="5432425"/>
            <a:ext cx="3853861" cy="128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E87814D-6132-4FA3-8578-0939DB70A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065" y="5241882"/>
            <a:ext cx="2006848" cy="129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86F09D8-AD9A-4659-912E-0ADDC844F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005" y="3015935"/>
            <a:ext cx="1850934" cy="11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40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E0D70F-8835-4F72-9CF4-A8A0D4C2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Omvormers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1C7BA7-A3AC-48F7-9D8C-B2C56C5F0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zijn zeer nuttig indien je aan de buitenwereld zaken wilt aanbieden die niet noodzakelijk in het object an </a:t>
            </a:r>
            <a:r>
              <a:rPr lang="nl-BE" dirty="0" err="1"/>
              <a:t>sich</a:t>
            </a:r>
            <a:r>
              <a:rPr lang="nl-BE" dirty="0"/>
              <a:t> bestaan.</a:t>
            </a:r>
          </a:p>
          <a:p>
            <a:endParaRPr lang="nl-BE" dirty="0"/>
          </a:p>
          <a:p>
            <a:r>
              <a:rPr lang="nl-BE" dirty="0"/>
              <a:t>Voorbeeld: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F39CB3-1FF6-4292-BBE6-80568BDEC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9982188-D311-4FE1-A8D3-8C8756956C8D}"/>
              </a:ext>
            </a:extLst>
          </p:cNvPr>
          <p:cNvSpPr/>
          <p:nvPr/>
        </p:nvSpPr>
        <p:spPr>
          <a:xfrm>
            <a:off x="2441197" y="2659310"/>
            <a:ext cx="78652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Persoon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voornaam;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achternaam;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FullName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{voornaam}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{achternaam}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string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Email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voornaam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achternaam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@ap.be"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4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Properties, methods en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kan</a:t>
            </a:r>
            <a:r>
              <a:rPr lang="en-IE" dirty="0"/>
              <a:t> je </a:t>
            </a:r>
            <a:r>
              <a:rPr lang="en-IE" dirty="0" err="1"/>
              <a:t>beschouwen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combinatie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field en method:</a:t>
            </a:r>
          </a:p>
          <a:p>
            <a:pPr lvl="1"/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zoals</a:t>
            </a:r>
            <a:r>
              <a:rPr lang="en-IE" dirty="0"/>
              <a:t> fields (x =4;  </a:t>
            </a:r>
            <a:r>
              <a:rPr lang="en-IE" dirty="0" err="1"/>
              <a:t>gezondheid</a:t>
            </a:r>
            <a:r>
              <a:rPr lang="en-IE" dirty="0"/>
              <a:t>=100;)</a:t>
            </a:r>
          </a:p>
          <a:p>
            <a:pPr lvl="1"/>
            <a:r>
              <a:rPr lang="en-IE" dirty="0" err="1"/>
              <a:t>Werking</a:t>
            </a:r>
            <a:r>
              <a:rPr lang="en-IE" dirty="0"/>
              <a:t> (code) </a:t>
            </a:r>
            <a:r>
              <a:rPr lang="en-IE" dirty="0" err="1"/>
              <a:t>als</a:t>
            </a:r>
            <a:r>
              <a:rPr lang="en-IE" dirty="0"/>
              <a:t> method (</a:t>
            </a:r>
            <a:r>
              <a:rPr lang="en-IE" dirty="0" err="1"/>
              <a:t>controle</a:t>
            </a:r>
            <a:r>
              <a:rPr lang="en-IE" dirty="0"/>
              <a:t> of </a:t>
            </a:r>
            <a:r>
              <a:rPr lang="en-IE" dirty="0" err="1"/>
              <a:t>toekenning</a:t>
            </a:r>
            <a:r>
              <a:rPr lang="en-IE" dirty="0"/>
              <a:t> </a:t>
            </a:r>
            <a:r>
              <a:rPr lang="en-IE" dirty="0" err="1"/>
              <a:t>mag</a:t>
            </a:r>
            <a:r>
              <a:rPr lang="en-IE" dirty="0"/>
              <a:t> </a:t>
            </a:r>
            <a:r>
              <a:rPr lang="en-IE" dirty="0" err="1"/>
              <a:t>gebeuren</a:t>
            </a:r>
            <a:r>
              <a:rPr lang="en-IE" dirty="0"/>
              <a:t>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796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field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dirty="0" err="1"/>
              <a:t>Slechts</a:t>
            </a:r>
            <a:r>
              <a:rPr lang="en-IE" dirty="0"/>
              <a:t> 1 property per </a:t>
            </a:r>
            <a:r>
              <a:rPr lang="en-IE" dirty="0" err="1"/>
              <a:t>declaratie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Const, ref, out etc </a:t>
            </a:r>
            <a:r>
              <a:rPr lang="en-IE" dirty="0" err="1"/>
              <a:t>niet</a:t>
            </a:r>
            <a:r>
              <a:rPr lang="en-IE" dirty="0"/>
              <a:t> </a:t>
            </a:r>
            <a:r>
              <a:rPr lang="en-IE" dirty="0" err="1"/>
              <a:t>toegelaten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26772" y="2759049"/>
            <a:ext cx="133350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kstvak 7"/>
          <p:cNvSpPr txBox="1"/>
          <p:nvPr/>
        </p:nvSpPr>
        <p:spPr>
          <a:xfrm>
            <a:off x="5073084" y="3187583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sp>
        <p:nvSpPr>
          <p:cNvPr id="9" name="Rechthoek 8"/>
          <p:cNvSpPr/>
          <p:nvPr/>
        </p:nvSpPr>
        <p:spPr bwMode="auto">
          <a:xfrm>
            <a:off x="5004073" y="2782142"/>
            <a:ext cx="327804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1054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96782" y="5025216"/>
            <a:ext cx="1752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hthoek 10"/>
          <p:cNvSpPr/>
          <p:nvPr/>
        </p:nvSpPr>
        <p:spPr bwMode="auto">
          <a:xfrm>
            <a:off x="4416523" y="5005448"/>
            <a:ext cx="50320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Tekstvak 11"/>
          <p:cNvSpPr txBox="1"/>
          <p:nvPr/>
        </p:nvSpPr>
        <p:spPr>
          <a:xfrm>
            <a:off x="5900266" y="508308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</p:spTree>
    <p:extLst>
      <p:ext uri="{BB962C8B-B14F-4D97-AF65-F5344CB8AC3E}">
        <p14:creationId xmlns:p14="http://schemas.microsoft.com/office/powerpoint/2010/main" val="29730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Property </a:t>
            </a:r>
            <a:r>
              <a:rPr lang="en-IE" dirty="0" err="1"/>
              <a:t>vs</a:t>
            </a:r>
            <a:r>
              <a:rPr lang="en-IE" dirty="0"/>
              <a:t> Method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E" dirty="0" err="1"/>
              <a:t>Binnen</a:t>
            </a:r>
            <a:r>
              <a:rPr lang="en-IE" dirty="0"/>
              <a:t> de property code is </a:t>
            </a:r>
            <a:r>
              <a:rPr lang="en-IE" dirty="0" err="1"/>
              <a:t>enkel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get/set </a:t>
            </a:r>
            <a:r>
              <a:rPr lang="en-IE" dirty="0" err="1"/>
              <a:t>structuur</a:t>
            </a:r>
            <a:r>
              <a:rPr lang="en-IE" dirty="0"/>
              <a:t> </a:t>
            </a:r>
            <a:r>
              <a:rPr lang="en-IE" dirty="0" err="1"/>
              <a:t>toegelaten</a:t>
            </a:r>
            <a:r>
              <a:rPr lang="en-IE" dirty="0"/>
              <a:t> (</a:t>
            </a:r>
            <a:r>
              <a:rPr lang="en-IE" dirty="0" err="1"/>
              <a:t>dus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</a:t>
            </a:r>
            <a:r>
              <a:rPr lang="en-IE" dirty="0" err="1"/>
              <a:t>gedeelde</a:t>
            </a:r>
            <a:r>
              <a:rPr lang="en-IE" dirty="0"/>
              <a:t> code </a:t>
            </a:r>
            <a:r>
              <a:rPr lang="en-IE" dirty="0" err="1"/>
              <a:t>bijvoorbeeld</a:t>
            </a:r>
            <a:r>
              <a:rPr lang="en-IE" dirty="0"/>
              <a:t>)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kan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void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returntype</a:t>
            </a:r>
            <a:r>
              <a:rPr lang="en-IE" dirty="0"/>
              <a:t> </a:t>
            </a:r>
            <a:r>
              <a:rPr lang="en-IE" dirty="0" err="1"/>
              <a:t>hebben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Een</a:t>
            </a:r>
            <a:r>
              <a:rPr lang="en-IE" dirty="0"/>
              <a:t> property </a:t>
            </a:r>
            <a:r>
              <a:rPr lang="en-IE" dirty="0" err="1"/>
              <a:t>heeft</a:t>
            </a:r>
            <a:r>
              <a:rPr lang="en-IE" dirty="0"/>
              <a:t> </a:t>
            </a:r>
            <a:r>
              <a:rPr lang="en-IE" dirty="0" err="1"/>
              <a:t>geen</a:t>
            </a:r>
            <a:r>
              <a:rPr lang="en-IE" dirty="0"/>
              <a:t> parameters:</a:t>
            </a:r>
          </a:p>
          <a:p>
            <a:pPr lvl="1"/>
            <a:r>
              <a:rPr lang="en-IE" dirty="0"/>
              <a:t>Data die </a:t>
            </a:r>
            <a:r>
              <a:rPr lang="en-IE" dirty="0" err="1"/>
              <a:t>aan</a:t>
            </a:r>
            <a:r>
              <a:rPr lang="en-IE" dirty="0"/>
              <a:t> de property </a:t>
            </a:r>
            <a:r>
              <a:rPr lang="en-IE" dirty="0" err="1"/>
              <a:t>worden</a:t>
            </a:r>
            <a:r>
              <a:rPr lang="en-IE" dirty="0"/>
              <a:t> </a:t>
            </a:r>
            <a:r>
              <a:rPr lang="en-IE" dirty="0" err="1"/>
              <a:t>toegekend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automatisch</a:t>
            </a:r>
            <a:r>
              <a:rPr lang="en-IE" dirty="0"/>
              <a:t> de setter</a:t>
            </a:r>
          </a:p>
          <a:p>
            <a:pPr lvl="1"/>
            <a:r>
              <a:rPr lang="en-IE" dirty="0"/>
              <a:t>De </a:t>
            </a:r>
            <a:r>
              <a:rPr lang="en-IE" dirty="0" err="1"/>
              <a:t>waarde</a:t>
            </a:r>
            <a:r>
              <a:rPr lang="en-IE" dirty="0"/>
              <a:t> </a:t>
            </a:r>
            <a:r>
              <a:rPr lang="en-IE" dirty="0" err="1"/>
              <a:t>wordt</a:t>
            </a:r>
            <a:r>
              <a:rPr lang="en-IE" dirty="0"/>
              <a:t> </a:t>
            </a:r>
            <a:r>
              <a:rPr lang="en-IE" dirty="0" err="1"/>
              <a:t>doorgegeven</a:t>
            </a:r>
            <a:r>
              <a:rPr lang="en-IE" dirty="0"/>
              <a:t> via de </a:t>
            </a:r>
            <a:r>
              <a:rPr lang="en-IE" i="1" dirty="0"/>
              <a:t>value </a:t>
            </a:r>
            <a:r>
              <a:rPr lang="en-IE" dirty="0" err="1"/>
              <a:t>variabele</a:t>
            </a:r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1475" y="2321453"/>
            <a:ext cx="30765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hthoek 5"/>
          <p:cNvSpPr/>
          <p:nvPr/>
        </p:nvSpPr>
        <p:spPr bwMode="auto">
          <a:xfrm>
            <a:off x="4457430" y="2779281"/>
            <a:ext cx="2737448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Tekstvak 6"/>
          <p:cNvSpPr txBox="1"/>
          <p:nvPr/>
        </p:nvSpPr>
        <p:spPr>
          <a:xfrm>
            <a:off x="6234472" y="3107084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  <p:pic>
        <p:nvPicPr>
          <p:cNvPr id="1064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1475" y="4231389"/>
            <a:ext cx="19145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hthoek 8"/>
          <p:cNvSpPr/>
          <p:nvPr/>
        </p:nvSpPr>
        <p:spPr bwMode="auto">
          <a:xfrm>
            <a:off x="4796556" y="4208744"/>
            <a:ext cx="342180" cy="224286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Tekstvak 9"/>
          <p:cNvSpPr txBox="1"/>
          <p:nvPr/>
        </p:nvSpPr>
        <p:spPr>
          <a:xfrm>
            <a:off x="6573598" y="4536547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MAG NIET!</a:t>
            </a:r>
          </a:p>
        </p:txBody>
      </p:sp>
    </p:spTree>
    <p:extLst>
      <p:ext uri="{BB962C8B-B14F-4D97-AF65-F5344CB8AC3E}">
        <p14:creationId xmlns:p14="http://schemas.microsoft.com/office/powerpoint/2010/main" val="256791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65316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46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47800"/>
            <a:ext cx="6705600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80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nl-BE" dirty="0" err="1"/>
              <a:t>Why</a:t>
            </a:r>
            <a:r>
              <a:rPr lang="nl-BE" dirty="0"/>
              <a:t> public fields </a:t>
            </a:r>
            <a:r>
              <a:rPr lang="nl-BE" dirty="0" err="1"/>
              <a:t>suck</a:t>
            </a:r>
            <a:endParaRPr lang="nl-BE" dirty="0"/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3EE0FDFE-66BA-4B23-A2FE-B4A14666A09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49509" name="Tekstvak 4"/>
          <p:cNvSpPr txBox="1">
            <a:spLocks noChangeArrowheads="1"/>
          </p:cNvSpPr>
          <p:nvPr/>
        </p:nvSpPr>
        <p:spPr bwMode="auto">
          <a:xfrm>
            <a:off x="1524001" y="6550026"/>
            <a:ext cx="531813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p.75</a:t>
            </a:r>
          </a:p>
        </p:txBody>
      </p:sp>
    </p:spTree>
    <p:extLst>
      <p:ext uri="{BB962C8B-B14F-4D97-AF65-F5344CB8AC3E}">
        <p14:creationId xmlns:p14="http://schemas.microsoft.com/office/powerpoint/2010/main" val="3549856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077200" cy="1143000"/>
          </a:xfrm>
        </p:spPr>
        <p:txBody>
          <a:bodyPr/>
          <a:lstStyle/>
          <a:p>
            <a:pPr eaLnBrk="1" hangingPunct="1"/>
            <a:r>
              <a:rPr lang="en-US"/>
              <a:t>Creating Properties (cont'd.)</a:t>
            </a:r>
          </a:p>
        </p:txBody>
      </p:sp>
      <p:grpSp>
        <p:nvGrpSpPr>
          <p:cNvPr id="4" name="Groep 3"/>
          <p:cNvGrpSpPr/>
          <p:nvPr/>
        </p:nvGrpSpPr>
        <p:grpSpPr>
          <a:xfrm>
            <a:off x="183" y="5522504"/>
            <a:ext cx="2057217" cy="1335496"/>
            <a:chOff x="3251290" y="2050597"/>
            <a:chExt cx="5619750" cy="2495550"/>
          </a:xfrm>
        </p:grpSpPr>
        <p:grpSp>
          <p:nvGrpSpPr>
            <p:cNvPr id="5" name="Groep 4"/>
            <p:cNvGrpSpPr/>
            <p:nvPr/>
          </p:nvGrpSpPr>
          <p:grpSpPr>
            <a:xfrm>
              <a:off x="3251290" y="2050597"/>
              <a:ext cx="5619750" cy="2495550"/>
              <a:chOff x="1762125" y="2181225"/>
              <a:chExt cx="5619750" cy="2495550"/>
            </a:xfrm>
          </p:grpSpPr>
          <p:pic>
            <p:nvPicPr>
              <p:cNvPr id="7" name="Afbeelding 6"/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762125" y="2181225"/>
                <a:ext cx="5619750" cy="2495550"/>
              </a:xfrm>
              <a:prstGeom prst="rect">
                <a:avLst/>
              </a:prstGeom>
            </p:spPr>
          </p:pic>
          <p:sp>
            <p:nvSpPr>
              <p:cNvPr id="8" name="Tekstvak 7"/>
              <p:cNvSpPr txBox="1"/>
              <p:nvPr/>
            </p:nvSpPr>
            <p:spPr>
              <a:xfrm>
                <a:off x="2571997" y="3003640"/>
                <a:ext cx="2510714" cy="9777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nl-BE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rPr>
                  <a:t>CK</a:t>
                </a:r>
              </a:p>
            </p:txBody>
          </p:sp>
        </p:grpSp>
        <p:pic>
          <p:nvPicPr>
            <p:cNvPr id="6" name="Picture 2" descr="http://thumbs.dreamstime.com/x/information-technology-abstract-background-8089524.jpg"/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1875" y="2162805"/>
              <a:ext cx="2183065" cy="22884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1509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014" y="1800226"/>
            <a:ext cx="6657975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911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Autoproperties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904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3335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Auto-properties </a:t>
            </a:r>
            <a:r>
              <a:rPr lang="en-US" dirty="0" err="1"/>
              <a:t>doel</a:t>
            </a:r>
            <a:endParaRPr 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 err="1"/>
              <a:t>Vaak</a:t>
            </a:r>
            <a:r>
              <a:rPr lang="en-US" b="1" dirty="0"/>
              <a:t> </a:t>
            </a:r>
            <a:r>
              <a:rPr lang="en-US" b="1" dirty="0" err="1"/>
              <a:t>schrijf</a:t>
            </a:r>
            <a:r>
              <a:rPr lang="en-US" b="1" dirty="0"/>
              <a:t> je full properties  </a:t>
            </a:r>
            <a:r>
              <a:rPr lang="en-US" b="1" dirty="0" err="1"/>
              <a:t>zonder</a:t>
            </a:r>
            <a:r>
              <a:rPr lang="en-US" b="1" dirty="0"/>
              <a:t> </a:t>
            </a:r>
            <a:r>
              <a:rPr lang="en-US" b="1" dirty="0" err="1"/>
              <a:t>enige</a:t>
            </a:r>
            <a:r>
              <a:rPr lang="en-US" b="1" dirty="0"/>
              <a:t> extra code</a:t>
            </a:r>
          </a:p>
          <a:p>
            <a:pPr lvl="1" eaLnBrk="1" hangingPunct="1"/>
            <a:r>
              <a:rPr lang="en-US" dirty="0" err="1"/>
              <a:t>Dus</a:t>
            </a:r>
            <a:r>
              <a:rPr lang="en-US" dirty="0"/>
              <a:t> </a:t>
            </a:r>
            <a:r>
              <a:rPr lang="en-US" dirty="0" err="1"/>
              <a:t>eenvoudige</a:t>
            </a:r>
            <a:r>
              <a:rPr lang="en-US" dirty="0"/>
              <a:t> get/set om </a:t>
            </a:r>
            <a:r>
              <a:rPr lang="en-US" dirty="0" err="1"/>
              <a:t>aan</a:t>
            </a:r>
            <a:r>
              <a:rPr lang="en-US" dirty="0"/>
              <a:t> private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geraken</a:t>
            </a:r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 err="1"/>
              <a:t>Dit</a:t>
            </a:r>
            <a:r>
              <a:rPr lang="en-US" dirty="0"/>
              <a:t> is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dubbele</a:t>
            </a:r>
            <a:r>
              <a:rPr lang="en-US" dirty="0"/>
              <a:t>, </a:t>
            </a:r>
            <a:r>
              <a:rPr lang="en-US" dirty="0" err="1"/>
              <a:t>onnodige</a:t>
            </a:r>
            <a:r>
              <a:rPr lang="en-US" dirty="0"/>
              <a:t> code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Auto-properties </a:t>
            </a:r>
            <a:r>
              <a:rPr lang="en-US" dirty="0" err="1"/>
              <a:t>lossen</a:t>
            </a:r>
            <a:r>
              <a:rPr lang="en-US" dirty="0"/>
              <a:t> </a:t>
            </a:r>
            <a:r>
              <a:rPr lang="en-US" dirty="0" err="1"/>
              <a:t>dit</a:t>
            </a:r>
            <a:r>
              <a:rPr lang="en-US" dirty="0"/>
              <a:t> op</a:t>
            </a:r>
          </a:p>
          <a:p>
            <a:pPr lvl="1" eaLnBrk="1" hangingPunct="1"/>
            <a:endParaRPr lang="en-US" dirty="0"/>
          </a:p>
          <a:p>
            <a:pPr marL="477837" lvl="1" indent="0" eaLnBrk="1" hangingPunct="1">
              <a:buNone/>
            </a:pPr>
            <a:endParaRPr lang="en-US" b="1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BF4193-3CBF-40C9-9382-51F97C931272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A90F58E-09BC-4A38-9090-9D0B41673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4401" y="822325"/>
            <a:ext cx="1955800" cy="5716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554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Auto-properties</a:t>
            </a:r>
          </a:p>
        </p:txBody>
      </p:sp>
      <p:sp>
        <p:nvSpPr>
          <p:cNvPr id="2969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9700" name="Tijdelijke aanduiding voor dianumm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© ap2008 | </a:t>
            </a:r>
            <a:fld id="{A496444A-07EB-41AC-85BE-2B5C855EF9D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PIJL-RECHTS 6"/>
          <p:cNvSpPr>
            <a:spLocks noChangeArrowheads="1"/>
          </p:cNvSpPr>
          <p:nvPr/>
        </p:nvSpPr>
        <p:spPr bwMode="auto">
          <a:xfrm>
            <a:off x="4960939" y="3452814"/>
            <a:ext cx="1876425" cy="1323975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Herschrijven als:</a:t>
            </a: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1363" y="3695701"/>
            <a:ext cx="3086100" cy="96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924" y="1262863"/>
            <a:ext cx="1789329" cy="523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678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0ABF3D-38C6-40FD-8DEF-0FBF015D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Auto-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4A273ED-24B8-404C-8391-A6191749A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Hebben een eigen intern private field (waar je niet aankan)</a:t>
            </a:r>
          </a:p>
          <a:p>
            <a:r>
              <a:rPr lang="nl-BE" dirty="0"/>
              <a:t>Gebruik je indien je een variabele hebt die geen:</a:t>
            </a:r>
          </a:p>
          <a:p>
            <a:pPr lvl="1"/>
            <a:r>
              <a:rPr lang="nl-BE" dirty="0"/>
              <a:t>Illegale waarden kan krijgen (en dus geen set controle nodig heeft)</a:t>
            </a:r>
          </a:p>
          <a:p>
            <a:pPr lvl="1"/>
            <a:r>
              <a:rPr lang="nl-BE" dirty="0"/>
              <a:t>Niet moet getransformeerd worden bij het naar buiten sturen (en dus geen get nodig heeft)</a:t>
            </a:r>
          </a:p>
          <a:p>
            <a:pPr lvl="1"/>
            <a:endParaRPr lang="nl-BE" dirty="0"/>
          </a:p>
          <a:p>
            <a:r>
              <a:rPr lang="nl-BE" dirty="0"/>
              <a:t>Omzeilt het “géén publieke data fields”</a:t>
            </a:r>
          </a:p>
          <a:p>
            <a:endParaRPr lang="nl-BE" dirty="0"/>
          </a:p>
          <a:p>
            <a:pPr lvl="1"/>
            <a:r>
              <a:rPr lang="nl-BE" b="1" u="sng" dirty="0" err="1"/>
              <a:t>Use</a:t>
            </a:r>
            <a:r>
              <a:rPr lang="nl-BE" b="1" u="sng" dirty="0"/>
              <a:t> </a:t>
            </a:r>
            <a:r>
              <a:rPr lang="nl-BE" b="1" u="sng" dirty="0" err="1"/>
              <a:t>wisely</a:t>
            </a:r>
            <a:r>
              <a:rPr lang="nl-BE" b="1" u="sng" dirty="0"/>
              <a:t>!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85ECF50-7DB4-48D2-AC0B-90ACD548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6265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dus niet gebruiken?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 géén </a:t>
            </a:r>
            <a:r>
              <a:rPr lang="nl-BE" dirty="0" err="1"/>
              <a:t>autoproperties</a:t>
            </a:r>
            <a:r>
              <a:rPr lang="nl-BE" dirty="0"/>
              <a:t> indien je:</a:t>
            </a:r>
          </a:p>
          <a:p>
            <a:pPr lvl="1"/>
            <a:r>
              <a:rPr lang="nl-BE" dirty="0"/>
              <a:t>bepaalde controle tijdens set wil doen</a:t>
            </a:r>
          </a:p>
          <a:p>
            <a:pPr lvl="2"/>
            <a:r>
              <a:rPr lang="nl-BE" dirty="0"/>
              <a:t>Bv controleren of getal binnen bepaalde range zit</a:t>
            </a:r>
          </a:p>
          <a:p>
            <a:pPr lvl="1"/>
            <a:r>
              <a:rPr lang="nl-BE" dirty="0"/>
              <a:t>transformatie tijdens get wil doen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3792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A91E1A-8128-41E2-B901-C47EE6ED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Autoprop met private setter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59E0CC-AECC-4C63-8489-9E8D10B9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Je mag acces </a:t>
            </a:r>
            <a:r>
              <a:rPr lang="nl-BE" dirty="0" err="1"/>
              <a:t>modifier</a:t>
            </a:r>
            <a:r>
              <a:rPr lang="nl-BE" dirty="0"/>
              <a:t> in autoprop uiteraard aanpassen.</a:t>
            </a:r>
          </a:p>
          <a:p>
            <a:endParaRPr lang="nl-BE" dirty="0"/>
          </a:p>
          <a:p>
            <a:r>
              <a:rPr lang="nl-BE" dirty="0"/>
              <a:t>Bijvoorbeeld, autoprop met private setter: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2"/>
            <a:r>
              <a:rPr lang="nl-BE" dirty="0"/>
              <a:t>Kan dus enkel in object zelf aangepast worden</a:t>
            </a:r>
          </a:p>
          <a:p>
            <a:pPr lvl="2"/>
            <a:r>
              <a:rPr lang="nl-BE" dirty="0"/>
              <a:t>Maar wel uitgelezen worden buiten object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C4CA598-F5FA-44C1-AEE5-BF6C915D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0C847F-3881-407B-9ABE-84E90D60CB9F}"/>
              </a:ext>
            </a:extLst>
          </p:cNvPr>
          <p:cNvSpPr/>
          <p:nvPr/>
        </p:nvSpPr>
        <p:spPr>
          <a:xfrm>
            <a:off x="3280966" y="2426117"/>
            <a:ext cx="5630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MyProperty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4343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B4963-6ED4-4502-8D1A-ECC5E007D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Begin waarde geven aan </a:t>
            </a:r>
            <a:r>
              <a:rPr lang="nl-BE" dirty="0" err="1"/>
              <a:t>autprop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2D9135-4D1F-470F-A63B-7C0579EBD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303ADAC-7C2E-45FD-87EA-C3E1075B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E2725E7-08E9-449B-A9D9-87963CBBCD1D}"/>
              </a:ext>
            </a:extLst>
          </p:cNvPr>
          <p:cNvSpPr/>
          <p:nvPr/>
        </p:nvSpPr>
        <p:spPr>
          <a:xfrm>
            <a:off x="2921876" y="3244334"/>
            <a:ext cx="54192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Age {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 = 45;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64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890D06-B1BA-4CA6-90AC-5367CABD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VS sneltoets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5681ADF-F8C5-475D-9E3E-85C73CABD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Full property:</a:t>
            </a:r>
          </a:p>
          <a:p>
            <a:pPr lvl="1"/>
            <a:r>
              <a:rPr lang="nl-BE" dirty="0" err="1"/>
              <a:t>propfull</a:t>
            </a:r>
            <a:r>
              <a:rPr lang="nl-BE" dirty="0"/>
              <a:t> [tab][tab]</a:t>
            </a:r>
          </a:p>
          <a:p>
            <a:r>
              <a:rPr lang="nl-BE" dirty="0"/>
              <a:t>Auto property</a:t>
            </a:r>
          </a:p>
          <a:p>
            <a:pPr lvl="1"/>
            <a:r>
              <a:rPr lang="nl-BE" dirty="0"/>
              <a:t>prop[tab][tab]</a:t>
            </a:r>
          </a:p>
          <a:p>
            <a:r>
              <a:rPr lang="nl-BE" dirty="0"/>
              <a:t>Auto property met private setter</a:t>
            </a:r>
          </a:p>
          <a:p>
            <a:pPr lvl="1"/>
            <a:r>
              <a:rPr lang="nl-BE" dirty="0" err="1"/>
              <a:t>propg</a:t>
            </a:r>
            <a:r>
              <a:rPr lang="nl-BE" dirty="0"/>
              <a:t>[tab][tab]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70781B-5818-45CC-BF8D-27209F87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43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F9DAD-4258-4E9E-A7F3-0775E8B1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wat nodig?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08A0D3E-BC27-45BB-BC34-3212867E9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Meestal begin je met </a:t>
            </a:r>
            <a:r>
              <a:rPr lang="nl-BE" dirty="0" err="1"/>
              <a:t>autoprops</a:t>
            </a:r>
            <a:r>
              <a:rPr lang="nl-BE" dirty="0"/>
              <a:t> om aan </a:t>
            </a:r>
            <a:r>
              <a:rPr lang="nl-BE" dirty="0" err="1"/>
              <a:t>rapid</a:t>
            </a:r>
            <a:r>
              <a:rPr lang="nl-BE" dirty="0"/>
              <a:t> prototyping te doen</a:t>
            </a:r>
          </a:p>
          <a:p>
            <a:endParaRPr lang="nl-BE" dirty="0"/>
          </a:p>
          <a:p>
            <a:r>
              <a:rPr lang="nl-BE" dirty="0"/>
              <a:t>Vervolgens maak je full </a:t>
            </a:r>
            <a:r>
              <a:rPr lang="nl-BE" dirty="0" err="1"/>
              <a:t>props</a:t>
            </a:r>
            <a:r>
              <a:rPr lang="nl-BE" dirty="0"/>
              <a:t> van die zaken waar je volgens </a:t>
            </a:r>
            <a:r>
              <a:rPr lang="nl-BE" dirty="0" err="1"/>
              <a:t>specs</a:t>
            </a:r>
            <a:r>
              <a:rPr lang="nl-BE" dirty="0"/>
              <a:t> controle (set) of transformaties (get) nodig hebt.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B73A1E0-849C-41FB-8C9F-0AE81A0F1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10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Proloog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Implementatie</a:t>
            </a:r>
            <a:r>
              <a:rPr lang="en-IE" dirty="0"/>
              <a:t> van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fiets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object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3093384-ECD2-4FEB-96D1-A62BF4E49FA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318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9531" y="2081595"/>
            <a:ext cx="32861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85176" y="4562186"/>
            <a:ext cx="26003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9574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70F3C4-3A41-4606-B854-3A1D1446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Properties</a:t>
            </a:r>
            <a:r>
              <a:rPr lang="nl-BE" dirty="0"/>
              <a:t> zonder backing fields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D160D6F-C1E5-4C89-9AE1-A6D76694F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99B4B3-4B7A-4DA4-8CC0-F773961B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4155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Samenvatting</a:t>
            </a:r>
            <a:endParaRPr lang="en-US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305800" cy="4572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b="1" dirty="0"/>
              <a:t>Property</a:t>
            </a:r>
          </a:p>
          <a:p>
            <a:pPr lvl="1" eaLnBrk="1" hangingPunct="1"/>
            <a:r>
              <a:rPr lang="en-US" dirty="0" err="1"/>
              <a:t>Manier</a:t>
            </a:r>
            <a:r>
              <a:rPr lang="en-US" dirty="0"/>
              <a:t> om (private) data fields van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klasse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bereiken</a:t>
            </a:r>
            <a:endParaRPr lang="en-US" dirty="0"/>
          </a:p>
          <a:p>
            <a:pPr lvl="1" eaLnBrk="1" hangingPunct="1"/>
            <a:r>
              <a:rPr lang="en-US" dirty="0" err="1"/>
              <a:t>Bepaald</a:t>
            </a:r>
            <a:r>
              <a:rPr lang="en-US" dirty="0"/>
              <a:t> hoe de data fields </a:t>
            </a:r>
            <a:r>
              <a:rPr lang="en-US" dirty="0" err="1"/>
              <a:t>hun</a:t>
            </a:r>
            <a:r>
              <a:rPr lang="en-US" dirty="0"/>
              <a:t>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moeten</a:t>
            </a:r>
            <a:r>
              <a:rPr lang="en-US" dirty="0"/>
              <a:t> </a:t>
            </a:r>
            <a:r>
              <a:rPr lang="en-US" dirty="0" err="1"/>
              <a:t>krijgen</a:t>
            </a:r>
            <a:r>
              <a:rPr lang="en-US" dirty="0"/>
              <a:t> en </a:t>
            </a:r>
            <a:r>
              <a:rPr lang="en-US" dirty="0" err="1"/>
              <a:t>geven</a:t>
            </a:r>
            <a:endParaRPr lang="en-US" dirty="0"/>
          </a:p>
          <a:p>
            <a:endParaRPr lang="en-US" dirty="0"/>
          </a:p>
          <a:p>
            <a:pPr eaLnBrk="1" hangingPunct="1"/>
            <a:r>
              <a:rPr lang="en-US" dirty="0"/>
              <a:t>Properties </a:t>
            </a:r>
            <a:r>
              <a:rPr lang="en-US" dirty="0" err="1"/>
              <a:t>hebben</a:t>
            </a:r>
            <a:r>
              <a:rPr lang="en-US" dirty="0"/>
              <a:t> </a:t>
            </a:r>
            <a:r>
              <a:rPr lang="en-US" b="1" dirty="0"/>
              <a:t>accessors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set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field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endParaRPr lang="en-US" dirty="0"/>
          </a:p>
          <a:p>
            <a:pPr lvl="1" eaLnBrk="1" hangingPunct="1"/>
            <a:r>
              <a:rPr lang="en-US" b="1" dirty="0">
                <a:latin typeface="Courier New" pitchFamily="1" charset="0"/>
              </a:rPr>
              <a:t>get</a:t>
            </a:r>
            <a:r>
              <a:rPr lang="en-US" b="1" dirty="0"/>
              <a:t> accessors </a:t>
            </a:r>
            <a:r>
              <a:rPr lang="en-US" dirty="0"/>
              <a:t>om </a:t>
            </a:r>
            <a:r>
              <a:rPr lang="en-US" dirty="0" err="1"/>
              <a:t>waarde</a:t>
            </a:r>
            <a:r>
              <a:rPr lang="en-US" dirty="0"/>
              <a:t> </a:t>
            </a:r>
            <a:r>
              <a:rPr lang="en-US" dirty="0" err="1"/>
              <a:t>uit</a:t>
            </a:r>
            <a:r>
              <a:rPr lang="en-US" dirty="0"/>
              <a:t> field </a:t>
            </a:r>
            <a:r>
              <a:rPr lang="en-US" dirty="0" err="1"/>
              <a:t>uit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lezen</a:t>
            </a:r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Full Property: property met </a:t>
            </a:r>
            <a:r>
              <a:rPr lang="en-US" dirty="0" err="1"/>
              <a:t>onderliggende</a:t>
            </a:r>
            <a:r>
              <a:rPr lang="en-US" dirty="0"/>
              <a:t> code</a:t>
            </a:r>
          </a:p>
          <a:p>
            <a:r>
              <a:rPr lang="en-US" dirty="0" err="1"/>
              <a:t>Autoproperty</a:t>
            </a:r>
            <a:r>
              <a:rPr lang="en-US" dirty="0"/>
              <a:t>: “basic” property, </a:t>
            </a:r>
            <a:r>
              <a:rPr lang="en-US" dirty="0" err="1"/>
              <a:t>zonder</a:t>
            </a:r>
            <a:r>
              <a:rPr lang="en-US" dirty="0"/>
              <a:t> extra code/</a:t>
            </a:r>
            <a:r>
              <a:rPr lang="en-US" dirty="0" err="1"/>
              <a:t>controle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689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Public fields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Nadeel</a:t>
            </a:r>
            <a:r>
              <a:rPr lang="en-IE" dirty="0"/>
              <a:t> van </a:t>
            </a:r>
            <a:r>
              <a:rPr lang="en-IE" dirty="0" err="1"/>
              <a:t>rechtstreeks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fields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hebben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60973" y="3218595"/>
            <a:ext cx="2705100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98893" y="4791119"/>
            <a:ext cx="409575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kstvak 6"/>
          <p:cNvSpPr txBox="1"/>
          <p:nvPr/>
        </p:nvSpPr>
        <p:spPr>
          <a:xfrm>
            <a:off x="8924142" y="48027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3079" y="5389665"/>
            <a:ext cx="21240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kstvak 8"/>
          <p:cNvSpPr txBox="1"/>
          <p:nvPr/>
        </p:nvSpPr>
        <p:spPr>
          <a:xfrm>
            <a:off x="8973025" y="52742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1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OK</a:t>
            </a:r>
          </a:p>
        </p:txBody>
      </p:sp>
      <p:grpSp>
        <p:nvGrpSpPr>
          <p:cNvPr id="10" name="Groep 8"/>
          <p:cNvGrpSpPr>
            <a:grpSpLocks/>
          </p:cNvGrpSpPr>
          <p:nvPr/>
        </p:nvGrpSpPr>
        <p:grpSpPr bwMode="auto">
          <a:xfrm>
            <a:off x="8443400" y="2572940"/>
            <a:ext cx="1971675" cy="1466850"/>
            <a:chOff x="6185338" y="1366345"/>
            <a:chExt cx="1970690" cy="1466630"/>
          </a:xfrm>
        </p:grpSpPr>
        <p:pic>
          <p:nvPicPr>
            <p:cNvPr id="11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kstvak 11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677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Get/Set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oplossing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Merk op </a:t>
            </a:r>
            <a:r>
              <a:rPr lang="en-IE" dirty="0" err="1"/>
              <a:t>dat</a:t>
            </a:r>
            <a:r>
              <a:rPr lang="en-IE" dirty="0"/>
              <a:t> fields nu private </a:t>
            </a:r>
            <a:r>
              <a:rPr lang="en-IE" dirty="0" err="1"/>
              <a:t>staan</a:t>
            </a:r>
            <a:r>
              <a:rPr lang="en-IE" dirty="0"/>
              <a:t> (=</a:t>
            </a:r>
            <a:r>
              <a:rPr lang="en-IE" dirty="0" err="1"/>
              <a:t>instantievariabele</a:t>
            </a:r>
            <a:r>
              <a:rPr lang="en-IE" dirty="0"/>
              <a:t>):</a:t>
            </a:r>
          </a:p>
          <a:p>
            <a:pPr lvl="1"/>
            <a:r>
              <a:rPr lang="en-IE" dirty="0" err="1"/>
              <a:t>Toegang</a:t>
            </a:r>
            <a:r>
              <a:rPr lang="en-IE" dirty="0"/>
              <a:t> van/</a:t>
            </a:r>
            <a:r>
              <a:rPr lang="en-IE" dirty="0" err="1"/>
              <a:t>naar</a:t>
            </a:r>
            <a:r>
              <a:rPr lang="en-IE" dirty="0"/>
              <a:t> private fields </a:t>
            </a:r>
            <a:r>
              <a:rPr lang="en-IE" dirty="0" err="1"/>
              <a:t>controleren</a:t>
            </a:r>
            <a:r>
              <a:rPr lang="en-IE" dirty="0"/>
              <a:t> via get/set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9223451" y="6176963"/>
            <a:ext cx="2743200" cy="365125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67137" y="2692002"/>
            <a:ext cx="46577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8830" y="6144544"/>
            <a:ext cx="5124450" cy="647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5BE52E7E-3553-422F-8308-B7431B2C80B5}"/>
              </a:ext>
            </a:extLst>
          </p:cNvPr>
          <p:cNvSpPr/>
          <p:nvPr/>
        </p:nvSpPr>
        <p:spPr bwMode="auto">
          <a:xfrm>
            <a:off x="4854392" y="4964067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45A018C-4EAF-4636-9A96-0C0821A88D98}"/>
              </a:ext>
            </a:extLst>
          </p:cNvPr>
          <p:cNvSpPr/>
          <p:nvPr/>
        </p:nvSpPr>
        <p:spPr bwMode="auto">
          <a:xfrm>
            <a:off x="5280861" y="371569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19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056440-3C0D-4837-ACEB-19CC5CA1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Get/Set methoden is </a:t>
            </a:r>
            <a:r>
              <a:rPr lang="nl-BE" dirty="0" err="1"/>
              <a:t>oldschool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D6A2F38-50FF-4E09-A39E-CBE91B4A5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nog veel voor in andere talen.</a:t>
            </a:r>
          </a:p>
          <a:p>
            <a:endParaRPr lang="nl-BE" dirty="0"/>
          </a:p>
          <a:p>
            <a:r>
              <a:rPr lang="nl-BE" dirty="0"/>
              <a:t>Microsoft heeft eigen oplossing : </a:t>
            </a:r>
            <a:r>
              <a:rPr lang="nl-BE" dirty="0" err="1"/>
              <a:t>Properties</a:t>
            </a:r>
            <a:endParaRPr lang="nl-BE" dirty="0"/>
          </a:p>
          <a:p>
            <a:endParaRPr lang="nl-BE" dirty="0"/>
          </a:p>
          <a:p>
            <a:r>
              <a:rPr lang="nl-BE" dirty="0"/>
              <a:t>Twee types:</a:t>
            </a:r>
          </a:p>
          <a:p>
            <a:pPr lvl="1"/>
            <a:r>
              <a:rPr lang="nl-BE" dirty="0"/>
              <a:t>Full property</a:t>
            </a:r>
          </a:p>
          <a:p>
            <a:pPr lvl="1"/>
            <a:r>
              <a:rPr lang="nl-BE" dirty="0"/>
              <a:t>Autoproperty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AB70BC-4C41-405D-B0B9-9F99A9BE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0619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52FB9B-700C-4528-9B65-550DF3DFE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Full </a:t>
            </a:r>
            <a:r>
              <a:rPr lang="nl-BE" dirty="0" err="1"/>
              <a:t>Properties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C185DE-83E6-42A2-AF41-FB0D6C828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FE078BD-02F0-4AF0-A8FA-F28E7FF01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27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</a:t>
            </a:r>
          </a:p>
        </p:txBody>
      </p:sp>
      <p:sp>
        <p:nvSpPr>
          <p:cNvPr id="171011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E" dirty="0" err="1"/>
              <a:t>Handige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getter/setters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Manier</a:t>
            </a:r>
            <a:r>
              <a:rPr lang="en-IE" dirty="0"/>
              <a:t> om </a:t>
            </a:r>
            <a:r>
              <a:rPr lang="en-IE" dirty="0" err="1"/>
              <a:t>gecontroleerde</a:t>
            </a:r>
            <a:r>
              <a:rPr lang="en-IE" dirty="0"/>
              <a:t> </a:t>
            </a:r>
            <a:r>
              <a:rPr lang="en-IE" dirty="0" err="1"/>
              <a:t>toegang</a:t>
            </a:r>
            <a:r>
              <a:rPr lang="en-IE" dirty="0"/>
              <a:t> tot </a:t>
            </a:r>
            <a:r>
              <a:rPr lang="en-IE" dirty="0" err="1"/>
              <a:t>instantievariabelen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geven</a:t>
            </a:r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.NET </a:t>
            </a:r>
            <a:r>
              <a:rPr lang="en-IE" dirty="0" err="1"/>
              <a:t>houdt</a:t>
            </a:r>
            <a:r>
              <a:rPr lang="en-IE" dirty="0"/>
              <a:t> van properties (</a:t>
            </a:r>
            <a:r>
              <a:rPr lang="en-IE" dirty="0" err="1"/>
              <a:t>denk</a:t>
            </a:r>
            <a:r>
              <a:rPr lang="en-IE" dirty="0"/>
              <a:t> </a:t>
            </a:r>
            <a:r>
              <a:rPr lang="en-IE" dirty="0" err="1"/>
              <a:t>bv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Property Window in VS)</a:t>
            </a:r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Properties </a:t>
            </a:r>
            <a:r>
              <a:rPr lang="en-IE" dirty="0" err="1"/>
              <a:t>zijn</a:t>
            </a:r>
            <a:r>
              <a:rPr lang="en-IE" dirty="0"/>
              <a:t> </a:t>
            </a:r>
            <a:r>
              <a:rPr lang="en-IE" dirty="0" err="1"/>
              <a:t>herkenbaar</a:t>
            </a:r>
            <a:r>
              <a:rPr lang="en-IE" dirty="0"/>
              <a:t>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Engelse</a:t>
            </a:r>
            <a:r>
              <a:rPr lang="en-IE" dirty="0"/>
              <a:t> </a:t>
            </a:r>
            <a:r>
              <a:rPr lang="en-IE" dirty="0" err="1"/>
              <a:t>sleutel</a:t>
            </a:r>
            <a:r>
              <a:rPr lang="en-IE" dirty="0"/>
              <a:t> in IntelliSense:</a:t>
            </a:r>
          </a:p>
        </p:txBody>
      </p:sp>
      <p:sp>
        <p:nvSpPr>
          <p:cNvPr id="2048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E9EDF623-0E36-4DDC-8A3D-21BA07A2049C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1F43DF09-7F34-481A-AA6A-32A573F967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607" t="59066"/>
          <a:stretch/>
        </p:blipFill>
        <p:spPr>
          <a:xfrm>
            <a:off x="8308428" y="4603531"/>
            <a:ext cx="2322621" cy="51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8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hoek 9">
            <a:extLst>
              <a:ext uri="{FF2B5EF4-FFF2-40B4-BE49-F238E27FC236}">
                <a16:creationId xmlns:a16="http://schemas.microsoft.com/office/drawing/2014/main" id="{ADBF5B5F-07A5-4277-9E26-692A1A88E2E4}"/>
              </a:ext>
            </a:extLst>
          </p:cNvPr>
          <p:cNvSpPr/>
          <p:nvPr/>
        </p:nvSpPr>
        <p:spPr>
          <a:xfrm>
            <a:off x="2412123" y="2113023"/>
            <a:ext cx="1002686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class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Employee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private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get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return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set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{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value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public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void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ShowInfo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$"This is employee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idnumber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{ID}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properties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Eenvoudigere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om get/</a:t>
            </a:r>
            <a:r>
              <a:rPr lang="en-IE" dirty="0" err="1"/>
              <a:t>set’rs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r>
              <a:rPr lang="en-IE" dirty="0"/>
              <a:t>: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703734" y="7282551"/>
            <a:ext cx="3208867" cy="312738"/>
          </a:xfr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92D1F4C-288D-4D20-90B9-099A2CBEA95F}"/>
              </a:ext>
            </a:extLst>
          </p:cNvPr>
          <p:cNvSpPr/>
          <p:nvPr/>
        </p:nvSpPr>
        <p:spPr bwMode="auto">
          <a:xfrm>
            <a:off x="242682" y="4644091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hthoek 5"/>
          <p:cNvSpPr/>
          <p:nvPr/>
        </p:nvSpPr>
        <p:spPr bwMode="auto">
          <a:xfrm>
            <a:off x="4013574" y="3693692"/>
            <a:ext cx="3522344" cy="431021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Get</a:t>
            </a: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082ED09B-BB3E-465B-BE9B-BA2357389FC8}"/>
              </a:ext>
            </a:extLst>
          </p:cNvPr>
          <p:cNvSpPr/>
          <p:nvPr/>
        </p:nvSpPr>
        <p:spPr bwMode="auto">
          <a:xfrm>
            <a:off x="5562709" y="5738544"/>
            <a:ext cx="545992" cy="26891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hthoek 6"/>
          <p:cNvSpPr/>
          <p:nvPr/>
        </p:nvSpPr>
        <p:spPr bwMode="auto">
          <a:xfrm>
            <a:off x="4013575" y="4132860"/>
            <a:ext cx="3522344" cy="398253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2676960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8E39EF88-FC01-4DFD-857A-75760859FE21}" vid="{E3FC1C8C-C16F-40B6-B15D-088F320542A3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1087</Words>
  <Application>Microsoft Office PowerPoint</Application>
  <PresentationFormat>Breedbeeld</PresentationFormat>
  <Paragraphs>266</Paragraphs>
  <Slides>32</Slides>
  <Notes>4</Notes>
  <HiddenSlides>6</HiddenSlides>
  <MMClips>0</MMClips>
  <ScaleCrop>false</ScaleCrop>
  <HeadingPairs>
    <vt:vector size="6" baseType="variant">
      <vt:variant>
        <vt:lpstr>Gebruikte lettertypen</vt:lpstr>
      </vt:variant>
      <vt:variant>
        <vt:i4>9</vt:i4>
      </vt:variant>
      <vt:variant>
        <vt:lpstr>Thema</vt:lpstr>
      </vt:variant>
      <vt:variant>
        <vt:i4>2</vt:i4>
      </vt:variant>
      <vt:variant>
        <vt:lpstr>Diatitels</vt:lpstr>
      </vt:variant>
      <vt:variant>
        <vt:i4>32</vt:i4>
      </vt:variant>
    </vt:vector>
  </HeadingPairs>
  <TitlesOfParts>
    <vt:vector size="43" baseType="lpstr">
      <vt:lpstr>Aharoni</vt:lpstr>
      <vt:lpstr>Archivo Narrow</vt:lpstr>
      <vt:lpstr>Arial</vt:lpstr>
      <vt:lpstr>Blogger Sans</vt:lpstr>
      <vt:lpstr>Calibri</vt:lpstr>
      <vt:lpstr>Calibri Light</vt:lpstr>
      <vt:lpstr>Consolas</vt:lpstr>
      <vt:lpstr>Courier New</vt:lpstr>
      <vt:lpstr>Times New Roman</vt:lpstr>
      <vt:lpstr>Kantoorthema</vt:lpstr>
      <vt:lpstr>ziescherper</vt:lpstr>
      <vt:lpstr>4. Properties</vt:lpstr>
      <vt:lpstr>Why public fields suck</vt:lpstr>
      <vt:lpstr>Proloog</vt:lpstr>
      <vt:lpstr>Public fields</vt:lpstr>
      <vt:lpstr>Get/Set als oplossing</vt:lpstr>
      <vt:lpstr>Get/Set methoden is oldschool</vt:lpstr>
      <vt:lpstr>Full Properties</vt:lpstr>
      <vt:lpstr>Properties</vt:lpstr>
      <vt:lpstr>Full properties</vt:lpstr>
      <vt:lpstr>Eenvoudig voorbeeld properties</vt:lpstr>
      <vt:lpstr>Properties</vt:lpstr>
      <vt:lpstr>Gebruik</vt:lpstr>
      <vt:lpstr>Voordelen properties</vt:lpstr>
      <vt:lpstr>Voordelen properties </vt:lpstr>
      <vt:lpstr>Omvormers</vt:lpstr>
      <vt:lpstr>Properties, methods en fields</vt:lpstr>
      <vt:lpstr>Property vs field</vt:lpstr>
      <vt:lpstr>Property vs Method</vt:lpstr>
      <vt:lpstr>Creating Properties (cont'd.)</vt:lpstr>
      <vt:lpstr>Creating Properties (cont'd.)</vt:lpstr>
      <vt:lpstr>Autoproperties</vt:lpstr>
      <vt:lpstr>Auto-properties doel</vt:lpstr>
      <vt:lpstr>Auto-properties</vt:lpstr>
      <vt:lpstr>Auto-properties</vt:lpstr>
      <vt:lpstr>Wanneer dus niet gebruiken?</vt:lpstr>
      <vt:lpstr>Autoprop met private setter</vt:lpstr>
      <vt:lpstr>Begin waarde geven aan autprop</vt:lpstr>
      <vt:lpstr>VS sneltoets</vt:lpstr>
      <vt:lpstr>Wanneer wat nodig?</vt:lpstr>
      <vt:lpstr>Properties zonder backing fields</vt:lpstr>
      <vt:lpstr>Samenvatting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Semester 2</dc:title>
  <dc:creator>Tim Dams</dc:creator>
  <cp:lastModifiedBy>Tim Dams</cp:lastModifiedBy>
  <cp:revision>7</cp:revision>
  <dcterms:created xsi:type="dcterms:W3CDTF">2019-02-13T07:23:55Z</dcterms:created>
  <dcterms:modified xsi:type="dcterms:W3CDTF">2023-05-02T15:09:30Z</dcterms:modified>
</cp:coreProperties>
</file>