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20" r:id="rId3"/>
    <p:sldId id="321" r:id="rId4"/>
    <p:sldId id="323" r:id="rId5"/>
    <p:sldId id="324" r:id="rId6"/>
    <p:sldId id="325" r:id="rId7"/>
    <p:sldId id="328" r:id="rId8"/>
    <p:sldId id="343" r:id="rId9"/>
    <p:sldId id="330" r:id="rId10"/>
    <p:sldId id="331" r:id="rId11"/>
    <p:sldId id="332" r:id="rId12"/>
    <p:sldId id="333" r:id="rId13"/>
    <p:sldId id="344" r:id="rId14"/>
    <p:sldId id="336" r:id="rId15"/>
    <p:sldId id="337" r:id="rId16"/>
    <p:sldId id="338" r:id="rId17"/>
    <p:sldId id="339" r:id="rId18"/>
    <p:sldId id="340" r:id="rId19"/>
    <p:sldId id="341" r:id="rId20"/>
    <p:sldId id="342" r:id="rId21"/>
    <p:sldId id="345" r:id="rId2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79938-C6F6-41DB-B028-49B2E5E26F45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77535-1021-4B39-A641-22B7CCF8D3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2676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BE2F2F-6BFB-4CAB-BD03-59A9BC85B374}" type="slidenum">
              <a:rPr lang="nl-NL" smtClean="0"/>
              <a:pPr eaLnBrk="1" hangingPunct="1"/>
              <a:t>2</a:t>
            </a:fld>
            <a:endParaRPr lang="nl-NL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1749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81150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9E6BFE-B77D-4E24-AC8A-A1D5336E5FC2}" type="slidenum">
              <a:rPr lang="nl-NL" smtClean="0"/>
              <a:pPr eaLnBrk="1" hangingPunct="1"/>
              <a:t>12</a:t>
            </a:fld>
            <a:endParaRPr lang="nl-NL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506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118154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4E6D1D-624F-4B94-B0D1-820EAAC8408B}" type="slidenum">
              <a:rPr lang="nl-NL" smtClean="0"/>
              <a:pPr eaLnBrk="1" hangingPunct="1"/>
              <a:t>14</a:t>
            </a:fld>
            <a:endParaRPr lang="nl-NL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813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881207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4E6D1D-624F-4B94-B0D1-820EAAC8408B}" type="slidenum">
              <a:rPr lang="nl-NL" smtClean="0"/>
              <a:pPr eaLnBrk="1" hangingPunct="1"/>
              <a:t>15</a:t>
            </a:fld>
            <a:endParaRPr lang="nl-NL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813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468595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F6FDA17-D880-49B1-8645-FED9C35194AC}" type="slidenum">
              <a:rPr lang="nl-NL" smtClean="0"/>
              <a:pPr eaLnBrk="1" hangingPunct="1"/>
              <a:t>16</a:t>
            </a:fld>
            <a:endParaRPr lang="nl-NL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915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23182207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18AA58-04B0-4AAF-8227-75EC27C00D7F}" type="slidenum">
              <a:rPr lang="nl-NL" smtClean="0"/>
              <a:pPr eaLnBrk="1" hangingPunct="1"/>
              <a:t>17</a:t>
            </a:fld>
            <a:endParaRPr lang="nl-NL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5018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18768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3A3EE6-0E91-4817-92AE-B4612486E74B}" type="slidenum">
              <a:rPr lang="nl-NL" smtClean="0"/>
              <a:pPr eaLnBrk="1" hangingPunct="1"/>
              <a:t>18</a:t>
            </a:fld>
            <a:endParaRPr lang="nl-NL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51205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1188398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748FFF5-463C-4365-8C98-4A93BE5272AB}" type="slidenum">
              <a:rPr lang="nl-NL" smtClean="0"/>
              <a:pPr eaLnBrk="1" hangingPunct="1"/>
              <a:t>19</a:t>
            </a:fld>
            <a:endParaRPr lang="nl-NL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52229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4224540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449F200-C59D-43D4-8E01-014A88ED83CD}" type="slidenum">
              <a:rPr lang="nl-NL" smtClean="0"/>
              <a:pPr eaLnBrk="1" hangingPunct="1"/>
              <a:t>20</a:t>
            </a:fld>
            <a:endParaRPr lang="nl-NL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5325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556386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7A0E82-0926-44A8-BC31-57026156C200}" type="slidenum">
              <a:rPr lang="nl-NL" smtClean="0"/>
              <a:pPr eaLnBrk="1" hangingPunct="1"/>
              <a:t>3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275692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14D6E91-1198-46C8-A641-ED0F0F16630D}" type="slidenum">
              <a:rPr lang="nl-NL" smtClean="0"/>
              <a:pPr eaLnBrk="1" hangingPunct="1"/>
              <a:t>4</a:t>
            </a:fld>
            <a:endParaRPr lang="nl-NL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482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285005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11FB19C-BD4E-4DE2-863B-811484443DA8}" type="slidenum">
              <a:rPr lang="nl-NL" smtClean="0"/>
              <a:pPr eaLnBrk="1" hangingPunct="1"/>
              <a:t>5</a:t>
            </a:fld>
            <a:endParaRPr lang="nl-NL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5845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543002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5A36E16-973E-455F-B806-59802E27B99B}" type="slidenum">
              <a:rPr lang="nl-NL" smtClean="0"/>
              <a:pPr eaLnBrk="1" hangingPunct="1"/>
              <a:t>6</a:t>
            </a:fld>
            <a:endParaRPr lang="nl-NL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789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420572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6805BE4-5B11-48E3-9B35-F871B22DF8A7}" type="slidenum">
              <a:rPr lang="nl-NL" smtClean="0"/>
              <a:pPr eaLnBrk="1" hangingPunct="1"/>
              <a:t>7</a:t>
            </a:fld>
            <a:endParaRPr lang="nl-NL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0965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3016614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625A331-F7A2-420F-AEC7-AAB2F384E114}" type="slidenum">
              <a:rPr lang="nl-NL" smtClean="0"/>
              <a:pPr eaLnBrk="1" hangingPunct="1"/>
              <a:t>9</a:t>
            </a:fld>
            <a:endParaRPr lang="nl-NL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301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1932874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17C1B13-084F-437C-A43A-9AFF6F9B9EA0}" type="slidenum">
              <a:rPr lang="nl-NL" smtClean="0"/>
              <a:pPr eaLnBrk="1" hangingPunct="1"/>
              <a:t>10</a:t>
            </a:fld>
            <a:endParaRPr lang="nl-NL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403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23045266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89E6BFE-B77D-4E24-AC8A-A1D5336E5FC2}" type="slidenum">
              <a:rPr lang="nl-NL" smtClean="0"/>
              <a:pPr eaLnBrk="1" hangingPunct="1"/>
              <a:t>11</a:t>
            </a:fld>
            <a:endParaRPr lang="nl-NL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4506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17</a:t>
            </a:r>
          </a:p>
        </p:txBody>
      </p:sp>
    </p:spTree>
    <p:extLst>
      <p:ext uri="{BB962C8B-B14F-4D97-AF65-F5344CB8AC3E}">
        <p14:creationId xmlns:p14="http://schemas.microsoft.com/office/powerpoint/2010/main" val="237592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1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79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1959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114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4919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601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1997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225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00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368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70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666B4-8677-4ED9-8D1B-70E080FA526A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4210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666B4-8677-4ED9-8D1B-70E080FA526A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17664-94D9-45C9-A972-87AC41F23FD8}" type="slidenum">
              <a:rPr lang="nl-BE" smtClean="0"/>
              <a:t>‹nr.›</a:t>
            </a:fld>
            <a:endParaRPr lang="nl-BE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62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68A3D-36A8-4A3D-9ABC-C521132A3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nl-BE" dirty="0"/>
              <a:t>5. </a:t>
            </a:r>
            <a:r>
              <a:rPr lang="nl-BE" dirty="0" err="1"/>
              <a:t>Exception</a:t>
            </a:r>
            <a:r>
              <a:rPr lang="nl-BE" dirty="0"/>
              <a:t> handling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6ECBFFE-70AD-4FD9-9EC5-08736E8105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H2. </a:t>
            </a:r>
            <a:r>
              <a:rPr lang="nl-BE" dirty="0">
                <a:effectLst/>
              </a:rPr>
              <a:t>Geheugenmanagement, uitzonderingen en </a:t>
            </a:r>
            <a:r>
              <a:rPr lang="nl-BE" dirty="0" err="1">
                <a:effectLst/>
              </a:rPr>
              <a:t>namespaces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33261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Classificatie (zie H6)</a:t>
            </a:r>
            <a:endParaRPr lang="nl-NL" dirty="0"/>
          </a:p>
        </p:txBody>
      </p:sp>
      <p:pic>
        <p:nvPicPr>
          <p:cNvPr id="6146" name="Picture 2" descr="C:\Users\Kris\Dropbox\pearson-c-sharp\csharp\bewerking\h17\Figuur17_3_ExceptionsUM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1988840"/>
            <a:ext cx="8741722" cy="424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429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Meerdere </a:t>
            </a:r>
            <a:r>
              <a:rPr lang="nl-BE" dirty="0" err="1"/>
              <a:t>exceptions</a:t>
            </a:r>
            <a:r>
              <a:rPr lang="nl-BE" dirty="0"/>
              <a:t> in 1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catch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63553" y="1870803"/>
            <a:ext cx="7656263" cy="397031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try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SomeOperationWithIO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FileNotFoundException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("File 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found, 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choose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other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file");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EndOfStreamException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("End of stream: file corrupt");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nl-BE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8" name="AutoShape 6"/>
          <p:cNvSpPr>
            <a:spLocks/>
          </p:cNvSpPr>
          <p:nvPr/>
        </p:nvSpPr>
        <p:spPr bwMode="auto">
          <a:xfrm>
            <a:off x="6848348" y="2659922"/>
            <a:ext cx="3811587" cy="585787"/>
          </a:xfrm>
          <a:prstGeom prst="borderCallout2">
            <a:avLst>
              <a:gd name="adj1" fmla="val 19514"/>
              <a:gd name="adj2" fmla="val -2000"/>
              <a:gd name="adj3" fmla="val 19514"/>
              <a:gd name="adj4" fmla="val -4792"/>
              <a:gd name="adj5" fmla="val 100542"/>
              <a:gd name="adj6" fmla="val -23782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BE" sz="1600"/>
              <a:t>Ofwel alle specifieke gevallen opvangen, zodat je een foutafhandeling hebt per geval</a:t>
            </a:r>
            <a:endParaRPr lang="nl-NL" sz="160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68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37060" y="2492897"/>
            <a:ext cx="6955750" cy="317009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try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SomeOperationWithIO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IOException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IOException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occurred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.");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Meerdere </a:t>
            </a:r>
            <a:r>
              <a:rPr lang="nl-BE" dirty="0" err="1"/>
              <a:t>exceptions</a:t>
            </a:r>
            <a:r>
              <a:rPr lang="nl-BE" dirty="0"/>
              <a:t> in 1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catch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719" name="AutoShape 7"/>
          <p:cNvSpPr>
            <a:spLocks/>
          </p:cNvSpPr>
          <p:nvPr/>
        </p:nvSpPr>
        <p:spPr bwMode="auto">
          <a:xfrm>
            <a:off x="5968459" y="3116609"/>
            <a:ext cx="4171628" cy="1175816"/>
          </a:xfrm>
          <a:prstGeom prst="borderCallout2">
            <a:avLst>
              <a:gd name="adj1" fmla="val 12204"/>
              <a:gd name="adj2" fmla="val -2000"/>
              <a:gd name="adj3" fmla="val 12204"/>
              <a:gd name="adj4" fmla="val -4792"/>
              <a:gd name="adj5" fmla="val 85931"/>
              <a:gd name="adj6" fmla="val -23782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nl-BE" sz="1600" dirty="0"/>
              <a:t>Ofwel 1 </a:t>
            </a:r>
            <a:r>
              <a:rPr lang="nl-BE" sz="1600" dirty="0">
                <a:latin typeface="Consolas" pitchFamily="49" charset="0"/>
                <a:cs typeface="Consolas" pitchFamily="49" charset="0"/>
              </a:rPr>
              <a:t>catch</a:t>
            </a:r>
            <a:r>
              <a:rPr lang="nl-BE" sz="1600" dirty="0"/>
              <a:t> die alle subklassen van </a:t>
            </a:r>
            <a:r>
              <a:rPr lang="nl-BE" sz="1600" dirty="0" err="1">
                <a:latin typeface="Consolas" pitchFamily="49" charset="0"/>
                <a:cs typeface="Consolas" pitchFamily="49" charset="0"/>
              </a:rPr>
              <a:t>IOException</a:t>
            </a:r>
            <a:r>
              <a:rPr lang="nl-BE" sz="1600" dirty="0"/>
              <a:t> behandelt. Dit is naar de gebruiker toe minder duidelijk.</a:t>
            </a:r>
          </a:p>
          <a:p>
            <a:pPr algn="ctr"/>
            <a:r>
              <a:rPr lang="nl-BE" sz="1600" dirty="0"/>
              <a:t>(Bestand niet gevonden of corrupt?)</a:t>
            </a:r>
            <a:endParaRPr lang="nl-NL" sz="1600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5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D5D25-7F40-422C-8816-DC203B5B7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540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Opgooien: een inleiding</a:t>
            </a:r>
            <a:endParaRPr lang="nl-NL"/>
          </a:p>
        </p:txBody>
      </p:sp>
      <p:sp>
        <p:nvSpPr>
          <p:cNvPr id="4" name="Rechthoek 3"/>
          <p:cNvSpPr/>
          <p:nvPr/>
        </p:nvSpPr>
        <p:spPr>
          <a:xfrm>
            <a:off x="3503712" y="5517232"/>
            <a:ext cx="576064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618414" y="1843137"/>
            <a:ext cx="5949064" cy="4616648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WordToNumber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0;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== "ten")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10;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== "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hundred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100;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== "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thousand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1000;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("Wrong input: " + 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result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5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Opgooien: een inleiding</a:t>
            </a:r>
            <a:endParaRPr lang="nl-NL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19128" y="1873856"/>
            <a:ext cx="8669361" cy="313932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convertButton_Click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sender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nl-BE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EventArgs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try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Convert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WordToNumber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("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hXndred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")));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exceptionObject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nl-BE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exceptionObject</a:t>
            </a:r>
            <a:r>
              <a:rPr lang="nl-B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4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88255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Hoe afhandelen</a:t>
            </a:r>
            <a:endParaRPr lang="nl-NL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Zinvolle foutmelding naar de gebruiker toe, eventueel vragen om nieuwe invoer</a:t>
            </a:r>
          </a:p>
          <a:p>
            <a:pPr eaLnBrk="1" hangingPunct="1"/>
            <a:r>
              <a:rPr lang="nl-BE" dirty="0"/>
              <a:t>Bij waarschijnlijke bugs, </a:t>
            </a:r>
            <a:r>
              <a:rPr lang="nl-BE" dirty="0" err="1"/>
              <a:t>exceptions</a:t>
            </a:r>
            <a:r>
              <a:rPr lang="nl-BE" dirty="0"/>
              <a:t> loggen naar bestanden of Event logs</a:t>
            </a:r>
          </a:p>
          <a:p>
            <a:pPr eaLnBrk="1" hangingPunct="1"/>
            <a:r>
              <a:rPr lang="nl-BE" b="1" i="1" dirty="0">
                <a:solidFill>
                  <a:srgbClr val="FF0000"/>
                </a:solidFill>
              </a:rPr>
              <a:t>Nooit lege catch statements schrijven om </a:t>
            </a:r>
            <a:r>
              <a:rPr lang="nl-BE" b="1" i="1" dirty="0" err="1">
                <a:solidFill>
                  <a:srgbClr val="FF0000"/>
                </a:solidFill>
              </a:rPr>
              <a:t>exceptions</a:t>
            </a:r>
            <a:r>
              <a:rPr lang="nl-BE" b="1" i="1" dirty="0">
                <a:solidFill>
                  <a:srgbClr val="FF0000"/>
                </a:solidFill>
              </a:rPr>
              <a:t> te “verbergen”</a:t>
            </a:r>
            <a:endParaRPr lang="nl-NL" dirty="0"/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2092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finally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816783" y="1647409"/>
            <a:ext cx="5404043" cy="4708981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DatabaseConnection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resource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...;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try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resource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Open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voer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queries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uit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naar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database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SQLException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exceptionObject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toon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foutmelding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finally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ruim de connectie op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resource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Close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3746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Zelf exceptions schrijven</a:t>
            </a:r>
            <a:endParaRPr lang="nl-NL"/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In bepaalde omstandigheden zijn de ingebouwde </a:t>
            </a:r>
            <a:r>
              <a:rPr lang="nl-BE" dirty="0" err="1"/>
              <a:t>exceptions</a:t>
            </a:r>
            <a:r>
              <a:rPr lang="nl-BE" dirty="0"/>
              <a:t> van het .NET </a:t>
            </a:r>
            <a:r>
              <a:rPr lang="nl-BE" dirty="0" err="1"/>
              <a:t>framework</a:t>
            </a:r>
            <a:r>
              <a:rPr lang="nl-BE" dirty="0"/>
              <a:t> onvoldoende</a:t>
            </a:r>
          </a:p>
          <a:p>
            <a:r>
              <a:rPr lang="nl-BE" dirty="0"/>
              <a:t>Bijvoorbeeld, je wil fouten die voor een bepaalde toepassing specifiek zijn, op dezelfde manier met </a:t>
            </a:r>
            <a:r>
              <a:rPr lang="nl-BE" dirty="0" err="1"/>
              <a:t>exceptions</a:t>
            </a:r>
            <a:r>
              <a:rPr lang="nl-BE" dirty="0"/>
              <a:t> afhandelen</a:t>
            </a:r>
          </a:p>
          <a:p>
            <a:r>
              <a:rPr lang="nl-BE" dirty="0"/>
              <a:t>Hoe?</a:t>
            </a:r>
          </a:p>
          <a:p>
            <a:pPr lvl="1"/>
            <a:r>
              <a:rPr lang="nl-BE" dirty="0"/>
              <a:t>Schrijf zelf een klasse die overerft van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ApplicationException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7450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/>
          <p:cNvSpPr/>
          <p:nvPr/>
        </p:nvSpPr>
        <p:spPr>
          <a:xfrm>
            <a:off x="2711624" y="2325028"/>
            <a:ext cx="3240360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Rechthoek 3"/>
          <p:cNvSpPr/>
          <p:nvPr/>
        </p:nvSpPr>
        <p:spPr>
          <a:xfrm>
            <a:off x="7855131" y="2968208"/>
            <a:ext cx="2232248" cy="2880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Zelf exceptions schrijven</a:t>
            </a:r>
            <a:endParaRPr lang="nl-NL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81200" y="4293096"/>
            <a:ext cx="8229600" cy="1574304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nl-BE" dirty="0"/>
              <a:t>Voorzie steeds een </a:t>
            </a:r>
            <a:r>
              <a:rPr lang="nl-BE" dirty="0" err="1"/>
              <a:t>constructor</a:t>
            </a:r>
            <a:r>
              <a:rPr lang="nl-BE" dirty="0"/>
              <a:t> die een </a:t>
            </a:r>
            <a:r>
              <a:rPr lang="nl-BE" dirty="0" err="1"/>
              <a:t>message</a:t>
            </a:r>
            <a:r>
              <a:rPr lang="nl-BE" dirty="0"/>
              <a:t> parameter doorgeeft. Dit is de eigenlijke foutmelding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3785" y="2296616"/>
            <a:ext cx="10025448" cy="1631216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InvalidEmailException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: 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ApplicationException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InvalidEmailException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):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 }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44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Inleiding</a:t>
            </a:r>
            <a:endParaRPr lang="nl-NL"/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Exception</a:t>
            </a:r>
            <a:r>
              <a:rPr lang="nl-BE" dirty="0"/>
              <a:t> </a:t>
            </a:r>
            <a:r>
              <a:rPr lang="nl-BE" dirty="0">
                <a:sym typeface="Wingdings" pitchFamily="2" charset="2"/>
              </a:rPr>
              <a:t> er is een uitzondering tijdens uitvoer opgetreden</a:t>
            </a:r>
          </a:p>
          <a:p>
            <a:r>
              <a:rPr lang="nl-BE" dirty="0" err="1">
                <a:sym typeface="Wingdings" pitchFamily="2" charset="2"/>
              </a:rPr>
              <a:t>Exception</a:t>
            </a:r>
            <a:r>
              <a:rPr lang="nl-BE" dirty="0">
                <a:sym typeface="Wingdings" pitchFamily="2" charset="2"/>
              </a:rPr>
              <a:t> handling  afhandelen van de uitzondering op een gecontroleerde manier tijdens uitvoer</a:t>
            </a:r>
          </a:p>
          <a:p>
            <a:endParaRPr lang="nl-BE" dirty="0">
              <a:sym typeface="Wingdings" pitchFamily="2" charset="2"/>
            </a:endParaRPr>
          </a:p>
          <a:p>
            <a:r>
              <a:rPr lang="nl-BE" dirty="0">
                <a:sym typeface="Wingdings" pitchFamily="2" charset="2"/>
              </a:rPr>
              <a:t>Voorbeelden:</a:t>
            </a:r>
          </a:p>
          <a:p>
            <a:pPr lvl="1"/>
            <a:r>
              <a:rPr lang="nl-BE" dirty="0">
                <a:sym typeface="Wingdings" pitchFamily="2" charset="2"/>
              </a:rPr>
              <a:t>Ongeldige invoer (bv. een letter i.p.v. een getal)</a:t>
            </a:r>
          </a:p>
          <a:p>
            <a:pPr lvl="1"/>
            <a:r>
              <a:rPr lang="nl-BE" dirty="0">
                <a:sym typeface="Wingdings" pitchFamily="2" charset="2"/>
              </a:rPr>
              <a:t>Netwerkproblemen (bv. Geen IP adres)</a:t>
            </a:r>
          </a:p>
          <a:p>
            <a:pPr lvl="1"/>
            <a:r>
              <a:rPr lang="nl-BE" dirty="0">
                <a:sym typeface="Wingdings" pitchFamily="2" charset="2"/>
              </a:rPr>
              <a:t>Schijfproblemen (bv. bestand niet gevonden)</a:t>
            </a:r>
          </a:p>
          <a:p>
            <a:pPr lvl="1"/>
            <a:r>
              <a:rPr lang="nl-BE" dirty="0" err="1">
                <a:sym typeface="Wingdings" pitchFamily="2" charset="2"/>
              </a:rPr>
              <a:t>Hardwareproblemen</a:t>
            </a:r>
            <a:r>
              <a:rPr lang="nl-BE" dirty="0">
                <a:sym typeface="Wingdings" pitchFamily="2" charset="2"/>
              </a:rPr>
              <a:t> (bv. geen papier in printer)</a:t>
            </a:r>
          </a:p>
          <a:p>
            <a:pPr lvl="1"/>
            <a:endParaRPr lang="nl-BE" dirty="0">
              <a:sym typeface="Wingdings" pitchFamily="2" charset="2"/>
            </a:endParaRPr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109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/>
              <a:t>Zelf exceptions schrijven</a:t>
            </a:r>
            <a:endParaRPr lang="nl-NL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94716" y="1737493"/>
            <a:ext cx="5949064" cy="48320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checkButton_Click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object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sender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EventArgs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try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CheckAddress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mailTextBox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Text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InvalidMailException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MessageBox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Show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ex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Message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CheckAddress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(!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('@'))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4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InvalidMailException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14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email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+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              " does 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contain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@-</a:t>
            </a:r>
            <a:r>
              <a:rPr lang="nl-B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sign</a:t>
            </a: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!");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</a:t>
            </a:r>
            <a:r>
              <a:rPr lang="nl-BE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other</a:t>
            </a:r>
            <a:r>
              <a:rPr lang="nl-BE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validation</a:t>
            </a:r>
            <a:r>
              <a:rPr lang="nl-BE" sz="14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4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rules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...</a:t>
            </a:r>
            <a:b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36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663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4141" y="3071651"/>
            <a:ext cx="4680596" cy="10818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Programmeren in C#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708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Inleiding</a:t>
            </a:r>
            <a:endParaRPr lang="nl-NL" dirty="0"/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26870" y="1775048"/>
            <a:ext cx="8229600" cy="3886200"/>
          </a:xfrm>
        </p:spPr>
        <p:txBody>
          <a:bodyPr/>
          <a:lstStyle/>
          <a:p>
            <a:pPr eaLnBrk="1" hangingPunct="1"/>
            <a:r>
              <a:rPr lang="nl-BE" dirty="0"/>
              <a:t>Syntaxfouten</a:t>
            </a:r>
            <a:endParaRPr lang="nl-NL" dirty="0"/>
          </a:p>
        </p:txBody>
      </p:sp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2307892" y="4103952"/>
            <a:ext cx="61928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nl-BE" dirty="0"/>
              <a:t>Bekijk je fouten in de “Error List”</a:t>
            </a:r>
            <a:endParaRPr lang="nl-NL" dirty="0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4114" y="2408470"/>
            <a:ext cx="5529074" cy="1213363"/>
          </a:xfrm>
          <a:prstGeom prst="rect">
            <a:avLst/>
          </a:prstGeom>
          <a:solidFill>
            <a:srgbClr val="FFFFFF">
              <a:shade val="85000"/>
            </a:srgbClr>
          </a:solidFill>
          <a:ln w="19050" cap="sq">
            <a:solidFill>
              <a:schemeClr val="accent6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4114" y="4518248"/>
            <a:ext cx="6646984" cy="11430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7007603" y="1935865"/>
            <a:ext cx="4496680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BE" dirty="0"/>
              <a:t>Heeft niets met </a:t>
            </a:r>
            <a:r>
              <a:rPr lang="nl-BE" dirty="0" err="1"/>
              <a:t>exception</a:t>
            </a:r>
            <a:r>
              <a:rPr lang="nl-BE" dirty="0"/>
              <a:t> handling te maken!</a:t>
            </a:r>
          </a:p>
        </p:txBody>
      </p:sp>
    </p:spTree>
    <p:extLst>
      <p:ext uri="{BB962C8B-B14F-4D97-AF65-F5344CB8AC3E}">
        <p14:creationId xmlns:p14="http://schemas.microsoft.com/office/powerpoint/2010/main" val="543443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Oldschool</a:t>
            </a:r>
            <a:r>
              <a:rPr lang="nl-BE" dirty="0"/>
              <a:t> error handling</a:t>
            </a:r>
            <a:endParaRPr lang="nl-NL" dirty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nl-BE"/>
              <a:t>Voorstelling programma met een “normale” werking. Als er nooit fouten zouden optreden is dit correct:</a:t>
            </a:r>
            <a:br>
              <a:rPr lang="nl-BE"/>
            </a:br>
            <a:br>
              <a:rPr lang="nl-BE"/>
            </a:br>
            <a:br>
              <a:rPr lang="nl-BE"/>
            </a:br>
            <a:endParaRPr lang="nl-NL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23592" y="3645024"/>
            <a:ext cx="4968552" cy="1015663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MethodeA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MethodeB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MethodeC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80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unemyheart.net/wp-content/uploads/2011/06/Bad-Examp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536" y="0"/>
            <a:ext cx="6947844" cy="6947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083" y="-116383"/>
            <a:ext cx="10058400" cy="1450757"/>
          </a:xfrm>
        </p:spPr>
        <p:txBody>
          <a:bodyPr/>
          <a:lstStyle/>
          <a:p>
            <a:r>
              <a:rPr lang="nl-BE" dirty="0" err="1"/>
              <a:t>Oldschool</a:t>
            </a:r>
            <a:r>
              <a:rPr lang="nl-BE" dirty="0"/>
              <a:t> error handling</a:t>
            </a:r>
            <a:endParaRPr lang="nl-NL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7523970" y="4707410"/>
            <a:ext cx="2376488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nl-BE" dirty="0"/>
              <a:t>Ingewikkeld</a:t>
            </a:r>
            <a:endParaRPr lang="nl-NL" dirty="0"/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7523970" y="5282547"/>
            <a:ext cx="2376488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nl-BE" dirty="0"/>
              <a:t>Niet overzichtelijk</a:t>
            </a:r>
            <a:endParaRPr lang="nl-NL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45810" y="1334374"/>
            <a:ext cx="5346335" cy="5262979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MethodeA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MethodeA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misliep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handel het </a:t>
            </a:r>
            <a:r>
              <a:rPr lang="nl-BE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methodeA</a:t>
            </a: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-probleem af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{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MethodeB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methodeB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misliep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   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handel het </a:t>
            </a:r>
            <a:r>
              <a:rPr lang="nl-BE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methodeB</a:t>
            </a: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-probleem af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</a:t>
            </a: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else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MethodeC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();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sz="1600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(</a:t>
            </a:r>
            <a:r>
              <a:rPr lang="nl-BE" sz="16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methodeC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16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misliep</a:t>
            </a: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{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</a:t>
            </a: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 handel het </a:t>
            </a:r>
            <a:r>
              <a:rPr lang="nl-BE" sz="1600" dirty="0" err="1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methodeC</a:t>
            </a:r>
            <a:r>
              <a:rPr lang="nl-BE" sz="1600" dirty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-probleem af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}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}</a:t>
            </a:r>
            <a:b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nl-BE" sz="40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7523970" y="4132273"/>
            <a:ext cx="2376488" cy="5762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nl-BE" dirty="0"/>
              <a:t>Oude manier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172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nimBg="1"/>
      <p:bldP spid="8807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Jargon</a:t>
            </a:r>
            <a:endParaRPr lang="nl-NL"/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Als een fout zich voordoet in het programma:</a:t>
            </a:r>
          </a:p>
          <a:p>
            <a:pPr lvl="1"/>
            <a:r>
              <a:rPr lang="nl-BE" dirty="0"/>
              <a:t>Wordt er door de </a:t>
            </a:r>
            <a:r>
              <a:rPr lang="nl-BE" dirty="0" err="1"/>
              <a:t>runtime</a:t>
            </a:r>
            <a:r>
              <a:rPr lang="nl-BE" dirty="0"/>
              <a:t> omgeving of door de methode zelf een speciaal object aangemaakt</a:t>
            </a:r>
          </a:p>
          <a:p>
            <a:pPr lvl="1"/>
            <a:r>
              <a:rPr lang="nl-BE" dirty="0"/>
              <a:t>Men zegt dat een </a:t>
            </a:r>
            <a:r>
              <a:rPr lang="nl-BE" dirty="0" err="1"/>
              <a:t>exception</a:t>
            </a:r>
            <a:r>
              <a:rPr lang="nl-BE" dirty="0"/>
              <a:t> opgegooid wordt</a:t>
            </a:r>
            <a:br>
              <a:rPr lang="nl-BE" dirty="0"/>
            </a:br>
            <a:r>
              <a:rPr lang="nl-BE" dirty="0"/>
              <a:t>(Engels: </a:t>
            </a:r>
            <a:r>
              <a:rPr lang="nl-BE" b="1" i="1" dirty="0" err="1"/>
              <a:t>to</a:t>
            </a:r>
            <a:r>
              <a:rPr lang="nl-BE" b="1" i="1" dirty="0"/>
              <a:t> </a:t>
            </a:r>
            <a:r>
              <a:rPr lang="nl-BE" b="1" i="1" dirty="0" err="1"/>
              <a:t>throw</a:t>
            </a:r>
            <a:r>
              <a:rPr lang="nl-BE" dirty="0"/>
              <a:t>)</a:t>
            </a:r>
          </a:p>
          <a:p>
            <a:r>
              <a:rPr lang="nl-BE" dirty="0"/>
              <a:t>Hoe afhandelen:</a:t>
            </a:r>
          </a:p>
          <a:p>
            <a:pPr lvl="1"/>
            <a:r>
              <a:rPr lang="nl-BE" dirty="0"/>
              <a:t>Op de gepaste locatie kan men deze </a:t>
            </a:r>
            <a:r>
              <a:rPr lang="nl-BE" dirty="0" err="1"/>
              <a:t>exception</a:t>
            </a:r>
            <a:r>
              <a:rPr lang="nl-BE" dirty="0"/>
              <a:t> opvangen (dus niet altijd vlak erna met een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if</a:t>
            </a:r>
            <a:r>
              <a:rPr lang="nl-BE" dirty="0"/>
              <a:t>)</a:t>
            </a:r>
            <a:br>
              <a:rPr lang="nl-BE" dirty="0"/>
            </a:br>
            <a:r>
              <a:rPr lang="nl-BE" dirty="0"/>
              <a:t>(Engels: </a:t>
            </a:r>
            <a:r>
              <a:rPr lang="nl-BE" b="1" i="1" dirty="0" err="1"/>
              <a:t>to</a:t>
            </a:r>
            <a:r>
              <a:rPr lang="nl-BE" b="1" i="1" dirty="0"/>
              <a:t> catch</a:t>
            </a:r>
            <a:r>
              <a:rPr lang="nl-BE" dirty="0"/>
              <a:t>)</a:t>
            </a:r>
          </a:p>
          <a:p>
            <a:r>
              <a:rPr lang="nl-BE" dirty="0">
                <a:solidFill>
                  <a:srgbClr val="FF0000"/>
                </a:solidFill>
              </a:rPr>
              <a:t>Sleutelwoorden: </a:t>
            </a:r>
            <a:r>
              <a:rPr lang="nl-BE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nl-BE" dirty="0">
                <a:solidFill>
                  <a:srgbClr val="FF0000"/>
                </a:solidFill>
              </a:rPr>
              <a:t>, </a:t>
            </a:r>
            <a:r>
              <a:rPr lang="nl-BE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nl-BE" dirty="0">
                <a:solidFill>
                  <a:srgbClr val="FF0000"/>
                </a:solidFill>
              </a:rPr>
              <a:t>, </a:t>
            </a:r>
            <a:r>
              <a:rPr lang="nl-BE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nl-BE" dirty="0">
                <a:solidFill>
                  <a:srgbClr val="FF0000"/>
                </a:solidFill>
              </a:rPr>
              <a:t>, </a:t>
            </a:r>
            <a:r>
              <a:rPr lang="nl-BE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finally</a:t>
            </a:r>
            <a:r>
              <a:rPr lang="nl-BE" dirty="0">
                <a:solidFill>
                  <a:srgbClr val="FF0000"/>
                </a:solidFill>
              </a:rPr>
              <a:t> </a:t>
            </a:r>
            <a:endParaRPr lang="nl-NL" dirty="0">
              <a:solidFill>
                <a:srgbClr val="FF0000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39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try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-catch</a:t>
            </a:r>
            <a:r>
              <a:rPr lang="nl-BE" dirty="0"/>
              <a:t>: regels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b="1" dirty="0"/>
              <a:t>Zet een </a:t>
            </a:r>
            <a:r>
              <a:rPr lang="nl-BE" b="1" dirty="0" err="1">
                <a:latin typeface="Consolas" pitchFamily="49" charset="0"/>
                <a:cs typeface="Consolas" pitchFamily="49" charset="0"/>
              </a:rPr>
              <a:t>try</a:t>
            </a:r>
            <a:r>
              <a:rPr lang="nl-BE" b="1" dirty="0"/>
              <a:t> blok rond de code die je wil controleren op fouten</a:t>
            </a:r>
          </a:p>
          <a:p>
            <a:r>
              <a:rPr lang="nl-BE" dirty="0"/>
              <a:t>Als in een statement een </a:t>
            </a:r>
            <a:r>
              <a:rPr lang="nl-BE" dirty="0" err="1"/>
              <a:t>exception</a:t>
            </a:r>
            <a:r>
              <a:rPr lang="nl-BE" dirty="0"/>
              <a:t> optreedt, stopt de uitvoering onmiddellijk</a:t>
            </a:r>
          </a:p>
          <a:p>
            <a:r>
              <a:rPr lang="nl-BE" dirty="0"/>
              <a:t>Er wordt gesprongen naar het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catch</a:t>
            </a:r>
            <a:r>
              <a:rPr lang="nl-BE" dirty="0"/>
              <a:t> blok, waar de </a:t>
            </a:r>
            <a:r>
              <a:rPr lang="nl-BE" dirty="0" err="1"/>
              <a:t>exception</a:t>
            </a:r>
            <a:r>
              <a:rPr lang="nl-BE" dirty="0"/>
              <a:t> afgehandeld wordt</a:t>
            </a:r>
          </a:p>
          <a:p>
            <a:r>
              <a:rPr lang="nl-BE" dirty="0"/>
              <a:t>Als de </a:t>
            </a:r>
            <a:r>
              <a:rPr lang="nl-BE" dirty="0" err="1"/>
              <a:t>exception</a:t>
            </a:r>
            <a:r>
              <a:rPr lang="nl-BE" dirty="0"/>
              <a:t> niet wordt opgevangen, wordt deze </a:t>
            </a:r>
            <a:r>
              <a:rPr lang="nl-BE" dirty="0" err="1"/>
              <a:t>doorgegooid</a:t>
            </a:r>
            <a:r>
              <a:rPr lang="nl-BE" dirty="0"/>
              <a:t> naar de oproepende methode</a:t>
            </a:r>
          </a:p>
          <a:p>
            <a:pPr lvl="1"/>
            <a:r>
              <a:rPr lang="nl-BE" dirty="0"/>
              <a:t>Als ook deze ze niet kan opvangen </a:t>
            </a:r>
            <a:r>
              <a:rPr lang="nl-BE" dirty="0">
                <a:sym typeface="Wingdings" pitchFamily="2" charset="2"/>
              </a:rPr>
              <a:t> weer doorgooien</a:t>
            </a:r>
          </a:p>
          <a:p>
            <a:pPr lvl="1"/>
            <a:r>
              <a:rPr lang="nl-BE" dirty="0"/>
              <a:t>Uiteindelijk kom je uit bij de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endParaRPr lang="nl-BE" dirty="0">
              <a:sym typeface="Wingdings" pitchFamily="2" charset="2"/>
            </a:endParaRP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903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801DA8-00AF-4FFD-A332-3E702CF0C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try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-catch</a:t>
            </a:r>
            <a:r>
              <a:rPr lang="nl-BE" dirty="0"/>
              <a:t> voorbeeld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AAF327B-E6E7-4CD2-8D08-CBDFD509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A4BD724A-2FBD-4FCD-A81C-8D06F9769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43" y="2303805"/>
            <a:ext cx="8326160" cy="34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27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Het </a:t>
            </a:r>
            <a:r>
              <a:rPr lang="nl-BE" dirty="0" err="1"/>
              <a:t>Exception</a:t>
            </a:r>
            <a:r>
              <a:rPr lang="nl-BE" dirty="0"/>
              <a:t> object</a:t>
            </a:r>
            <a:endParaRPr lang="nl-NL" dirty="0"/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858" y="1847337"/>
            <a:ext cx="8229600" cy="3564922"/>
          </a:xfrm>
        </p:spPr>
        <p:txBody>
          <a:bodyPr>
            <a:normAutofit fontScale="85000" lnSpcReduction="10000"/>
          </a:bodyPr>
          <a:lstStyle/>
          <a:p>
            <a:r>
              <a:rPr lang="nl-BE" dirty="0"/>
              <a:t>Bevat nuttige informatie over de aard van de fout</a:t>
            </a:r>
          </a:p>
          <a:p>
            <a:r>
              <a:rPr lang="nl-BE" i="1" dirty="0"/>
              <a:t>Tip: lees deze informatie, dit zal je helpen bij het debuggen!</a:t>
            </a:r>
          </a:p>
          <a:p>
            <a:endParaRPr lang="nl-BE" i="1" dirty="0"/>
          </a:p>
          <a:p>
            <a:r>
              <a:rPr lang="nl-BE" dirty="0" err="1"/>
              <a:t>Properties</a:t>
            </a:r>
            <a:endParaRPr lang="nl-BE" dirty="0"/>
          </a:p>
          <a:p>
            <a:pPr lvl="1"/>
            <a:r>
              <a:rPr lang="nl-BE" b="1" dirty="0">
                <a:latin typeface="Consolas" pitchFamily="49" charset="0"/>
                <a:cs typeface="Consolas" pitchFamily="49" charset="0"/>
              </a:rPr>
              <a:t>Message</a:t>
            </a:r>
            <a:r>
              <a:rPr lang="nl-BE" dirty="0"/>
              <a:t> : kort bericht</a:t>
            </a:r>
          </a:p>
          <a:p>
            <a:pPr lvl="1"/>
            <a:r>
              <a:rPr lang="nl-BE" b="1" dirty="0" err="1">
                <a:latin typeface="Consolas" pitchFamily="49" charset="0"/>
                <a:cs typeface="Consolas" pitchFamily="49" charset="0"/>
              </a:rPr>
              <a:t>StackTrace</a:t>
            </a:r>
            <a:r>
              <a:rPr lang="nl-BE" sz="1500" dirty="0"/>
              <a:t> </a:t>
            </a:r>
            <a:r>
              <a:rPr lang="nl-BE" dirty="0"/>
              <a:t>: </a:t>
            </a:r>
            <a:r>
              <a:rPr lang="nl-BE" dirty="0" err="1"/>
              <a:t>hierarchie</a:t>
            </a:r>
            <a:r>
              <a:rPr lang="nl-BE" dirty="0"/>
              <a:t> van methodes die geleid hebben tot de </a:t>
            </a:r>
            <a:r>
              <a:rPr lang="nl-BE" dirty="0" err="1"/>
              <a:t>exception</a:t>
            </a:r>
            <a:endParaRPr lang="nl-BE" dirty="0"/>
          </a:p>
          <a:p>
            <a:pPr lvl="1"/>
            <a:r>
              <a:rPr lang="nl-BE" dirty="0"/>
              <a:t>Zie ook: </a:t>
            </a:r>
            <a:r>
              <a:rPr lang="nl-BE" b="1" dirty="0">
                <a:latin typeface="Consolas" pitchFamily="49" charset="0"/>
                <a:cs typeface="Consolas" pitchFamily="49" charset="0"/>
              </a:rPr>
              <a:t>Source, </a:t>
            </a:r>
            <a:r>
              <a:rPr lang="nl-BE" b="1" dirty="0" err="1">
                <a:latin typeface="Consolas" pitchFamily="49" charset="0"/>
                <a:cs typeface="Consolas" pitchFamily="49" charset="0"/>
              </a:rPr>
              <a:t>TargetSite</a:t>
            </a:r>
            <a:r>
              <a:rPr lang="nl-BE" b="1" dirty="0">
                <a:latin typeface="Consolas" pitchFamily="49" charset="0"/>
                <a:cs typeface="Consolas" pitchFamily="49" charset="0"/>
              </a:rPr>
              <a:t>, </a:t>
            </a:r>
            <a:r>
              <a:rPr lang="nl-BE" b="1" dirty="0" err="1">
                <a:latin typeface="Consolas" pitchFamily="49" charset="0"/>
                <a:cs typeface="Consolas" pitchFamily="49" charset="0"/>
              </a:rPr>
              <a:t>InnerException</a:t>
            </a:r>
            <a:endParaRPr lang="nl-BE" b="1" dirty="0">
              <a:latin typeface="Consolas" pitchFamily="49" charset="0"/>
              <a:cs typeface="Consolas" pitchFamily="49" charset="0"/>
            </a:endParaRPr>
          </a:p>
          <a:p>
            <a:r>
              <a:rPr lang="nl-BE" dirty="0"/>
              <a:t>Methode</a:t>
            </a:r>
          </a:p>
          <a:p>
            <a:pPr lvl="1"/>
            <a:r>
              <a:rPr lang="nl-BE" b="1" dirty="0" err="1">
                <a:latin typeface="Consolas" pitchFamily="49" charset="0"/>
                <a:cs typeface="Consolas" pitchFamily="49" charset="0"/>
              </a:rPr>
              <a:t>ToString</a:t>
            </a:r>
            <a:r>
              <a:rPr lang="nl-BE" b="1" dirty="0">
                <a:latin typeface="Consolas" pitchFamily="49" charset="0"/>
                <a:cs typeface="Consolas" pitchFamily="49" charset="0"/>
              </a:rPr>
              <a:t>():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string</a:t>
            </a:r>
            <a:r>
              <a:rPr lang="nl-BE" dirty="0"/>
              <a:t> voorstelling van deze </a:t>
            </a:r>
            <a:r>
              <a:rPr lang="nl-BE" dirty="0" err="1"/>
              <a:t>exception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8434975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15</TotalTime>
  <Words>1225</Words>
  <Application>Microsoft Office PowerPoint</Application>
  <PresentationFormat>Breedbeeld</PresentationFormat>
  <Paragraphs>146</Paragraphs>
  <Slides>21</Slides>
  <Notes>17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21</vt:i4>
      </vt:variant>
    </vt:vector>
  </HeadingPairs>
  <TitlesOfParts>
    <vt:vector size="28" baseType="lpstr">
      <vt:lpstr>Archivo Narrow</vt:lpstr>
      <vt:lpstr>Arial</vt:lpstr>
      <vt:lpstr>Blogger Sans</vt:lpstr>
      <vt:lpstr>Calibri</vt:lpstr>
      <vt:lpstr>Consolas</vt:lpstr>
      <vt:lpstr>Wingdings</vt:lpstr>
      <vt:lpstr>ziescherper</vt:lpstr>
      <vt:lpstr>5. Exception handling</vt:lpstr>
      <vt:lpstr>Inleiding</vt:lpstr>
      <vt:lpstr>Inleiding</vt:lpstr>
      <vt:lpstr>Oldschool error handling</vt:lpstr>
      <vt:lpstr>Oldschool error handling</vt:lpstr>
      <vt:lpstr>Jargon</vt:lpstr>
      <vt:lpstr>try-catch: regels</vt:lpstr>
      <vt:lpstr>Een try-catch voorbeeld</vt:lpstr>
      <vt:lpstr>Het Exception object</vt:lpstr>
      <vt:lpstr>Classificatie (zie H6)</vt:lpstr>
      <vt:lpstr>Meerdere exceptions in 1 catch</vt:lpstr>
      <vt:lpstr>Meerdere exceptions in 1 catch</vt:lpstr>
      <vt:lpstr>PowerPoint-presentatie</vt:lpstr>
      <vt:lpstr>Opgooien: een inleiding</vt:lpstr>
      <vt:lpstr>Opgooien: een inleiding</vt:lpstr>
      <vt:lpstr>Hoe afhandelen</vt:lpstr>
      <vt:lpstr>finally</vt:lpstr>
      <vt:lpstr>Zelf exceptions schrijven</vt:lpstr>
      <vt:lpstr>Zelf exceptions schrijven</vt:lpstr>
      <vt:lpstr>Zelf exceptions schrijven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 Exception handling</dc:title>
  <dc:creator>Tim Dams</dc:creator>
  <cp:lastModifiedBy>Tim Dams</cp:lastModifiedBy>
  <cp:revision>4</cp:revision>
  <dcterms:created xsi:type="dcterms:W3CDTF">2021-01-18T10:32:39Z</dcterms:created>
  <dcterms:modified xsi:type="dcterms:W3CDTF">2023-05-02T15:09:12Z</dcterms:modified>
</cp:coreProperties>
</file>