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8" r:id="rId1"/>
  </p:sldMasterIdLst>
  <p:notesMasterIdLst>
    <p:notesMasterId r:id="rId22"/>
  </p:notesMasterIdLst>
  <p:sldIdLst>
    <p:sldId id="2064" r:id="rId2"/>
    <p:sldId id="1843" r:id="rId3"/>
    <p:sldId id="1844" r:id="rId4"/>
    <p:sldId id="2051" r:id="rId5"/>
    <p:sldId id="2052" r:id="rId6"/>
    <p:sldId id="1845" r:id="rId7"/>
    <p:sldId id="1846" r:id="rId8"/>
    <p:sldId id="1847" r:id="rId9"/>
    <p:sldId id="2055" r:id="rId10"/>
    <p:sldId id="2053" r:id="rId11"/>
    <p:sldId id="2054" r:id="rId12"/>
    <p:sldId id="2056" r:id="rId13"/>
    <p:sldId id="2065" r:id="rId14"/>
    <p:sldId id="2061" r:id="rId15"/>
    <p:sldId id="2057" r:id="rId16"/>
    <p:sldId id="2058" r:id="rId17"/>
    <p:sldId id="2060" r:id="rId18"/>
    <p:sldId id="2059" r:id="rId19"/>
    <p:sldId id="2063" r:id="rId20"/>
    <p:sldId id="330" r:id="rId21"/>
  </p:sldIdLst>
  <p:sldSz cx="12192000" cy="6858000"/>
  <p:notesSz cx="6858000" cy="9144000"/>
  <p:embeddedFontLst>
    <p:embeddedFont>
      <p:font typeface="Archivo Narrow" panose="020B0604020202020204" charset="0"/>
      <p:regular r:id="rId23"/>
      <p:bold r:id="rId24"/>
      <p:italic r:id="rId25"/>
    </p:embeddedFont>
    <p:embeddedFont>
      <p:font typeface="Blogger Sans" panose="02000506030000020004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ystem.Object" id="{E13B8AA3-45FD-4D59-B615-92B5DA13F5BC}">
          <p14:sldIdLst>
            <p14:sldId id="2064"/>
            <p14:sldId id="1843"/>
            <p14:sldId id="1844"/>
            <p14:sldId id="2051"/>
            <p14:sldId id="2052"/>
            <p14:sldId id="1845"/>
            <p14:sldId id="1846"/>
            <p14:sldId id="1847"/>
            <p14:sldId id="2055"/>
            <p14:sldId id="2053"/>
            <p14:sldId id="2054"/>
            <p14:sldId id="2056"/>
            <p14:sldId id="2065"/>
            <p14:sldId id="2061"/>
            <p14:sldId id="2057"/>
            <p14:sldId id="2058"/>
            <p14:sldId id="2060"/>
            <p14:sldId id="2059"/>
            <p14:sldId id="2063"/>
            <p14:sldId id="3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C954AD8D-E58C-4C50-8AB3-AB8AF4E49779}" type="slidenum">
              <a:rPr lang="en-US" sz="1300">
                <a:solidFill>
                  <a:schemeClr val="tx1"/>
                </a:solidFill>
              </a:rPr>
              <a:pPr eaLnBrk="1" hangingPunct="1"/>
              <a:t>2</a:t>
            </a:fld>
            <a:endParaRPr lang="en-US" sz="1300">
              <a:solidFill>
                <a:schemeClr val="tx1"/>
              </a:solidFill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92523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2302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7138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12629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791874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385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4227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802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538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7641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8630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78314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3155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449EF935-441A-4B5B-9280-182D0D0DE5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34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sitory.genmymodel.com/srujana92/card-game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player.com/slide/5413932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cd/B28359_01/server.111/b28328/diagrams.htm#G5482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mdams.gitbook.io/project/semester-2/all-in-projecten/1_mapmapker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Compositie en aggregatie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7.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378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83A8C-34C7-48DE-9C20-0D709B4E0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Kaartspel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ABA1299-64FE-4907-8289-B5E461A5E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628" y="1105581"/>
            <a:ext cx="10949516" cy="4902200"/>
          </a:xfrm>
        </p:spPr>
        <p:txBody>
          <a:bodyPr/>
          <a:lstStyle/>
          <a:p>
            <a:r>
              <a:rPr lang="nl-BE" dirty="0"/>
              <a:t>Zou je deze klassen kunnen maken? Zéér goede oefening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5E8988E-2089-4986-8B9B-D8F2001B3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07E779-F88E-4BF8-9D09-DC57F999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869" y="1479802"/>
            <a:ext cx="8435375" cy="4990848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A89E037A-D714-449F-BF35-5A3B7BF52DB1}"/>
              </a:ext>
            </a:extLst>
          </p:cNvPr>
          <p:cNvSpPr/>
          <p:nvPr/>
        </p:nvSpPr>
        <p:spPr>
          <a:xfrm>
            <a:off x="963085" y="6414056"/>
            <a:ext cx="6618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: </a:t>
            </a:r>
            <a:r>
              <a:rPr lang="en-GB" dirty="0">
                <a:hlinkClick r:id="rId3"/>
              </a:rPr>
              <a:t>https://repository.genmymodel.com/srujana92/card-game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41029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2897D0-9F44-4634-BB87-38372B2EA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Stap verder: Poker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C9538AA0-E166-4444-90B0-584FAFC83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961" y="1300894"/>
            <a:ext cx="7196062" cy="5397047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A57903F-6195-4931-BAF8-43E0815F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4C1C954-75BB-478C-8169-53C5F19B61C4}"/>
              </a:ext>
            </a:extLst>
          </p:cNvPr>
          <p:cNvSpPr/>
          <p:nvPr/>
        </p:nvSpPr>
        <p:spPr>
          <a:xfrm>
            <a:off x="683688" y="6332248"/>
            <a:ext cx="4647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/>
              <a:t>Bron</a:t>
            </a:r>
            <a:r>
              <a:rPr lang="en-GB" dirty="0"/>
              <a:t> </a:t>
            </a:r>
            <a:r>
              <a:rPr lang="en-GB" dirty="0">
                <a:hlinkClick r:id="rId3"/>
              </a:rPr>
              <a:t>https://slideplayer.com/slide/5413932/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171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4C1CB0-52D2-4101-B329-AE0C1D20D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Nog eentje om het af te leren</a:t>
            </a:r>
            <a:endParaRPr lang="en-GB" dirty="0"/>
          </a:p>
        </p:txBody>
      </p:sp>
      <p:pic>
        <p:nvPicPr>
          <p:cNvPr id="6" name="Tijdelijke aanduiding voor inhoud 5" descr="Afbeelding met tekst, kaart&#10;&#10;Automatisch gegenereerde beschrijving">
            <a:extLst>
              <a:ext uri="{FF2B5EF4-FFF2-40B4-BE49-F238E27FC236}">
                <a16:creationId xmlns:a16="http://schemas.microsoft.com/office/drawing/2014/main" id="{186D416B-B5DF-4372-AC3D-B15967793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11" y="1302373"/>
            <a:ext cx="7541846" cy="4902200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706C76D-10A4-4C30-82D8-31A158C2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CBB9F09-0579-4A27-8494-07B11B63072A}"/>
              </a:ext>
            </a:extLst>
          </p:cNvPr>
          <p:cNvSpPr/>
          <p:nvPr/>
        </p:nvSpPr>
        <p:spPr>
          <a:xfrm>
            <a:off x="292100" y="6442342"/>
            <a:ext cx="91004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https://docs.oracle.com/cd/B28359_01/server.111/b28328/diagrams.htm#G5482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31187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B5412F-BBF4-4B33-9582-BF60A683A0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2. Compositie in de praktijk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6A00E94-F1BD-489C-B323-1BC348FB58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7. Compositie en aggregatie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0DD0C34-E5CF-43B1-B295-0E0AE7471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4919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779EC6-6EA5-4E22-8D85-3697553CD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nu compositie toepassen?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96B256-DDD9-4C9C-9857-E35CDA8C3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manieren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237674A-3C7C-422F-9F09-57835E7A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636976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66BD37-0AFD-4985-8885-C5A78EA2D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761EE411-2442-4B29-BB96-B62574D266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4500" y="2601119"/>
            <a:ext cx="8763000" cy="28003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7F6B4FC-DD86-472B-82C6-23E08137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2674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93AFB2-6027-4D6C-90A6-187A3931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Compositie in de praktijk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FD53146-AC4F-454B-AC2B-DC90AE551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77F584F-3CBE-4501-BAA3-5FCC616FA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BA2D002-2DF8-4E28-8ABB-F610A05F7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7" y="1557337"/>
            <a:ext cx="8848725" cy="3743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483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13874-D39B-4BCD-AD5B-546F5CFF7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11A1D22-7886-47EB-9A3F-D0787C70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90C1EC1-03B7-494D-9AE0-7E94B264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8D88A6E-3138-4405-B623-880088C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57287"/>
            <a:ext cx="8839200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9875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CDD1CD-9068-4D1B-8BBD-69443956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meerdere”</a:t>
            </a:r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D10F4ADF-ED86-4FA9-A3D8-95BC69937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875" y="2880783"/>
            <a:ext cx="8858250" cy="4019550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18ED7D6-E0CC-4CC7-8E63-6577492C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2837053D-1580-4F1E-94CE-87D1E0DA4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922338"/>
            <a:ext cx="874395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9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562CE-8A60-4BF9-B353-D48169F1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met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20B8EDE-FDC7-4A4F-9457-BB96CE0C9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C2195FA-1D93-4EFC-98D8-B5A736963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B67F5E8A-7408-4A62-A7A9-3E01267689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137" y="1957387"/>
            <a:ext cx="92297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846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Compositie</a:t>
            </a:r>
            <a:endParaRPr lang="en-US" dirty="0"/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1099457" y="1224644"/>
            <a:ext cx="9731829" cy="4572000"/>
          </a:xfrm>
        </p:spPr>
        <p:txBody>
          <a:bodyPr/>
          <a:lstStyle/>
          <a:p>
            <a:pPr eaLnBrk="1" hangingPunct="1"/>
            <a:endParaRPr lang="en-US" sz="4400" dirty="0"/>
          </a:p>
          <a:p>
            <a:pPr eaLnBrk="1" hangingPunct="1"/>
            <a:endParaRPr lang="en-US" sz="4400" dirty="0">
              <a:latin typeface="Courier New" pitchFamily="49" charset="0"/>
            </a:endParaRPr>
          </a:p>
          <a:p>
            <a:pPr eaLnBrk="1" hangingPunct="1"/>
            <a:endParaRPr lang="en-US" sz="4400" b="1" dirty="0"/>
          </a:p>
          <a:p>
            <a:pPr lvl="1" eaLnBrk="1" hangingPunct="1"/>
            <a:r>
              <a:rPr lang="en-US" sz="4000" dirty="0"/>
              <a:t>“Using an object within another object”</a:t>
            </a:r>
          </a:p>
          <a:p>
            <a:pPr lvl="1" eaLnBrk="1" hangingPunct="1"/>
            <a:r>
              <a:rPr lang="en-US" sz="4000" dirty="0"/>
              <a:t>Defines a </a:t>
            </a:r>
            <a:r>
              <a:rPr lang="en-US" sz="4000" b="1" dirty="0"/>
              <a:t>has-a relationship</a:t>
            </a:r>
          </a:p>
        </p:txBody>
      </p:sp>
    </p:spTree>
    <p:extLst>
      <p:ext uri="{BB962C8B-B14F-4D97-AF65-F5344CB8AC3E}">
        <p14:creationId xmlns:p14="http://schemas.microsoft.com/office/powerpoint/2010/main" val="2062739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Overerving</a:t>
            </a:r>
            <a:r>
              <a:rPr lang="en-IE" dirty="0"/>
              <a:t> versus </a:t>
            </a:r>
            <a:r>
              <a:rPr lang="en-IE" dirty="0" err="1"/>
              <a:t>compositie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Compositie</a:t>
            </a:r>
            <a:r>
              <a:rPr lang="en-IE" dirty="0"/>
              <a:t> is het </a:t>
            </a:r>
            <a:r>
              <a:rPr lang="en-IE" dirty="0" err="1"/>
              <a:t>gebruik</a:t>
            </a:r>
            <a:r>
              <a:rPr lang="en-IE" dirty="0"/>
              <a:t> van </a:t>
            </a:r>
            <a:r>
              <a:rPr lang="en-IE" dirty="0" err="1"/>
              <a:t>objecten</a:t>
            </a:r>
            <a:r>
              <a:rPr lang="en-IE" dirty="0"/>
              <a:t> </a:t>
            </a:r>
            <a:r>
              <a:rPr lang="en-IE" dirty="0" err="1"/>
              <a:t>als</a:t>
            </a:r>
            <a:r>
              <a:rPr lang="en-IE" dirty="0"/>
              <a:t> </a:t>
            </a:r>
            <a:r>
              <a:rPr lang="en-IE" dirty="0" err="1"/>
              <a:t>variabelen</a:t>
            </a:r>
            <a:r>
              <a:rPr lang="en-IE" dirty="0"/>
              <a:t> in </a:t>
            </a:r>
            <a:r>
              <a:rPr lang="en-IE" dirty="0" err="1"/>
              <a:t>een</a:t>
            </a:r>
            <a:r>
              <a:rPr lang="en-IE" dirty="0"/>
              <a:t> </a:t>
            </a:r>
            <a:r>
              <a:rPr lang="en-IE" dirty="0" err="1"/>
              <a:t>andere</a:t>
            </a:r>
            <a:r>
              <a:rPr lang="en-IE" dirty="0"/>
              <a:t> </a:t>
            </a:r>
            <a:r>
              <a:rPr lang="en-IE" dirty="0" err="1"/>
              <a:t>klasse</a:t>
            </a:r>
            <a:endParaRPr lang="en-IE" dirty="0"/>
          </a:p>
          <a:p>
            <a:r>
              <a:rPr lang="en-IE" dirty="0" err="1"/>
              <a:t>Compositie</a:t>
            </a:r>
            <a:r>
              <a:rPr lang="en-IE" dirty="0"/>
              <a:t> is </a:t>
            </a:r>
            <a:r>
              <a:rPr lang="en-IE" dirty="0" err="1"/>
              <a:t>tegenhanger</a:t>
            </a:r>
            <a:r>
              <a:rPr lang="en-IE" dirty="0"/>
              <a:t> van </a:t>
            </a:r>
            <a:r>
              <a:rPr lang="en-IE" dirty="0" err="1"/>
              <a:t>overerving</a:t>
            </a:r>
            <a:r>
              <a:rPr lang="en-IE" dirty="0"/>
              <a:t>:</a:t>
            </a:r>
          </a:p>
          <a:p>
            <a:endParaRPr lang="en-IE" dirty="0"/>
          </a:p>
          <a:p>
            <a:pPr lvl="1"/>
            <a:r>
              <a:rPr lang="en-IE" dirty="0" err="1"/>
              <a:t>Overerving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/>
              <a:t>is </a:t>
            </a:r>
            <a:r>
              <a:rPr lang="en-IE" b="1" dirty="0" err="1"/>
              <a:t>een</a:t>
            </a:r>
            <a:r>
              <a:rPr lang="en-IE" dirty="0"/>
              <a:t> </a:t>
            </a:r>
            <a:r>
              <a:rPr lang="en-IE" dirty="0" err="1"/>
              <a:t>klasse</a:t>
            </a:r>
            <a:r>
              <a:rPr lang="en-IE" dirty="0"/>
              <a:t> B”</a:t>
            </a:r>
          </a:p>
          <a:p>
            <a:pPr lvl="1"/>
            <a:r>
              <a:rPr lang="en-IE" dirty="0" err="1"/>
              <a:t>Compositie</a:t>
            </a:r>
            <a:r>
              <a:rPr lang="en-IE" dirty="0"/>
              <a:t>: ‘</a:t>
            </a:r>
            <a:r>
              <a:rPr lang="en-IE" dirty="0" err="1"/>
              <a:t>Klasse</a:t>
            </a:r>
            <a:r>
              <a:rPr lang="en-IE" dirty="0"/>
              <a:t> A </a:t>
            </a:r>
            <a:r>
              <a:rPr lang="en-IE" b="1" dirty="0" err="1"/>
              <a:t>heeft</a:t>
            </a:r>
            <a:r>
              <a:rPr lang="en-IE" b="1" dirty="0"/>
              <a:t> </a:t>
            </a:r>
            <a:r>
              <a:rPr lang="en-IE" b="1" dirty="0" err="1"/>
              <a:t>een</a:t>
            </a:r>
            <a:r>
              <a:rPr lang="en-IE" b="1" dirty="0"/>
              <a:t> </a:t>
            </a:r>
            <a:r>
              <a:rPr lang="en-IE" dirty="0"/>
              <a:t>object van type B”</a:t>
            </a:r>
          </a:p>
          <a:p>
            <a:pPr lvl="1"/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1111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EBC215-B01E-43B4-891C-0B369BE13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UML</a:t>
            </a:r>
            <a:endParaRPr lang="en-GB" dirty="0"/>
          </a:p>
        </p:txBody>
      </p:sp>
      <p:pic>
        <p:nvPicPr>
          <p:cNvPr id="6" name="Tijdelijke aanduiding voor inhoud 5" descr="Afbeelding met klok&#10;&#10;Automatisch gegenereerde beschrijving">
            <a:extLst>
              <a:ext uri="{FF2B5EF4-FFF2-40B4-BE49-F238E27FC236}">
                <a16:creationId xmlns:a16="http://schemas.microsoft.com/office/drawing/2014/main" id="{19798FE0-5308-443A-8DBB-429ACD4FA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272" y="3424864"/>
            <a:ext cx="5067006" cy="242480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8766922-19BF-4A70-88D2-B28EDA8B0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D12368F-3FDE-4674-960E-8CDDE1023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8645" y="1008332"/>
            <a:ext cx="7267635" cy="706167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7D118B79-D03F-40F9-8E45-6F38FF3E2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1647" y="1905270"/>
            <a:ext cx="7399732" cy="7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23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22D8B5-B33A-4B24-BBD8-1AAD7E8D6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“Heeft meerdere…”</a:t>
            </a:r>
            <a:endParaRPr lang="en-GB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F17BA4AF-A650-4A89-8FB0-D9F7129936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090" y="1776866"/>
            <a:ext cx="9482914" cy="3845606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66AD2D3-0736-4BDC-B014-CB2428EA5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72723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Compositievoorbeeld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267579" y="4406900"/>
            <a:ext cx="8212137" cy="4902200"/>
          </a:xfrm>
        </p:spPr>
        <p:txBody>
          <a:bodyPr/>
          <a:lstStyle/>
          <a:p>
            <a:r>
              <a:rPr lang="en-IE" dirty="0"/>
              <a:t>Auto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 </a:t>
            </a:r>
          </a:p>
          <a:p>
            <a:r>
              <a:rPr lang="en-IE" dirty="0" err="1"/>
              <a:t>Sportwagen</a:t>
            </a:r>
            <a:r>
              <a:rPr lang="en-IE" dirty="0"/>
              <a:t> IS </a:t>
            </a:r>
            <a:r>
              <a:rPr lang="en-IE" dirty="0" err="1"/>
              <a:t>een</a:t>
            </a:r>
            <a:r>
              <a:rPr lang="en-IE" dirty="0"/>
              <a:t> auto</a:t>
            </a:r>
          </a:p>
          <a:p>
            <a:r>
              <a:rPr lang="en-IE" dirty="0" err="1"/>
              <a:t>Sportwagen</a:t>
            </a:r>
            <a:r>
              <a:rPr lang="en-IE" dirty="0"/>
              <a:t> </a:t>
            </a:r>
            <a:r>
              <a:rPr lang="en-IE" dirty="0" err="1"/>
              <a:t>hééft</a:t>
            </a:r>
            <a:r>
              <a:rPr lang="en-IE" dirty="0"/>
              <a:t> </a:t>
            </a:r>
            <a:r>
              <a:rPr lang="en-IE" dirty="0" err="1"/>
              <a:t>bijgevolg</a:t>
            </a:r>
            <a:r>
              <a:rPr lang="en-IE" dirty="0"/>
              <a:t> </a:t>
            </a:r>
            <a:r>
              <a:rPr lang="en-IE" dirty="0" err="1"/>
              <a:t>een</a:t>
            </a:r>
            <a:r>
              <a:rPr lang="en-IE" dirty="0"/>
              <a:t> motor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grpSp>
        <p:nvGrpSpPr>
          <p:cNvPr id="9" name="Groep 8"/>
          <p:cNvGrpSpPr/>
          <p:nvPr/>
        </p:nvGrpSpPr>
        <p:grpSpPr>
          <a:xfrm>
            <a:off x="5460041" y="574159"/>
            <a:ext cx="4972050" cy="3669229"/>
            <a:chOff x="3755287" y="2732567"/>
            <a:chExt cx="4972050" cy="3669229"/>
          </a:xfrm>
        </p:grpSpPr>
        <p:pic>
          <p:nvPicPr>
            <p:cNvPr id="9318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755287" y="2944221"/>
              <a:ext cx="4972050" cy="34575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kstvak 5"/>
            <p:cNvSpPr txBox="1"/>
            <p:nvPr/>
          </p:nvSpPr>
          <p:spPr>
            <a:xfrm>
              <a:off x="5380074" y="2732567"/>
              <a:ext cx="1287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compositie</a:t>
              </a:r>
              <a:endParaRPr lang="en-IE" dirty="0"/>
            </a:p>
          </p:txBody>
        </p:sp>
        <p:sp>
          <p:nvSpPr>
            <p:cNvPr id="7" name="Tekstvak 6"/>
            <p:cNvSpPr txBox="1"/>
            <p:nvPr/>
          </p:nvSpPr>
          <p:spPr>
            <a:xfrm>
              <a:off x="4596809" y="4511748"/>
              <a:ext cx="13131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E" dirty="0" err="1"/>
                <a:t>Overerving</a:t>
              </a:r>
              <a:endParaRPr lang="en-IE" dirty="0"/>
            </a:p>
          </p:txBody>
        </p:sp>
      </p:grp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67579" y="1477040"/>
            <a:ext cx="234315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6248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err="1"/>
              <a:t>Voorbeeld</a:t>
            </a:r>
            <a:endParaRPr lang="en-I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942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38476" y="694660"/>
            <a:ext cx="762952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2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16840" y="4273625"/>
            <a:ext cx="3390900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hthoek 4">
            <a:extLst>
              <a:ext uri="{FF2B5EF4-FFF2-40B4-BE49-F238E27FC236}">
                <a16:creationId xmlns:a16="http://schemas.microsoft.com/office/drawing/2014/main" id="{A1E0D15A-DFB6-452C-8922-A95BAC8A0DBC}"/>
              </a:ext>
            </a:extLst>
          </p:cNvPr>
          <p:cNvSpPr/>
          <p:nvPr/>
        </p:nvSpPr>
        <p:spPr>
          <a:xfrm>
            <a:off x="100976" y="6452672"/>
            <a:ext cx="89700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hlinkClick r:id="rId4"/>
              </a:rPr>
              <a:t>https://timdams.gitbook.io/project/semester-2/all-in-projecten/1_mapmapker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5121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colanut.com/photo2/wallpaper1600x1200/vladstudio_duality_1600x12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2310110" y="2425350"/>
            <a:ext cx="4041073" cy="1795777"/>
          </a:xfrm>
        </p:spPr>
        <p:txBody>
          <a:bodyPr anchor="t"/>
          <a:lstStyle/>
          <a:p>
            <a:pPr marL="0" indent="0" algn="ctr">
              <a:buNone/>
            </a:pPr>
            <a:r>
              <a:rPr lang="nl-BE" sz="4400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Compositie</a:t>
            </a:r>
          </a:p>
          <a:p>
            <a:pPr marL="0" indent="0">
              <a:buNone/>
            </a:pPr>
            <a:r>
              <a:rPr lang="nl-BE" sz="4400" b="1" kern="1200" dirty="0">
                <a:solidFill>
                  <a:schemeClr val="bg1"/>
                </a:solidFill>
                <a:latin typeface="Arial" charset="0"/>
                <a:cs typeface="Arial" charset="0"/>
              </a:rPr>
              <a:t>“HEEFT EEN”</a:t>
            </a: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sp>
        <p:nvSpPr>
          <p:cNvPr id="5" name="Rechthoek 4"/>
          <p:cNvSpPr/>
          <p:nvPr/>
        </p:nvSpPr>
        <p:spPr>
          <a:xfrm>
            <a:off x="6776484" y="2425349"/>
            <a:ext cx="3338623" cy="1446550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nl-BE" sz="4400" dirty="0">
                <a:solidFill>
                  <a:schemeClr val="bg1"/>
                </a:solidFill>
              </a:rPr>
              <a:t>Overerving </a:t>
            </a:r>
          </a:p>
          <a:p>
            <a:pPr algn="ctr"/>
            <a:r>
              <a:rPr lang="nl-BE" sz="4400" b="1" dirty="0">
                <a:solidFill>
                  <a:schemeClr val="bg1"/>
                </a:solidFill>
              </a:rPr>
              <a:t>“IS EEN”</a:t>
            </a:r>
            <a:endParaRPr lang="nl-BE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854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DC7AD-574E-4A81-A213-BC628EF4B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Ter info: </a:t>
            </a:r>
            <a:r>
              <a:rPr lang="nl-BE" dirty="0" err="1"/>
              <a:t>Agregatie</a:t>
            </a:r>
            <a:endParaRPr lang="en-GB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0C28BBC-72CA-438E-A0A2-53DD49542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“</a:t>
            </a:r>
            <a:r>
              <a:rPr lang="nl-BE" dirty="0" err="1"/>
              <a:t>Lightweight</a:t>
            </a:r>
            <a:r>
              <a:rPr lang="nl-BE" dirty="0"/>
              <a:t>” compositie:</a:t>
            </a:r>
          </a:p>
          <a:p>
            <a:pPr lvl="1"/>
            <a:r>
              <a:rPr lang="nl-BE" dirty="0"/>
              <a:t>Bij compositie sterft het object indien hoofdobject sterft</a:t>
            </a:r>
          </a:p>
          <a:p>
            <a:pPr lvl="1"/>
            <a:r>
              <a:rPr lang="nl-BE" dirty="0"/>
              <a:t>Bij </a:t>
            </a:r>
            <a:r>
              <a:rPr lang="nl-BE" dirty="0" err="1"/>
              <a:t>agregatie</a:t>
            </a:r>
            <a:r>
              <a:rPr lang="nl-BE" dirty="0"/>
              <a:t> niet. 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r>
              <a:rPr lang="nl-BE" dirty="0"/>
              <a:t>Compositie: “is </a:t>
            </a:r>
            <a:r>
              <a:rPr lang="nl-BE" dirty="0" err="1"/>
              <a:t>entirely</a:t>
            </a:r>
            <a:r>
              <a:rPr lang="nl-BE" dirty="0"/>
              <a:t> made of”  . 	Voorbeeld:   Boek &lt;= pagina’s</a:t>
            </a:r>
          </a:p>
          <a:p>
            <a:pPr lvl="1"/>
            <a:r>
              <a:rPr lang="nl-BE" dirty="0" err="1"/>
              <a:t>Agregatie</a:t>
            </a:r>
            <a:r>
              <a:rPr lang="nl-BE" dirty="0"/>
              <a:t>: “is part of”		Voorbeeld:   Deck &lt;= speelkaarten</a:t>
            </a:r>
          </a:p>
          <a:p>
            <a:pPr lvl="1"/>
            <a:endParaRPr lang="nl-BE" dirty="0"/>
          </a:p>
          <a:p>
            <a:r>
              <a:rPr lang="nl-BE" dirty="0"/>
              <a:t>Aangeduid met niet-volle ruit</a:t>
            </a:r>
            <a:endParaRPr lang="en-GB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5089998-1820-46C0-9908-3B7143A1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6" name="Afbeelding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753ECE32-6424-4CDC-9E97-7EB33A7912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35"/>
          <a:stretch/>
        </p:blipFill>
        <p:spPr>
          <a:xfrm>
            <a:off x="6887936" y="4387963"/>
            <a:ext cx="5219700" cy="228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27898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476</TotalTime>
  <Words>411</Words>
  <Application>Microsoft Office PowerPoint</Application>
  <PresentationFormat>Breedbeeld</PresentationFormat>
  <Paragraphs>82</Paragraphs>
  <Slides>20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7" baseType="lpstr">
      <vt:lpstr>Blogger Sans</vt:lpstr>
      <vt:lpstr>Calibri</vt:lpstr>
      <vt:lpstr>Archivo Narrow</vt:lpstr>
      <vt:lpstr>Courier New</vt:lpstr>
      <vt:lpstr>Times New Roman</vt:lpstr>
      <vt:lpstr>Arial</vt:lpstr>
      <vt:lpstr>ziescherper</vt:lpstr>
      <vt:lpstr>1. Compositie en aggregatie</vt:lpstr>
      <vt:lpstr>Compositie</vt:lpstr>
      <vt:lpstr>Overerving versus compositie</vt:lpstr>
      <vt:lpstr>UML</vt:lpstr>
      <vt:lpstr>“Heeft meerdere…”</vt:lpstr>
      <vt:lpstr>Compositievoorbeeld</vt:lpstr>
      <vt:lpstr>Voorbeeld</vt:lpstr>
      <vt:lpstr>PowerPoint-presentatie</vt:lpstr>
      <vt:lpstr>Ter info: Agregatie</vt:lpstr>
      <vt:lpstr>Kaartspel</vt:lpstr>
      <vt:lpstr>Stap verder: Poker</vt:lpstr>
      <vt:lpstr>Nog eentje om het af te leren</vt:lpstr>
      <vt:lpstr>2. Compositie in de praktijk</vt:lpstr>
      <vt:lpstr>Hoe nu compositie toepassen?</vt:lpstr>
      <vt:lpstr>Compositie in de praktijk</vt:lpstr>
      <vt:lpstr>Compositie in de praktijk</vt:lpstr>
      <vt:lpstr>PowerPoint-presentatie</vt:lpstr>
      <vt:lpstr>“Heeft meerdere”</vt:lpstr>
      <vt:lpstr>Voorbeeld met List&lt;&gt;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Tim Dams</cp:lastModifiedBy>
  <cp:revision>20</cp:revision>
  <dcterms:created xsi:type="dcterms:W3CDTF">2019-03-25T10:07:26Z</dcterms:created>
  <dcterms:modified xsi:type="dcterms:W3CDTF">2023-05-02T15:06:55Z</dcterms:modified>
</cp:coreProperties>
</file>