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31"/>
  </p:notesMasterIdLst>
  <p:sldIdLst>
    <p:sldId id="2065" r:id="rId2"/>
    <p:sldId id="762" r:id="rId3"/>
    <p:sldId id="763" r:id="rId4"/>
    <p:sldId id="765" r:id="rId5"/>
    <p:sldId id="764" r:id="rId6"/>
    <p:sldId id="1856" r:id="rId7"/>
    <p:sldId id="766" r:id="rId8"/>
    <p:sldId id="767" r:id="rId9"/>
    <p:sldId id="768" r:id="rId10"/>
    <p:sldId id="2064" r:id="rId11"/>
    <p:sldId id="2057" r:id="rId12"/>
    <p:sldId id="769" r:id="rId13"/>
    <p:sldId id="770" r:id="rId14"/>
    <p:sldId id="771" r:id="rId15"/>
    <p:sldId id="772" r:id="rId16"/>
    <p:sldId id="1607" r:id="rId17"/>
    <p:sldId id="773" r:id="rId18"/>
    <p:sldId id="2060" r:id="rId19"/>
    <p:sldId id="2058" r:id="rId20"/>
    <p:sldId id="2061" r:id="rId21"/>
    <p:sldId id="774" r:id="rId22"/>
    <p:sldId id="775" r:id="rId23"/>
    <p:sldId id="2063" r:id="rId24"/>
    <p:sldId id="1606" r:id="rId25"/>
    <p:sldId id="776" r:id="rId26"/>
    <p:sldId id="1858" r:id="rId27"/>
    <p:sldId id="1941" r:id="rId28"/>
    <p:sldId id="1855" r:id="rId29"/>
    <p:sldId id="330" r:id="rId30"/>
  </p:sldIdLst>
  <p:sldSz cx="12192000" cy="6858000"/>
  <p:notesSz cx="6858000" cy="9144000"/>
  <p:embeddedFontLst>
    <p:embeddedFont>
      <p:font typeface="Archivo Narrow" panose="020B0604020202020204" charset="0"/>
      <p:regular r:id="rId32"/>
      <p:bold r:id="rId33"/>
      <p:italic r:id="rId34"/>
    </p:embeddedFont>
    <p:embeddedFont>
      <p:font typeface="Blogger Sans" panose="02000506030000020004" charset="0"/>
      <p:regular r:id="rId35"/>
      <p:bold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Times" panose="02020603050405020304" pitchFamily="18" charset="0"/>
      <p:regular r:id="rId42"/>
      <p:bold r:id="rId43"/>
      <p:italic r:id="rId44"/>
      <p:boldItalic r:id="rId4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84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8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65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470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3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07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0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924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22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80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26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83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BD4ACF6B-E9F9-449F-A05C-ABFD3A2CCF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1A7AD-8D36-4A1E-AEFD-E41C6D68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Interfaces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D5C92D-A8EE-42EB-AB43-D878D40EE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Interfaces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6F63F9-6CEB-430C-83B5-D17F0B3A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72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F3A2-1CBB-4425-BD4B-48DAF5C1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notatie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020F42-13F6-4E86-ACD1-7A40F347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streepje met een open cirkel boven geeft aan dat een klasse een bepaalde interface “heeft”: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F3B53A-6416-4FEA-8EF7-1E6566CF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23C95A9F-0E94-4466-8DA4-BB7CDB87F2C5}"/>
              </a:ext>
            </a:extLst>
          </p:cNvPr>
          <p:cNvGrpSpPr/>
          <p:nvPr/>
        </p:nvGrpSpPr>
        <p:grpSpPr>
          <a:xfrm>
            <a:off x="5570290" y="3187818"/>
            <a:ext cx="281031" cy="687897"/>
            <a:chOff x="3519182" y="2483141"/>
            <a:chExt cx="713064" cy="1359017"/>
          </a:xfrm>
        </p:grpSpPr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823DAD36-9AA3-4467-A097-41A2BDECEB78}"/>
                </a:ext>
              </a:extLst>
            </p:cNvPr>
            <p:cNvCxnSpPr/>
            <p:nvPr/>
          </p:nvCxnSpPr>
          <p:spPr bwMode="auto">
            <a:xfrm>
              <a:off x="3875714" y="3179428"/>
              <a:ext cx="0" cy="6627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A6A9D2DE-D025-4EB9-8D68-C747F50304E1}"/>
                </a:ext>
              </a:extLst>
            </p:cNvPr>
            <p:cNvSpPr/>
            <p:nvPr/>
          </p:nvSpPr>
          <p:spPr bwMode="auto">
            <a:xfrm>
              <a:off x="3519182" y="2483141"/>
              <a:ext cx="713064" cy="69628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hthoek 8">
            <a:extLst>
              <a:ext uri="{FF2B5EF4-FFF2-40B4-BE49-F238E27FC236}">
                <a16:creationId xmlns:a16="http://schemas.microsoft.com/office/drawing/2014/main" id="{49D1CEFA-2745-48B3-A07F-A3D3B5A79388}"/>
              </a:ext>
            </a:extLst>
          </p:cNvPr>
          <p:cNvSpPr/>
          <p:nvPr/>
        </p:nvSpPr>
        <p:spPr bwMode="auto">
          <a:xfrm>
            <a:off x="3414319" y="3875715"/>
            <a:ext cx="3758268" cy="880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Klasse Meeuw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D6B482A-CF7F-4672-A68D-075235FACC10}"/>
              </a:ext>
            </a:extLst>
          </p:cNvPr>
          <p:cNvSpPr/>
          <p:nvPr/>
        </p:nvSpPr>
        <p:spPr bwMode="auto">
          <a:xfrm>
            <a:off x="7739095" y="5420686"/>
            <a:ext cx="3758268" cy="6962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IVliegt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07CCC4C-1C9B-4EF0-8DE0-BA15EB7D4602}"/>
              </a:ext>
            </a:extLst>
          </p:cNvPr>
          <p:cNvSpPr/>
          <p:nvPr/>
        </p:nvSpPr>
        <p:spPr>
          <a:xfrm>
            <a:off x="5883481" y="318781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latin typeface="Arial" charset="0"/>
              </a:rPr>
              <a:t>IVliegt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declarative</a:t>
            </a:r>
          </a:p>
          <a:p>
            <a:pPr lvl="1"/>
            <a:r>
              <a:rPr lang="en-IE" dirty="0" err="1"/>
              <a:t>Vaak</a:t>
            </a:r>
            <a:r>
              <a:rPr lang="en-IE" dirty="0"/>
              <a:t> in </a:t>
            </a:r>
            <a:r>
              <a:rPr lang="en-IE" dirty="0" err="1"/>
              <a:t>aparte</a:t>
            </a:r>
            <a:r>
              <a:rPr lang="en-IE" dirty="0"/>
              <a:t>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119" y="2951297"/>
            <a:ext cx="5533738" cy="16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5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declaratie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implementatie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Declareer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classe</a:t>
            </a:r>
            <a:endParaRPr lang="en-IE" dirty="0"/>
          </a:p>
          <a:p>
            <a:pPr lvl="1"/>
            <a:r>
              <a:rPr lang="en-IE" dirty="0"/>
              <a:t>“</a:t>
            </a:r>
            <a:r>
              <a:rPr lang="en-IE" dirty="0" err="1"/>
              <a:t>Erft</a:t>
            </a:r>
            <a:r>
              <a:rPr lang="en-IE" dirty="0"/>
              <a:t> over” van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als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dirty="0"/>
              <a:t>van </a:t>
            </a:r>
            <a:r>
              <a:rPr lang="en-IE" dirty="0" err="1"/>
              <a:t>een</a:t>
            </a:r>
            <a:r>
              <a:rPr lang="en-IE" dirty="0"/>
              <a:t> class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663" y="3208994"/>
            <a:ext cx="3467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1863853"/>
            <a:ext cx="4516662" cy="48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hoek 9"/>
          <p:cNvSpPr/>
          <p:nvPr/>
        </p:nvSpPr>
        <p:spPr bwMode="auto">
          <a:xfrm>
            <a:off x="8568961" y="1924900"/>
            <a:ext cx="909145" cy="26801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2" name="Rechte verbindingslijn met pijl 11"/>
          <p:cNvCxnSpPr>
            <a:cxnSpLocks/>
          </p:cNvCxnSpPr>
          <p:nvPr/>
        </p:nvCxnSpPr>
        <p:spPr bwMode="auto">
          <a:xfrm flipV="1">
            <a:off x="4167351" y="2659053"/>
            <a:ext cx="1480974" cy="696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Nog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018" y="1174552"/>
            <a:ext cx="8175418" cy="51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is </a:t>
            </a:r>
            <a:r>
              <a:rPr lang="en-IE" dirty="0" err="1"/>
              <a:t>een</a:t>
            </a:r>
            <a:r>
              <a:rPr lang="en-IE" dirty="0"/>
              <a:t> contract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: we ‘</a:t>
            </a:r>
            <a:r>
              <a:rPr lang="en-IE" dirty="0" err="1"/>
              <a:t>vergeten</a:t>
            </a:r>
            <a:r>
              <a:rPr lang="en-IE" dirty="0"/>
              <a:t> ‘ </a:t>
            </a:r>
            <a:r>
              <a:rPr lang="en-IE" dirty="0" err="1"/>
              <a:t>PayInFunds</a:t>
            </a:r>
            <a:r>
              <a:rPr lang="en-IE" dirty="0"/>
              <a:t>’ method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860" y="428665"/>
            <a:ext cx="4887803" cy="68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>
            <a:cxnSpLocks/>
          </p:cNvCxnSpPr>
          <p:nvPr/>
        </p:nvCxnSpPr>
        <p:spPr bwMode="auto">
          <a:xfrm flipV="1">
            <a:off x="4267201" y="2333683"/>
            <a:ext cx="4214841" cy="341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77" y="4984176"/>
            <a:ext cx="9759890" cy="12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314" y="828675"/>
            <a:ext cx="41433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 en interfaces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Properties </a:t>
            </a:r>
            <a:r>
              <a:rPr lang="en-IE" dirty="0" err="1"/>
              <a:t>mogen</a:t>
            </a:r>
            <a:r>
              <a:rPr lang="en-IE" dirty="0"/>
              <a:t> in interface </a:t>
            </a:r>
            <a:r>
              <a:rPr lang="en-IE" dirty="0" err="1"/>
              <a:t>staan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toegestaan</a:t>
            </a:r>
            <a:r>
              <a:rPr lang="en-IE" dirty="0"/>
              <a:t> (</a:t>
            </a:r>
            <a:r>
              <a:rPr lang="en-IE" dirty="0" err="1"/>
              <a:t>logisch</a:t>
            </a:r>
            <a:r>
              <a:rPr lang="en-IE" dirty="0"/>
              <a:t>),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aangeven</a:t>
            </a:r>
            <a:r>
              <a:rPr lang="en-IE" dirty="0"/>
              <a:t> </a:t>
            </a:r>
            <a:r>
              <a:rPr lang="en-IE" dirty="0" err="1"/>
              <a:t>wat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(</a:t>
            </a:r>
            <a:r>
              <a:rPr lang="en-IE" dirty="0" err="1"/>
              <a:t>enkel</a:t>
            </a:r>
            <a:r>
              <a:rPr lang="en-IE" dirty="0"/>
              <a:t> set, </a:t>
            </a:r>
            <a:r>
              <a:rPr lang="en-IE" dirty="0" err="1"/>
              <a:t>enkel</a:t>
            </a:r>
            <a:r>
              <a:rPr lang="en-IE" dirty="0"/>
              <a:t> get, </a:t>
            </a:r>
            <a:r>
              <a:rPr lang="en-IE" dirty="0" err="1"/>
              <a:t>zowel</a:t>
            </a:r>
            <a:r>
              <a:rPr lang="en-IE" dirty="0"/>
              <a:t> set </a:t>
            </a:r>
            <a:r>
              <a:rPr lang="en-IE" dirty="0" err="1"/>
              <a:t>als</a:t>
            </a:r>
            <a:r>
              <a:rPr lang="en-IE" dirty="0"/>
              <a:t> get).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2026" y="3925742"/>
            <a:ext cx="3400401" cy="280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0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Meerdere</a:t>
            </a:r>
            <a:r>
              <a:rPr lang="en-IE" dirty="0"/>
              <a:t> interfaces?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3289" y="2203451"/>
            <a:ext cx="6115080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7162154" y="5012946"/>
            <a:ext cx="2896891" cy="26846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10800-E89A-41DA-8595-4C27203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kunnen van mekaar overerven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7052D-3FEA-4123-A0D5-EA1FDCE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A07A9-76C4-4716-BA7F-443A6C4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DD581A-954E-4CD4-BEBF-E6A35B23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30" y="1316621"/>
            <a:ext cx="3602246" cy="57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6055C-5615-4918-996F-E59C21C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Max 1 overerving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979A1-83FF-4173-927A-7FA7A518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zoveel interfaces toevoegen als je wenst, maar een klasse kan van maximum 1 klasse afgeleid zijn: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E199B-8BA2-4401-937D-91F5406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32EE40E-0E00-4FBA-855A-2EEBE471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54" y="3429000"/>
            <a:ext cx="3210005" cy="3429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816E8E-93E9-433E-AEC7-80050B60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81" y="3025130"/>
            <a:ext cx="5223945" cy="369634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7EF33A1-C0F1-4DFD-8E52-7AD1926E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11115"/>
            <a:ext cx="4057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Interfaces: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communiceren</a:t>
            </a:r>
            <a:r>
              <a:rPr lang="en-IE" dirty="0"/>
              <a:t> op </a:t>
            </a:r>
            <a:r>
              <a:rPr lang="en-IE" dirty="0" err="1"/>
              <a:t>afgesproken</a:t>
            </a:r>
            <a:r>
              <a:rPr lang="en-IE" dirty="0"/>
              <a:t> </a:t>
            </a:r>
            <a:r>
              <a:rPr lang="en-IE" dirty="0" err="1"/>
              <a:t>manier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/>
              <a:t>PC-</a:t>
            </a:r>
            <a:r>
              <a:rPr lang="en-IE" dirty="0" err="1"/>
              <a:t>componenten</a:t>
            </a:r>
            <a:endParaRPr lang="en-IE" dirty="0"/>
          </a:p>
          <a:p>
            <a:r>
              <a:rPr lang="en-IE" dirty="0" err="1"/>
              <a:t>Vlot</a:t>
            </a:r>
            <a:r>
              <a:rPr lang="en-IE" dirty="0"/>
              <a:t> </a:t>
            </a:r>
            <a:r>
              <a:rPr lang="en-IE" dirty="0" err="1"/>
              <a:t>upgradebaar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Pijl</a:t>
            </a:r>
            <a:r>
              <a:rPr lang="en-IE" dirty="0"/>
              <a:t>= </a:t>
            </a:r>
            <a:r>
              <a:rPr lang="en-IE" b="1" dirty="0"/>
              <a:t>interface</a:t>
            </a:r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dirty="0" err="1"/>
              <a:t>Zonder</a:t>
            </a:r>
            <a:r>
              <a:rPr lang="en-IE" dirty="0"/>
              <a:t> interface: </a:t>
            </a:r>
            <a:r>
              <a:rPr lang="en-IE" dirty="0" err="1"/>
              <a:t>zeer</a:t>
            </a:r>
            <a:r>
              <a:rPr lang="en-IE" dirty="0"/>
              <a:t> </a:t>
            </a:r>
            <a:r>
              <a:rPr lang="en-IE" dirty="0" err="1"/>
              <a:t>moeilijk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hardwarefabrikanten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inter-component </a:t>
            </a:r>
            <a:r>
              <a:rPr lang="en-IE" dirty="0" err="1"/>
              <a:t>communicatie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types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voorzien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912" y="1195737"/>
            <a:ext cx="4108890" cy="40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36756-1045-4D77-A8A3-CC7AEE31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D526D6-DBA3-4FCC-B876-F1AF58F4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1B7C-F5D5-4A32-80E3-43223A3B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DD1A80-3E18-45C9-9125-40467454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479"/>
            <a:ext cx="12192000" cy="5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membervariabelen</a:t>
            </a:r>
            <a:r>
              <a:rPr lang="en-IE" dirty="0"/>
              <a:t> (fields) </a:t>
            </a:r>
            <a:r>
              <a:rPr lang="en-IE" dirty="0" err="1"/>
              <a:t>declareren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interface (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hoort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de </a:t>
            </a:r>
            <a:r>
              <a:rPr lang="en-IE" dirty="0" err="1"/>
              <a:t>implementatie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constructor </a:t>
            </a:r>
            <a:r>
              <a:rPr lang="en-IE" dirty="0" err="1"/>
              <a:t>declareren</a:t>
            </a:r>
            <a:endParaRPr lang="en-IE" dirty="0"/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access </a:t>
            </a:r>
            <a:r>
              <a:rPr lang="en-IE" dirty="0" err="1"/>
              <a:t>specifieren</a:t>
            </a:r>
            <a:r>
              <a:rPr lang="en-IE" dirty="0"/>
              <a:t> (public, protected, etc): </a:t>
            </a:r>
            <a:r>
              <a:rPr lang="en-IE" dirty="0" err="1"/>
              <a:t>alles</a:t>
            </a:r>
            <a:r>
              <a:rPr lang="en-IE" dirty="0"/>
              <a:t> is public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nieuwe</a:t>
            </a:r>
            <a:r>
              <a:rPr lang="en-IE" dirty="0"/>
              <a:t> types (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enum</a:t>
            </a:r>
            <a:r>
              <a:rPr lang="en-IE" dirty="0"/>
              <a:t>, </a:t>
            </a:r>
            <a:r>
              <a:rPr lang="en-IE" dirty="0" err="1"/>
              <a:t>struct</a:t>
            </a:r>
            <a:r>
              <a:rPr lang="en-IE" dirty="0"/>
              <a:t>) in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declareren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, </a:t>
            </a:r>
            <a:r>
              <a:rPr lang="en-IE" dirty="0" err="1"/>
              <a:t>wel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interface.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impementatie</a:t>
            </a:r>
            <a:r>
              <a:rPr lang="en-IE" dirty="0"/>
              <a:t>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Bij</a:t>
            </a:r>
            <a:r>
              <a:rPr lang="en-IE" b="1" dirty="0"/>
              <a:t> </a:t>
            </a:r>
            <a:r>
              <a:rPr lang="en-IE" b="1" dirty="0" err="1"/>
              <a:t>implementatie</a:t>
            </a:r>
            <a:r>
              <a:rPr lang="en-IE" b="1" dirty="0"/>
              <a:t> van de interface </a:t>
            </a:r>
            <a:r>
              <a:rPr lang="en-IE" b="1" dirty="0" err="1"/>
              <a:t>moet</a:t>
            </a:r>
            <a:r>
              <a:rPr lang="en-IE" b="1" dirty="0"/>
              <a:t> de method signature exact </a:t>
            </a:r>
            <a:r>
              <a:rPr lang="en-IE" b="1" dirty="0" err="1"/>
              <a:t>gelijk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dirty="0"/>
              <a:t>, maw:</a:t>
            </a:r>
          </a:p>
          <a:p>
            <a:pPr lvl="1"/>
            <a:r>
              <a:rPr lang="en-IE" dirty="0" err="1"/>
              <a:t>Zelfde</a:t>
            </a:r>
            <a:r>
              <a:rPr lang="en-IE" dirty="0"/>
              <a:t> return type, </a:t>
            </a:r>
            <a:r>
              <a:rPr lang="en-IE" dirty="0" err="1"/>
              <a:t>naam</a:t>
            </a:r>
            <a:r>
              <a:rPr lang="en-IE" dirty="0"/>
              <a:t>, </a:t>
            </a:r>
            <a:r>
              <a:rPr lang="en-IE" dirty="0" err="1"/>
              <a:t>aantal</a:t>
            </a:r>
            <a:r>
              <a:rPr lang="en-IE" dirty="0"/>
              <a:t> en type van </a:t>
            </a:r>
            <a:r>
              <a:rPr lang="en-IE" dirty="0" err="1"/>
              <a:t>argumenten</a:t>
            </a:r>
            <a:endParaRPr lang="en-IE" dirty="0"/>
          </a:p>
          <a:p>
            <a:pPr lvl="1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interface method is steeds </a:t>
            </a:r>
            <a:r>
              <a:rPr lang="en-IE" u="sng" dirty="0"/>
              <a:t>public.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9B947-BAC0-419D-93BE-6230D3AE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als ‘objecten’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5E98A2-ABDC-41D0-A77B-F10BF518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objecten toewijzen aan variabelen van een interfacetype: het object zal dan enkel die zaken ‘kunnen’ die de interface beschrijft (polymorfisme)</a:t>
            </a:r>
          </a:p>
          <a:p>
            <a:pPr lvl="1"/>
            <a:r>
              <a:rPr lang="nl-BE" dirty="0"/>
              <a:t>Meer informatie in volgende kennisclip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783098-FB15-47CB-B363-89EDC673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C8B6B0-5496-4AD8-8746-88D76D5A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4" y="4022920"/>
            <a:ext cx="2715738" cy="290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95D62F4-4400-4801-A96C-79BEA5BE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23" y="4244031"/>
            <a:ext cx="9046277" cy="1348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of abstract class?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Interface: </a:t>
            </a:r>
            <a:r>
              <a:rPr lang="en-IE" dirty="0" err="1"/>
              <a:t>lijst</a:t>
            </a:r>
            <a:r>
              <a:rPr lang="en-IE" dirty="0"/>
              <a:t> van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implementeren</a:t>
            </a:r>
            <a:r>
              <a:rPr lang="en-IE" dirty="0"/>
              <a:t> </a:t>
            </a:r>
            <a:r>
              <a:rPr lang="en-IE" dirty="0" err="1"/>
              <a:t>methodes</a:t>
            </a:r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klasse</a:t>
            </a:r>
            <a:r>
              <a:rPr lang="en-IE" dirty="0"/>
              <a:t> met al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, etc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voordeel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je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child-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opnieuw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 (code copies!)</a:t>
            </a:r>
          </a:p>
          <a:p>
            <a:endParaRPr lang="en-IE" dirty="0"/>
          </a:p>
          <a:p>
            <a:r>
              <a:rPr lang="en-IE" dirty="0"/>
              <a:t>Interface: je </a:t>
            </a:r>
            <a:r>
              <a:rPr lang="en-IE" dirty="0" err="1"/>
              <a:t>kan</a:t>
            </a:r>
            <a:r>
              <a:rPr lang="en-IE" dirty="0"/>
              <a:t> maar van </a:t>
            </a:r>
            <a:r>
              <a:rPr lang="en-IE" dirty="0" err="1"/>
              <a:t>één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, </a:t>
            </a:r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omzeilen</a:t>
            </a:r>
            <a:r>
              <a:rPr lang="en-IE" dirty="0"/>
              <a:t> (</a:t>
            </a:r>
            <a:r>
              <a:rPr lang="en-IE" b="1" dirty="0"/>
              <a:t>=</a:t>
            </a:r>
            <a:r>
              <a:rPr lang="en-IE" b="1" dirty="0" err="1"/>
              <a:t>vorm</a:t>
            </a:r>
            <a:r>
              <a:rPr lang="en-IE" b="1" dirty="0"/>
              <a:t> van multiple inheritance)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>
          <a:xfrm>
            <a:off x="2246315" y="1328738"/>
            <a:ext cx="7793889" cy="4902200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 dirty="0"/>
              <a:t>“Interfaces are </a:t>
            </a:r>
            <a:r>
              <a:rPr lang="nl-BE" sz="3200" dirty="0" err="1"/>
              <a:t>just</a:t>
            </a:r>
            <a:r>
              <a:rPr lang="nl-BE" sz="3200" dirty="0"/>
              <a:t> </a:t>
            </a:r>
            <a:r>
              <a:rPr lang="nl-BE" sz="3200" dirty="0" err="1"/>
              <a:t>promises</a:t>
            </a:r>
            <a:r>
              <a:rPr lang="nl-BE" sz="3200" dirty="0"/>
              <a:t>”</a:t>
            </a:r>
          </a:p>
          <a:p>
            <a:endParaRPr lang="nl-BE" sz="3200" dirty="0"/>
          </a:p>
          <a:p>
            <a:pPr>
              <a:buFont typeface="Times" pitchFamily="18" charset="0"/>
              <a:buNone/>
            </a:pPr>
            <a:r>
              <a:rPr lang="nl-BE" sz="2400" dirty="0"/>
              <a:t>Eerder een belofte dan een contract. Interface zegt enkel welke </a:t>
            </a:r>
            <a:r>
              <a:rPr lang="nl-BE" sz="2400" dirty="0" err="1"/>
              <a:t>methodennamen</a:t>
            </a:r>
            <a:r>
              <a:rPr lang="nl-BE" sz="2400" dirty="0"/>
              <a:t> voorzien zijn, maar mogelijk doet de implementatie van de methode iets totaal anders dan wat de naam zegt.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ap2008 | </a:t>
            </a:r>
            <a:fld id="{049BB728-826D-48E8-BAA9-A4AA144FB212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314" name="Picture 2" descr="Scumbag Steve - Implements interface Methods are emp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78" y="305961"/>
            <a:ext cx="5985918" cy="60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2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class  </a:t>
            </a:r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Stel je volgende project voor:</a:t>
            </a:r>
          </a:p>
          <a:p>
            <a:r>
              <a:rPr lang="nl-BE" dirty="0"/>
              <a:t>Hoofdontwikkelaar (lector Dams) maakt een applicatie die data van studenten visualiseert.</a:t>
            </a:r>
          </a:p>
          <a:p>
            <a:r>
              <a:rPr lang="nl-BE" dirty="0"/>
              <a:t>Ieder junior </a:t>
            </a:r>
            <a:r>
              <a:rPr lang="nl-BE" dirty="0" err="1"/>
              <a:t>developer</a:t>
            </a:r>
            <a:r>
              <a:rPr lang="nl-BE" dirty="0"/>
              <a:t> (studenten </a:t>
            </a:r>
            <a:r>
              <a:rPr lang="nl-BE" dirty="0" err="1"/>
              <a:t>aka</a:t>
            </a:r>
            <a:r>
              <a:rPr lang="nl-BE" dirty="0"/>
              <a:t> “code </a:t>
            </a:r>
            <a:r>
              <a:rPr lang="nl-BE" dirty="0" err="1"/>
              <a:t>monkeys</a:t>
            </a:r>
            <a:r>
              <a:rPr lang="nl-BE" dirty="0"/>
              <a:t>”) implementeert 1 klasse per student.</a:t>
            </a:r>
          </a:p>
          <a:p>
            <a:r>
              <a:rPr lang="nl-BE" dirty="0"/>
              <a:t>Via afgesproken interface kunnen jr. </a:t>
            </a:r>
            <a:r>
              <a:rPr lang="nl-BE" dirty="0" err="1"/>
              <a:t>dev</a:t>
            </a:r>
            <a:r>
              <a:rPr lang="nl-BE" dirty="0"/>
              <a:t>. dit doen zonder lead </a:t>
            </a:r>
            <a:r>
              <a:rPr lang="nl-BE" dirty="0" err="1"/>
              <a:t>dev</a:t>
            </a:r>
            <a:r>
              <a:rPr lang="nl-BE" dirty="0"/>
              <a:t>. te moeten lastigvallen.</a:t>
            </a:r>
          </a:p>
          <a:p>
            <a:r>
              <a:rPr lang="nl-BE" dirty="0"/>
              <a:t>Dankzij interfaces wordt de finale integratie (alles samenvoegen) een walk in </a:t>
            </a:r>
            <a:r>
              <a:rPr lang="nl-BE" dirty="0" err="1"/>
              <a:t>the</a:t>
            </a:r>
            <a:r>
              <a:rPr lang="nl-BE" dirty="0"/>
              <a:t> park.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code monkeys -game">
            <a:extLst>
              <a:ext uri="{FF2B5EF4-FFF2-40B4-BE49-F238E27FC236}">
                <a16:creationId xmlns:a16="http://schemas.microsoft.com/office/drawing/2014/main" id="{4EEF4A24-FF2B-48FD-9B3D-B820FFED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2" y="3686175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lets do it">
            <a:extLst>
              <a:ext uri="{FF2B5EF4-FFF2-40B4-BE49-F238E27FC236}">
                <a16:creationId xmlns:a16="http://schemas.microsoft.com/office/drawing/2014/main" id="{5EA9E531-2323-41CD-9B75-53BD52CF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3200400"/>
            <a:ext cx="300280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09" y="0"/>
            <a:ext cx="90155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94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components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Zelfde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PC-</a:t>
            </a:r>
            <a:r>
              <a:rPr lang="en-IE" dirty="0" err="1"/>
              <a:t>componenten</a:t>
            </a:r>
            <a:r>
              <a:rPr lang="en-IE" dirty="0"/>
              <a:t>,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alles</a:t>
            </a:r>
            <a:r>
              <a:rPr lang="en-IE" dirty="0"/>
              <a:t> is ‘hardwired/coded’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r>
              <a:rPr lang="en-IE" dirty="0"/>
              <a:t>Interfaces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vlotte</a:t>
            </a:r>
            <a:r>
              <a:rPr lang="en-IE" dirty="0"/>
              <a:t> </a:t>
            </a:r>
            <a:r>
              <a:rPr lang="en-IE" dirty="0" err="1"/>
              <a:t>samenwerking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interfaces: </a:t>
            </a:r>
            <a:r>
              <a:rPr lang="en-IE" dirty="0" err="1"/>
              <a:t>makkelijk</a:t>
            </a:r>
            <a:r>
              <a:rPr lang="en-IE" dirty="0"/>
              <a:t> </a:t>
            </a:r>
            <a:r>
              <a:rPr lang="en-IE" dirty="0" err="1"/>
              <a:t>veranderen</a:t>
            </a:r>
            <a:r>
              <a:rPr lang="en-IE" dirty="0"/>
              <a:t> van component (</a:t>
            </a:r>
            <a:r>
              <a:rPr lang="en-IE" dirty="0" err="1"/>
              <a:t>upgraden</a:t>
            </a:r>
            <a:r>
              <a:rPr lang="en-IE" dirty="0"/>
              <a:t>/</a:t>
            </a:r>
            <a:r>
              <a:rPr lang="en-IE" dirty="0" err="1"/>
              <a:t>patchen</a:t>
            </a:r>
            <a:r>
              <a:rPr lang="en-IE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 we </a:t>
            </a:r>
            <a:r>
              <a:rPr lang="en-IE" dirty="0" err="1"/>
              <a:t>maken</a:t>
            </a:r>
            <a:r>
              <a:rPr lang="en-IE" dirty="0"/>
              <a:t> </a:t>
            </a:r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beperkingen</a:t>
            </a:r>
            <a:r>
              <a:rPr lang="en-IE" dirty="0"/>
              <a:t> </a:t>
            </a:r>
            <a:r>
              <a:rPr lang="en-IE" dirty="0" err="1"/>
              <a:t>oplegt</a:t>
            </a:r>
            <a:r>
              <a:rPr lang="en-IE" dirty="0"/>
              <a:t>, NA </a:t>
            </a:r>
            <a:r>
              <a:rPr lang="en-IE" dirty="0" err="1"/>
              <a:t>dat</a:t>
            </a:r>
            <a:r>
              <a:rPr lang="en-IE" dirty="0"/>
              <a:t> het </a:t>
            </a:r>
            <a:r>
              <a:rPr lang="en-IE" dirty="0" err="1"/>
              <a:t>systeem</a:t>
            </a:r>
            <a:r>
              <a:rPr lang="en-IE" dirty="0"/>
              <a:t> (</a:t>
            </a:r>
            <a:r>
              <a:rPr lang="en-IE" dirty="0" err="1"/>
              <a:t>BankManager</a:t>
            </a:r>
            <a:r>
              <a:rPr lang="en-IE" dirty="0"/>
              <a:t>) reeds </a:t>
            </a:r>
            <a:r>
              <a:rPr lang="en-IE" dirty="0" err="1"/>
              <a:t>geïnstalleerd</a:t>
            </a:r>
            <a:r>
              <a:rPr lang="en-IE" dirty="0"/>
              <a:t> </a:t>
            </a:r>
            <a:r>
              <a:rPr lang="en-IE" dirty="0" err="1"/>
              <a:t>werd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Door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met interfaces: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Zonder</a:t>
            </a:r>
            <a:r>
              <a:rPr lang="en-IE" dirty="0"/>
              <a:t> interfaces: </a:t>
            </a:r>
            <a:r>
              <a:rPr lang="en-IE" dirty="0" err="1"/>
              <a:t>dikke</a:t>
            </a:r>
            <a:r>
              <a:rPr lang="en-IE" dirty="0"/>
              <a:t> kaka.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Alert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55864" y="461169"/>
            <a:ext cx="8212137" cy="4902200"/>
          </a:xfrm>
        </p:spPr>
        <p:txBody>
          <a:bodyPr/>
          <a:lstStyle/>
          <a:p>
            <a:pPr>
              <a:buNone/>
            </a:pPr>
            <a:endParaRPr lang="en-IE" sz="4400" b="1" dirty="0"/>
          </a:p>
          <a:p>
            <a:pPr>
              <a:buNone/>
            </a:pPr>
            <a:endParaRPr lang="en-IE" sz="4400" b="1" dirty="0"/>
          </a:p>
          <a:p>
            <a:pPr>
              <a:buNone/>
            </a:pPr>
            <a:r>
              <a:rPr lang="en-IE" sz="4400" b="1" dirty="0"/>
              <a:t>INTERFACE ≠ User interface</a:t>
            </a:r>
            <a:r>
              <a:rPr lang="en-IE" dirty="0"/>
              <a:t> 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2361" y="2086960"/>
            <a:ext cx="4771040" cy="47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8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Rijden</a:t>
            </a:r>
            <a:r>
              <a:rPr lang="en-IE" dirty="0"/>
              <a:t> met de auto</a:t>
            </a:r>
          </a:p>
          <a:p>
            <a:pPr lvl="1"/>
            <a:r>
              <a:rPr lang="en-IE" dirty="0" err="1"/>
              <a:t>Bestuurder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interface </a:t>
            </a:r>
            <a:r>
              <a:rPr lang="en-IE" dirty="0" err="1"/>
              <a:t>om</a:t>
            </a:r>
            <a:r>
              <a:rPr lang="en-IE" dirty="0"/>
              <a:t> met de auto (=</a:t>
            </a:r>
            <a:r>
              <a:rPr lang="en-IE" dirty="0" err="1"/>
              <a:t>klasse</a:t>
            </a:r>
            <a:r>
              <a:rPr lang="en-IE" dirty="0"/>
              <a:t>)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rijden</a:t>
            </a:r>
            <a:endParaRPr lang="en-IE" dirty="0"/>
          </a:p>
          <a:p>
            <a:pPr lvl="2"/>
            <a:r>
              <a:rPr lang="en-IE" dirty="0" err="1"/>
              <a:t>Contactsleutel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motor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starten</a:t>
            </a:r>
            <a:endParaRPr lang="en-IE" dirty="0"/>
          </a:p>
          <a:p>
            <a:pPr lvl="2"/>
            <a:r>
              <a:rPr lang="en-IE" dirty="0"/>
              <a:t>Gas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versneller</a:t>
            </a:r>
            <a:r>
              <a:rPr lang="en-IE" dirty="0"/>
              <a:t> van </a:t>
            </a:r>
            <a:r>
              <a:rPr lang="en-IE" dirty="0" err="1"/>
              <a:t>voertuig</a:t>
            </a:r>
            <a:endParaRPr lang="en-IE" dirty="0"/>
          </a:p>
          <a:p>
            <a:pPr lvl="2"/>
            <a:r>
              <a:rPr lang="en-IE" dirty="0" err="1"/>
              <a:t>Stuur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links/</a:t>
            </a:r>
            <a:r>
              <a:rPr lang="en-IE" dirty="0" err="1"/>
              <a:t>rechts</a:t>
            </a:r>
            <a:r>
              <a:rPr lang="en-IE" dirty="0"/>
              <a:t> </a:t>
            </a:r>
            <a:r>
              <a:rPr lang="en-IE" dirty="0" err="1"/>
              <a:t>afslaan</a:t>
            </a:r>
            <a:endParaRPr lang="en-IE" dirty="0"/>
          </a:p>
          <a:p>
            <a:pPr lvl="1"/>
            <a:r>
              <a:rPr lang="en-IE" dirty="0" err="1"/>
              <a:t>Analoog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vrachtwagen</a:t>
            </a:r>
            <a:r>
              <a:rPr lang="en-IE" dirty="0"/>
              <a:t> (=</a:t>
            </a:r>
            <a:r>
              <a:rPr lang="en-IE" dirty="0" err="1"/>
              <a:t>klasse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=&gt; interne </a:t>
            </a:r>
            <a:r>
              <a:rPr lang="en-IE" dirty="0" err="1"/>
              <a:t>opbouw</a:t>
            </a:r>
            <a:r>
              <a:rPr lang="en-IE" dirty="0"/>
              <a:t> en </a:t>
            </a:r>
            <a:r>
              <a:rPr lang="en-IE" dirty="0" err="1"/>
              <a:t>werking</a:t>
            </a:r>
            <a:r>
              <a:rPr lang="en-IE" dirty="0"/>
              <a:t>  (=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belangrijk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bestuurder</a:t>
            </a:r>
            <a:endParaRPr lang="en-I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37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Interface: </a:t>
            </a:r>
            <a:r>
              <a:rPr lang="en-IE" b="1" dirty="0" err="1"/>
              <a:t>Beschrijving</a:t>
            </a:r>
            <a:r>
              <a:rPr lang="en-IE" b="1" dirty="0"/>
              <a:t> hoe </a:t>
            </a:r>
            <a:r>
              <a:rPr lang="en-IE" b="1" dirty="0" err="1"/>
              <a:t>een</a:t>
            </a:r>
            <a:r>
              <a:rPr lang="en-IE" b="1" dirty="0"/>
              <a:t> component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b="1" dirty="0" err="1"/>
              <a:t>andere</a:t>
            </a:r>
            <a:r>
              <a:rPr lang="en-IE" b="1" dirty="0"/>
              <a:t> component </a:t>
            </a:r>
            <a:r>
              <a:rPr lang="en-IE" b="1" dirty="0" err="1"/>
              <a:t>kan</a:t>
            </a:r>
            <a:r>
              <a:rPr lang="en-IE" b="1" dirty="0"/>
              <a:t> </a:t>
            </a:r>
            <a:r>
              <a:rPr lang="en-IE" b="1" dirty="0" err="1"/>
              <a:t>gebruiken</a:t>
            </a:r>
            <a:r>
              <a:rPr lang="en-IE" b="1" dirty="0"/>
              <a:t>,</a:t>
            </a:r>
            <a:r>
              <a:rPr lang="en-IE" dirty="0"/>
              <a:t>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zeggen</a:t>
            </a:r>
            <a:r>
              <a:rPr lang="en-IE" dirty="0"/>
              <a:t> hoe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gebeuren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vertoont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“het </a:t>
            </a:r>
            <a:r>
              <a:rPr lang="en-IE" dirty="0" err="1"/>
              <a:t>maakt</a:t>
            </a:r>
            <a:r>
              <a:rPr lang="en-IE" dirty="0"/>
              <a:t> </a:t>
            </a:r>
            <a:r>
              <a:rPr lang="en-IE" dirty="0" err="1"/>
              <a:t>geluid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, het is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 – </a:t>
            </a:r>
            <a:r>
              <a:rPr lang="en-IE" dirty="0" err="1"/>
              <a:t>ook</a:t>
            </a:r>
            <a:r>
              <a:rPr lang="en-IE" dirty="0"/>
              <a:t> al is het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jager</a:t>
            </a:r>
            <a:r>
              <a:rPr lang="en-IE" dirty="0"/>
              <a:t>”</a:t>
            </a:r>
          </a:p>
          <a:p>
            <a:pPr lvl="1"/>
            <a:endParaRPr lang="en-IE" dirty="0"/>
          </a:p>
          <a:p>
            <a:r>
              <a:rPr lang="en-IE" dirty="0"/>
              <a:t>Interface is 100% </a:t>
            </a:r>
            <a:r>
              <a:rPr lang="en-IE" dirty="0" err="1"/>
              <a:t>scheiding</a:t>
            </a:r>
            <a:r>
              <a:rPr lang="en-IE" dirty="0"/>
              <a:t> </a:t>
            </a:r>
            <a:r>
              <a:rPr lang="en-IE" dirty="0" err="1"/>
              <a:t>tussen</a:t>
            </a:r>
            <a:r>
              <a:rPr lang="en-IE" dirty="0"/>
              <a:t> de method-</a:t>
            </a:r>
            <a:r>
              <a:rPr lang="en-IE" dirty="0" err="1"/>
              <a:t>signatuur</a:t>
            </a:r>
            <a:r>
              <a:rPr lang="en-IE" dirty="0"/>
              <a:t> en de </a:t>
            </a:r>
            <a:r>
              <a:rPr lang="en-IE" dirty="0" err="1"/>
              <a:t>eigenlijke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ervan</a:t>
            </a:r>
            <a:r>
              <a:rPr lang="en-IE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Interfaces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verzameling</a:t>
            </a:r>
            <a:r>
              <a:rPr lang="en-IE" b="1" dirty="0"/>
              <a:t> van </a:t>
            </a:r>
            <a:r>
              <a:rPr lang="en-IE" b="1" dirty="0" err="1"/>
              <a:t>niet-geïmplementeerde</a:t>
            </a:r>
            <a:r>
              <a:rPr lang="en-IE" b="1" dirty="0"/>
              <a:t> methods </a:t>
            </a:r>
            <a:r>
              <a:rPr lang="en-IE" b="1" dirty="0" err="1"/>
              <a:t>en</a:t>
            </a:r>
            <a:r>
              <a:rPr lang="en-IE" b="1" dirty="0"/>
              <a:t> properties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Methods </a:t>
            </a:r>
            <a:r>
              <a:rPr lang="en-IE" dirty="0" err="1"/>
              <a:t>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“</a:t>
            </a:r>
            <a:r>
              <a:rPr lang="en-IE" dirty="0" err="1"/>
              <a:t>wat</a:t>
            </a:r>
            <a:r>
              <a:rPr lang="en-IE" dirty="0"/>
              <a:t>” het </a:t>
            </a:r>
            <a:r>
              <a:rPr lang="en-IE" dirty="0" err="1"/>
              <a:t>gedrag</a:t>
            </a:r>
            <a:r>
              <a:rPr lang="en-IE" dirty="0"/>
              <a:t> is</a:t>
            </a:r>
          </a:p>
          <a:p>
            <a:pPr lvl="1"/>
            <a:r>
              <a:rPr lang="en-IE" dirty="0"/>
              <a:t>“Hoe” (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door interface </a:t>
            </a:r>
            <a:r>
              <a:rPr lang="en-IE" dirty="0" err="1"/>
              <a:t>bepaald</a:t>
            </a:r>
            <a:r>
              <a:rPr lang="en-IE" dirty="0"/>
              <a:t>!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weten</a:t>
            </a:r>
            <a:r>
              <a:rPr lang="en-IE" dirty="0"/>
              <a:t> we </a:t>
            </a:r>
            <a:r>
              <a:rPr lang="en-IE" dirty="0" err="1"/>
              <a:t>zeker</a:t>
            </a:r>
            <a:r>
              <a:rPr lang="en-IE" dirty="0"/>
              <a:t> </a:t>
            </a:r>
            <a:r>
              <a:rPr lang="en-IE" dirty="0" err="1"/>
              <a:t>welke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props </a:t>
            </a:r>
            <a:r>
              <a:rPr lang="en-IE" dirty="0" err="1"/>
              <a:t>beschikbaar</a:t>
            </a:r>
            <a:r>
              <a:rPr lang="en-IE" dirty="0"/>
              <a:t> </a:t>
            </a:r>
            <a:r>
              <a:rPr lang="en-IE" dirty="0" err="1"/>
              <a:t>zijn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interface </a:t>
            </a:r>
            <a:r>
              <a:rPr lang="en-IE" dirty="0" err="1"/>
              <a:t>zoals</a:t>
            </a:r>
            <a:r>
              <a:rPr lang="en-IE" dirty="0"/>
              <a:t> class</a:t>
            </a:r>
          </a:p>
          <a:p>
            <a:r>
              <a:rPr lang="en-IE" dirty="0" err="1"/>
              <a:t>Declaratie</a:t>
            </a:r>
            <a:r>
              <a:rPr lang="en-IE" dirty="0"/>
              <a:t> van methods </a:t>
            </a:r>
            <a:r>
              <a:rPr lang="en-IE" dirty="0" err="1"/>
              <a:t>en</a:t>
            </a:r>
            <a:r>
              <a:rPr lang="en-IE" dirty="0"/>
              <a:t> props </a:t>
            </a:r>
            <a:r>
              <a:rPr lang="en-IE" dirty="0" err="1"/>
              <a:t>zoals</a:t>
            </a:r>
            <a:r>
              <a:rPr lang="en-IE" dirty="0"/>
              <a:t> classes, MAAR: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acces</a:t>
            </a:r>
            <a:r>
              <a:rPr lang="en-IE" dirty="0"/>
              <a:t> modifier (public, private, etc.): </a:t>
            </a:r>
            <a:r>
              <a:rPr lang="en-IE" dirty="0" err="1"/>
              <a:t>sowieso</a:t>
            </a:r>
            <a:r>
              <a:rPr lang="en-IE" dirty="0"/>
              <a:t> </a:t>
            </a:r>
            <a:r>
              <a:rPr lang="en-IE" dirty="0" err="1"/>
              <a:t>publiek</a:t>
            </a:r>
            <a:r>
              <a:rPr lang="en-IE" dirty="0"/>
              <a:t>!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body</a:t>
            </a:r>
          </a:p>
          <a:p>
            <a:r>
              <a:rPr lang="en-IE" dirty="0"/>
              <a:t>Interfaces </a:t>
            </a:r>
            <a:r>
              <a:rPr lang="en-IE" dirty="0" err="1"/>
              <a:t>declareren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fields/members, ENKEL methods </a:t>
            </a:r>
            <a:r>
              <a:rPr lang="en-IE" dirty="0" err="1"/>
              <a:t>en</a:t>
            </a:r>
            <a:r>
              <a:rPr lang="en-IE" dirty="0"/>
              <a:t> props</a:t>
            </a:r>
          </a:p>
        </p:txBody>
      </p:sp>
      <p:sp>
        <p:nvSpPr>
          <p:cNvPr id="5" name="Rechthoek 4"/>
          <p:cNvSpPr/>
          <p:nvPr/>
        </p:nvSpPr>
        <p:spPr>
          <a:xfrm>
            <a:off x="1913468" y="1346878"/>
            <a:ext cx="6941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 interface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interfacenaam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method2naam(...);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propertynaam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get;set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43</TotalTime>
  <Words>941</Words>
  <Application>Microsoft Office PowerPoint</Application>
  <PresentationFormat>Breedbeeld</PresentationFormat>
  <Paragraphs>192</Paragraphs>
  <Slides>29</Slides>
  <Notes>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Blogger Sans</vt:lpstr>
      <vt:lpstr>Calibri</vt:lpstr>
      <vt:lpstr>Archivo Narrow</vt:lpstr>
      <vt:lpstr>Courier New</vt:lpstr>
      <vt:lpstr>Times</vt:lpstr>
      <vt:lpstr>Arial</vt:lpstr>
      <vt:lpstr>ziescherper</vt:lpstr>
      <vt:lpstr>1. Interfaces</vt:lpstr>
      <vt:lpstr>Interfaces: manier om te communiceren op afgesproken manier</vt:lpstr>
      <vt:lpstr>Software components</vt:lpstr>
      <vt:lpstr>Voorbeeld</vt:lpstr>
      <vt:lpstr>Alert</vt:lpstr>
      <vt:lpstr>Voorbeeld interface</vt:lpstr>
      <vt:lpstr>Interface definitie</vt:lpstr>
      <vt:lpstr>Interface</vt:lpstr>
      <vt:lpstr>Interface syntax</vt:lpstr>
      <vt:lpstr>Interface notatie</vt:lpstr>
      <vt:lpstr>Interface voorbeeld</vt:lpstr>
      <vt:lpstr>Interface voorbeeld</vt:lpstr>
      <vt:lpstr>Nog een interface voorbeeld</vt:lpstr>
      <vt:lpstr>Interface is een contract</vt:lpstr>
      <vt:lpstr>BabyAccount</vt:lpstr>
      <vt:lpstr>Properties en interfaces</vt:lpstr>
      <vt:lpstr>Meerdere interfaces?</vt:lpstr>
      <vt:lpstr>Interfaces kunnen van mekaar overerven</vt:lpstr>
      <vt:lpstr>Max 1 overerving</vt:lpstr>
      <vt:lpstr>PowerPoint-presentatie</vt:lpstr>
      <vt:lpstr>Interface regels</vt:lpstr>
      <vt:lpstr>Interface impementatie regels</vt:lpstr>
      <vt:lpstr>Interfaces als ‘objecten’</vt:lpstr>
      <vt:lpstr>Interface of abstract class?</vt:lpstr>
      <vt:lpstr>Programmer’s Point </vt:lpstr>
      <vt:lpstr>PowerPoint-presentatie</vt:lpstr>
      <vt:lpstr>Interface class  demonstration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17</cp:revision>
  <dcterms:created xsi:type="dcterms:W3CDTF">2019-03-25T10:07:26Z</dcterms:created>
  <dcterms:modified xsi:type="dcterms:W3CDTF">2023-05-02T15:06:39Z</dcterms:modified>
</cp:coreProperties>
</file>