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7" r:id="rId3"/>
    <p:sldId id="260" r:id="rId4"/>
    <p:sldId id="261" r:id="rId5"/>
    <p:sldId id="262" r:id="rId6"/>
    <p:sldId id="263" r:id="rId7"/>
    <p:sldId id="258" r:id="rId8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29578"/>
    <a:srgbClr val="FFFFFF"/>
    <a:srgbClr val="EDF6F9"/>
    <a:srgbClr val="FFDDD2"/>
    <a:srgbClr val="006D77"/>
    <a:srgbClr val="83C5BE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69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4442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401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155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955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786727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99528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16575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53508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45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2685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 dirty="0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239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BE294-3663-49C1-B26B-0E84C04C20CD}" type="datetimeFigureOut">
              <a:rPr lang="nl-BE" smtClean="0"/>
              <a:t>27/11/2023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79FF-5B7B-4827-ACDD-CD9125EC6FEE}" type="slidenum">
              <a:rPr lang="nl-BE" smtClean="0"/>
              <a:t>‹nr.›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3506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jpeg"/><Relationship Id="rId7" Type="http://schemas.openxmlformats.org/officeDocument/2006/relationships/image" Target="../media/image15.svg"/><Relationship Id="rId12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svg"/><Relationship Id="rId5" Type="http://schemas.openxmlformats.org/officeDocument/2006/relationships/image" Target="../media/image13.sv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sv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27.png"/><Relationship Id="rId18" Type="http://schemas.openxmlformats.org/officeDocument/2006/relationships/image" Target="../media/image32.svg"/><Relationship Id="rId3" Type="http://schemas.openxmlformats.org/officeDocument/2006/relationships/image" Target="../media/image20.png"/><Relationship Id="rId7" Type="http://schemas.openxmlformats.org/officeDocument/2006/relationships/image" Target="../media/image8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3.png"/><Relationship Id="rId16" Type="http://schemas.openxmlformats.org/officeDocument/2006/relationships/image" Target="../media/image30.svg"/><Relationship Id="rId20" Type="http://schemas.openxmlformats.org/officeDocument/2006/relationships/image" Target="../media/image3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21.svg"/><Relationship Id="rId9" Type="http://schemas.openxmlformats.org/officeDocument/2006/relationships/image" Target="../media/image10.png"/><Relationship Id="rId1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svg"/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10.pn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9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9.png"/><Relationship Id="rId18" Type="http://schemas.openxmlformats.org/officeDocument/2006/relationships/image" Target="../media/image54.svg"/><Relationship Id="rId3" Type="http://schemas.openxmlformats.org/officeDocument/2006/relationships/image" Target="../media/image8.png"/><Relationship Id="rId7" Type="http://schemas.openxmlformats.org/officeDocument/2006/relationships/image" Target="../media/image37.svg"/><Relationship Id="rId12" Type="http://schemas.openxmlformats.org/officeDocument/2006/relationships/image" Target="../media/image19.svg"/><Relationship Id="rId17" Type="http://schemas.openxmlformats.org/officeDocument/2006/relationships/image" Target="../media/image53.png"/><Relationship Id="rId2" Type="http://schemas.openxmlformats.org/officeDocument/2006/relationships/image" Target="../media/image3.png"/><Relationship Id="rId16" Type="http://schemas.openxmlformats.org/officeDocument/2006/relationships/image" Target="../media/image52.svg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18.png"/><Relationship Id="rId5" Type="http://schemas.openxmlformats.org/officeDocument/2006/relationships/image" Target="../media/image10.png"/><Relationship Id="rId15" Type="http://schemas.openxmlformats.org/officeDocument/2006/relationships/image" Target="../media/image51.png"/><Relationship Id="rId10" Type="http://schemas.openxmlformats.org/officeDocument/2006/relationships/image" Target="../media/image48.png"/><Relationship Id="rId19" Type="http://schemas.openxmlformats.org/officeDocument/2006/relationships/image" Target="../media/image2.jpeg"/><Relationship Id="rId4" Type="http://schemas.openxmlformats.org/officeDocument/2006/relationships/image" Target="../media/image9.png"/><Relationship Id="rId9" Type="http://schemas.openxmlformats.org/officeDocument/2006/relationships/image" Target="../media/image47.png"/><Relationship Id="rId14" Type="http://schemas.openxmlformats.org/officeDocument/2006/relationships/image" Target="../media/image50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8.png"/><Relationship Id="rId7" Type="http://schemas.openxmlformats.org/officeDocument/2006/relationships/image" Target="../media/image5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59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CCDB9169-1210-19A3-66DC-1255FFF32824}"/>
              </a:ext>
            </a:extLst>
          </p:cNvPr>
          <p:cNvSpPr/>
          <p:nvPr/>
        </p:nvSpPr>
        <p:spPr>
          <a:xfrm>
            <a:off x="0" y="-10709"/>
            <a:ext cx="6856134" cy="730079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30" name="Picture 2" descr="Skeleton silhouette ancient monster fantasy Vector Image" hidden="1">
            <a:extLst>
              <a:ext uri="{FF2B5EF4-FFF2-40B4-BE49-F238E27FC236}">
                <a16:creationId xmlns:a16="http://schemas.microsoft.com/office/drawing/2014/main" id="{5D48908A-CA0A-9D2E-DA0D-2F500099D6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53"/>
          <a:stretch/>
        </p:blipFill>
        <p:spPr bwMode="auto">
          <a:xfrm>
            <a:off x="2332329" y="73169"/>
            <a:ext cx="6419850" cy="918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hthoek 21">
            <a:extLst>
              <a:ext uri="{FF2B5EF4-FFF2-40B4-BE49-F238E27FC236}">
                <a16:creationId xmlns:a16="http://schemas.microsoft.com/office/drawing/2014/main" id="{8A54C704-FC75-0E91-D228-CFBF0BBEA13B}"/>
              </a:ext>
            </a:extLst>
          </p:cNvPr>
          <p:cNvSpPr/>
          <p:nvPr/>
        </p:nvSpPr>
        <p:spPr>
          <a:xfrm>
            <a:off x="0" y="7207016"/>
            <a:ext cx="6898154" cy="2488385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B2059CB7-87B4-A5C9-6657-52CFA68E77D4}"/>
              </a:ext>
            </a:extLst>
          </p:cNvPr>
          <p:cNvSpPr txBox="1"/>
          <p:nvPr/>
        </p:nvSpPr>
        <p:spPr>
          <a:xfrm>
            <a:off x="1464068" y="133369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Anatomie van een C# klasse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7C4A7A13-6A78-6839-8616-A1FFAD279141}"/>
              </a:ext>
            </a:extLst>
          </p:cNvPr>
          <p:cNvSpPr/>
          <p:nvPr/>
        </p:nvSpPr>
        <p:spPr>
          <a:xfrm>
            <a:off x="265471" y="973662"/>
            <a:ext cx="6388352" cy="49624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Default 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43C015CE-B463-0A7A-FAC9-87046F20C042}"/>
              </a:ext>
            </a:extLst>
          </p:cNvPr>
          <p:cNvSpPr/>
          <p:nvPr/>
        </p:nvSpPr>
        <p:spPr>
          <a:xfrm>
            <a:off x="265470" y="1469905"/>
            <a:ext cx="6383259" cy="78433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Overloaded </a:t>
            </a:r>
            <a:b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</a:br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constructor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A8EF878-EFF2-6D8E-F858-BA423D752633}"/>
              </a:ext>
            </a:extLst>
          </p:cNvPr>
          <p:cNvSpPr/>
          <p:nvPr/>
        </p:nvSpPr>
        <p:spPr>
          <a:xfrm>
            <a:off x="264839" y="2254235"/>
            <a:ext cx="6388982" cy="237703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Instantievariabele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F7F2CDDE-9E2E-9263-C54E-928A662CAEE5}"/>
              </a:ext>
            </a:extLst>
          </p:cNvPr>
          <p:cNvSpPr/>
          <p:nvPr/>
        </p:nvSpPr>
        <p:spPr>
          <a:xfrm>
            <a:off x="265470" y="2491940"/>
            <a:ext cx="6388982" cy="243693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Full property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5CC8CCD7-85F1-51B7-1D1A-FE919A5687A0}"/>
              </a:ext>
            </a:extLst>
          </p:cNvPr>
          <p:cNvSpPr/>
          <p:nvPr/>
        </p:nvSpPr>
        <p:spPr>
          <a:xfrm>
            <a:off x="264839" y="4928877"/>
            <a:ext cx="6388982" cy="132247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Read-only property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die transformeert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5CE8BE7A-0FC0-EEA0-9FF4-138D9A87BCED}"/>
              </a:ext>
            </a:extLst>
          </p:cNvPr>
          <p:cNvSpPr/>
          <p:nvPr/>
        </p:nvSpPr>
        <p:spPr>
          <a:xfrm>
            <a:off x="264208" y="6251354"/>
            <a:ext cx="6389611" cy="73790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Methode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DF579CA8-1708-7C49-E44D-180DE8710330}"/>
              </a:ext>
            </a:extLst>
          </p:cNvPr>
          <p:cNvGrpSpPr/>
          <p:nvPr/>
        </p:nvGrpSpPr>
        <p:grpSpPr>
          <a:xfrm>
            <a:off x="4228375" y="7758478"/>
            <a:ext cx="5302174" cy="1910715"/>
            <a:chOff x="4232517" y="8143742"/>
            <a:chExt cx="5302174" cy="1910715"/>
          </a:xfrm>
        </p:grpSpPr>
        <p:pic>
          <p:nvPicPr>
            <p:cNvPr id="1026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2989C915-B336-B0D3-EDCD-9AB904F06E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2517" y="8143742"/>
              <a:ext cx="3178821" cy="1910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kstvak 19">
              <a:extLst>
                <a:ext uri="{FF2B5EF4-FFF2-40B4-BE49-F238E27FC236}">
                  <a16:creationId xmlns:a16="http://schemas.microsoft.com/office/drawing/2014/main" id="{6E9E93C7-B85A-4574-D7F5-1763630601BC}"/>
                </a:ext>
              </a:extLst>
            </p:cNvPr>
            <p:cNvSpPr txBox="1"/>
            <p:nvPr/>
          </p:nvSpPr>
          <p:spPr>
            <a:xfrm>
              <a:off x="4856011" y="8354883"/>
              <a:ext cx="467868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Hoe groot is dit kader?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&gt;5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Grootste heeft opp: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81</a:t>
              </a:r>
            </a:p>
          </p:txBody>
        </p:sp>
      </p:grpSp>
      <p:pic>
        <p:nvPicPr>
          <p:cNvPr id="24" name="Afbeelding 23">
            <a:extLst>
              <a:ext uri="{FF2B5EF4-FFF2-40B4-BE49-F238E27FC236}">
                <a16:creationId xmlns:a16="http://schemas.microsoft.com/office/drawing/2014/main" id="{CD2DDCD5-3181-8B20-D255-6636BD8DA0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76" y="-2185123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72883525-2825-411B-66CB-7EE8BF6811DA}"/>
              </a:ext>
            </a:extLst>
          </p:cNvPr>
          <p:cNvSpPr txBox="1"/>
          <p:nvPr/>
        </p:nvSpPr>
        <p:spPr>
          <a:xfrm>
            <a:off x="957154" y="7157589"/>
            <a:ext cx="51951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Gebruik</a:t>
            </a:r>
            <a:r>
              <a:rPr lang="nl-NL" sz="3200" dirty="0">
                <a:latin typeface="Francois One" panose="02000503040000020004" pitchFamily="2" charset="0"/>
              </a:rPr>
              <a:t> </a:t>
            </a:r>
            <a:r>
              <a:rPr lang="nl-NL" sz="2800" dirty="0">
                <a:latin typeface="Francois One" panose="02000503040000020004" pitchFamily="2" charset="0"/>
              </a:rPr>
              <a:t>klasse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AAEFE1A-D5ED-C9A7-7E5F-D952F672EDE9}"/>
              </a:ext>
            </a:extLst>
          </p:cNvPr>
          <p:cNvSpPr txBox="1"/>
          <p:nvPr/>
        </p:nvSpPr>
        <p:spPr>
          <a:xfrm>
            <a:off x="1453567" y="592930"/>
            <a:ext cx="771906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: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(1)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zijdeIn)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Zijde = zijdeIn;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 = 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zijde;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	  </a:t>
            </a:r>
            <a:r>
              <a:rPr lang="nl-BE" sz="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&gt;= 0)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zijde = value;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fout =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"Zijde mag niet negatief zijn"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throw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Exception(fout);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Oppervlakte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Math.Pow(Zijde, 2);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ToonOppervlakte()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Console.WriteLine(Oppervlakte);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200" dirty="0"/>
          </a:p>
        </p:txBody>
      </p:sp>
      <p:sp>
        <p:nvSpPr>
          <p:cNvPr id="43" name="Rechthoek 42">
            <a:extLst>
              <a:ext uri="{FF2B5EF4-FFF2-40B4-BE49-F238E27FC236}">
                <a16:creationId xmlns:a16="http://schemas.microsoft.com/office/drawing/2014/main" id="{786E8BF3-0342-E41B-D25B-720CA3F12567}"/>
              </a:ext>
            </a:extLst>
          </p:cNvPr>
          <p:cNvSpPr/>
          <p:nvPr/>
        </p:nvSpPr>
        <p:spPr>
          <a:xfrm>
            <a:off x="0" y="-35341"/>
            <a:ext cx="6934200" cy="216889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9520B084-884C-CA2C-74E2-DB74FA344DD8}"/>
              </a:ext>
            </a:extLst>
          </p:cNvPr>
          <p:cNvSpPr/>
          <p:nvPr/>
        </p:nvSpPr>
        <p:spPr>
          <a:xfrm rot="16200000">
            <a:off x="-4840075" y="4887783"/>
            <a:ext cx="9857659" cy="178774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A9E5AEA2-E74E-B79D-FCE4-78A1EDB69F03}"/>
              </a:ext>
            </a:extLst>
          </p:cNvPr>
          <p:cNvSpPr txBox="1"/>
          <p:nvPr/>
        </p:nvSpPr>
        <p:spPr>
          <a:xfrm>
            <a:off x="4393908" y="1148531"/>
            <a:ext cx="2198621" cy="707886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Roept de overloaded constructor aan die een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 parameter aanvaardt en geeft de waarde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1</a:t>
            </a: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mee.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A0D5F22-B0C6-0E95-A427-2CB9CCCCEDAB}"/>
              </a:ext>
            </a:extLst>
          </p:cNvPr>
          <p:cNvSpPr txBox="1"/>
          <p:nvPr/>
        </p:nvSpPr>
        <p:spPr>
          <a:xfrm>
            <a:off x="4482695" y="4474171"/>
            <a:ext cx="2100986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Uitzondering wordt opgeworpen </a:t>
            </a:r>
            <a:b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(zie sectie “Exception handling”).</a:t>
            </a:r>
            <a:endParaRPr lang="nl-BE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306790EF-A533-BDC0-642E-B120C10341EB}"/>
              </a:ext>
            </a:extLst>
          </p:cNvPr>
          <p:cNvCxnSpPr>
            <a:cxnSpLocks/>
          </p:cNvCxnSpPr>
          <p:nvPr/>
        </p:nvCxnSpPr>
        <p:spPr>
          <a:xfrm flipH="1" flipV="1">
            <a:off x="3307080" y="4343400"/>
            <a:ext cx="1175615" cy="23627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5E7D6B91-7C4C-FCAD-4AAE-607777FCCF88}"/>
              </a:ext>
            </a:extLst>
          </p:cNvPr>
          <p:cNvCxnSpPr>
            <a:cxnSpLocks/>
          </p:cNvCxnSpPr>
          <p:nvPr/>
        </p:nvCxnSpPr>
        <p:spPr>
          <a:xfrm flipH="1" flipV="1">
            <a:off x="3966883" y="1169462"/>
            <a:ext cx="427025" cy="14879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F6B71E89-A72C-CF60-6D69-337DD3516F1B}"/>
              </a:ext>
            </a:extLst>
          </p:cNvPr>
          <p:cNvSpPr txBox="1"/>
          <p:nvPr/>
        </p:nvSpPr>
        <p:spPr>
          <a:xfrm>
            <a:off x="245790" y="7680347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O.L. constr.</a:t>
            </a: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764F352F-00B6-7C35-7EBE-FB8996FAF8E8}"/>
              </a:ext>
            </a:extLst>
          </p:cNvPr>
          <p:cNvSpPr txBox="1"/>
          <p:nvPr/>
        </p:nvSpPr>
        <p:spPr>
          <a:xfrm>
            <a:off x="245790" y="784360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Def. constr.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065CDC19-2D38-07C6-7D02-08CA7CB27E61}"/>
              </a:ext>
            </a:extLst>
          </p:cNvPr>
          <p:cNvSpPr txBox="1"/>
          <p:nvPr/>
        </p:nvSpPr>
        <p:spPr>
          <a:xfrm>
            <a:off x="245790" y="8354183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Setter Zijde </a:t>
            </a: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E1E4A16-921C-195D-6C57-00A5374295AF}"/>
              </a:ext>
            </a:extLst>
          </p:cNvPr>
          <p:cNvSpPr txBox="1"/>
          <p:nvPr/>
        </p:nvSpPr>
        <p:spPr>
          <a:xfrm>
            <a:off x="245790" y="8843216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Getter Zijde </a:t>
            </a:r>
          </a:p>
        </p:txBody>
      </p:sp>
      <p:sp>
        <p:nvSpPr>
          <p:cNvPr id="23" name="Tekstvak 22">
            <a:extLst>
              <a:ext uri="{FF2B5EF4-FFF2-40B4-BE49-F238E27FC236}">
                <a16:creationId xmlns:a16="http://schemas.microsoft.com/office/drawing/2014/main" id="{D41909F5-1792-572A-299D-8F58620D7016}"/>
              </a:ext>
            </a:extLst>
          </p:cNvPr>
          <p:cNvSpPr txBox="1"/>
          <p:nvPr/>
        </p:nvSpPr>
        <p:spPr>
          <a:xfrm>
            <a:off x="245790" y="9111060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27" name="Tekstvak 26">
            <a:extLst>
              <a:ext uri="{FF2B5EF4-FFF2-40B4-BE49-F238E27FC236}">
                <a16:creationId xmlns:a16="http://schemas.microsoft.com/office/drawing/2014/main" id="{32205D0D-4996-F042-4AAB-864C14DD5AE2}"/>
              </a:ext>
            </a:extLst>
          </p:cNvPr>
          <p:cNvSpPr txBox="1"/>
          <p:nvPr/>
        </p:nvSpPr>
        <p:spPr>
          <a:xfrm>
            <a:off x="245790" y="9460504"/>
            <a:ext cx="7873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" dirty="0"/>
              <a:t>Methode </a:t>
            </a:r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44053D39-34C2-DF0E-180A-D258643472DB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pic>
        <p:nvPicPr>
          <p:cNvPr id="32" name="Graphic 31" descr="Skelet met effen opvulling">
            <a:extLst>
              <a:ext uri="{FF2B5EF4-FFF2-40B4-BE49-F238E27FC236}">
                <a16:creationId xmlns:a16="http://schemas.microsoft.com/office/drawing/2014/main" id="{DFB432AC-E484-7936-FC8D-B94AC66878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08658" y="248666"/>
            <a:ext cx="690144" cy="690144"/>
          </a:xfrm>
          <a:prstGeom prst="rect">
            <a:avLst/>
          </a:prstGeom>
        </p:spPr>
      </p:pic>
      <p:pic>
        <p:nvPicPr>
          <p:cNvPr id="34" name="Graphic 33" descr="Jongleren met borden met effen opvulling">
            <a:extLst>
              <a:ext uri="{FF2B5EF4-FFF2-40B4-BE49-F238E27FC236}">
                <a16:creationId xmlns:a16="http://schemas.microsoft.com/office/drawing/2014/main" id="{82920BC4-B6B5-FED2-D4C9-58E962EF28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0814" y="7228371"/>
            <a:ext cx="527880" cy="527880"/>
          </a:xfrm>
          <a:prstGeom prst="rect">
            <a:avLst/>
          </a:prstGeom>
        </p:spPr>
      </p:pic>
      <p:grpSp>
        <p:nvGrpSpPr>
          <p:cNvPr id="28" name="Groep 27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63419" y="9696612"/>
            <a:ext cx="6641068" cy="200055"/>
            <a:chOff x="215065" y="9706462"/>
            <a:chExt cx="6641068" cy="200055"/>
          </a:xfrm>
        </p:grpSpPr>
        <p:sp>
          <p:nvSpPr>
            <p:cNvPr id="33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5" name="Afbeelding 34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6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" name="Tekstvak 17">
            <a:extLst>
              <a:ext uri="{FF2B5EF4-FFF2-40B4-BE49-F238E27FC236}">
                <a16:creationId xmlns:a16="http://schemas.microsoft.com/office/drawing/2014/main" id="{19FE106E-5985-2B68-2D5F-08688319F5EC}"/>
              </a:ext>
            </a:extLst>
          </p:cNvPr>
          <p:cNvSpPr txBox="1"/>
          <p:nvPr/>
        </p:nvSpPr>
        <p:spPr>
          <a:xfrm>
            <a:off x="820060" y="7661928"/>
            <a:ext cx="5080786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oudeKader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(9);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nieuweKader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"Hoe groot is dit kader?"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input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.Parse(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.ReadLine());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nieuweKader.Zijde = input;</a:t>
            </a:r>
          </a:p>
          <a:p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"Grootste heeft opp:"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nieuweKader.Oppervlakte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&lt;=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oudeKader.Opper</a:t>
            </a:r>
            <a:r>
              <a:rPr lang="nl-NL" sz="1100" dirty="0" err="1">
                <a:latin typeface="Cascadia Mono" panose="020B0609020000020004" pitchFamily="49" charset="0"/>
              </a:rPr>
              <a:t>v</a:t>
            </a:r>
            <a:r>
              <a:rPr lang="nl-NL" sz="1100" dirty="0" err="1">
                <a:solidFill>
                  <a:schemeClr val="bg1"/>
                </a:solidFill>
                <a:latin typeface="Cascadia Mono" panose="020B0609020000020004" pitchFamily="49" charset="0"/>
              </a:rPr>
              <a:t>lakte</a:t>
            </a:r>
            <a:r>
              <a:rPr lang="nl-NL" sz="1100" dirty="0">
                <a:solidFill>
                  <a:schemeClr val="bg1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	oudeKader.ToonOppervlakte();</a:t>
            </a:r>
            <a:r>
              <a:rPr lang="nl-BE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nieuweKader.ToonOppervlakte();</a:t>
            </a:r>
            <a:b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</a:br>
            <a:endParaRPr lang="nl-BE" sz="1100" dirty="0"/>
          </a:p>
        </p:txBody>
      </p:sp>
    </p:spTree>
    <p:extLst>
      <p:ext uri="{BB962C8B-B14F-4D97-AF65-F5344CB8AC3E}">
        <p14:creationId xmlns:p14="http://schemas.microsoft.com/office/powerpoint/2010/main" val="3651641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hthoek 41">
            <a:extLst>
              <a:ext uri="{FF2B5EF4-FFF2-40B4-BE49-F238E27FC236}">
                <a16:creationId xmlns:a16="http://schemas.microsoft.com/office/drawing/2014/main" id="{8A139E49-A45E-97F7-698D-EC72F9E635FA}"/>
              </a:ext>
            </a:extLst>
          </p:cNvPr>
          <p:cNvSpPr/>
          <p:nvPr/>
        </p:nvSpPr>
        <p:spPr>
          <a:xfrm>
            <a:off x="178142" y="174023"/>
            <a:ext cx="3761397" cy="147277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30">
            <a:extLst>
              <a:ext uri="{FF2B5EF4-FFF2-40B4-BE49-F238E27FC236}">
                <a16:creationId xmlns:a16="http://schemas.microsoft.com/office/drawing/2014/main" id="{2C3A5E60-1824-A691-B31C-C0AD8C685CD6}"/>
              </a:ext>
            </a:extLst>
          </p:cNvPr>
          <p:cNvSpPr/>
          <p:nvPr/>
        </p:nvSpPr>
        <p:spPr>
          <a:xfrm>
            <a:off x="3401663" y="6037934"/>
            <a:ext cx="3454470" cy="3668527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8D56AAA-AC25-B71C-8174-9FE9CBEE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50222" y="1646074"/>
            <a:ext cx="2814944" cy="6285266"/>
          </a:xfrm>
        </p:spPr>
        <p:txBody>
          <a:bodyPr/>
          <a:lstStyle/>
          <a:p>
            <a:r>
              <a:rPr lang="nl-BE" dirty="0"/>
              <a:t>Heap vs stack</a:t>
            </a:r>
          </a:p>
          <a:p>
            <a:r>
              <a:rPr lang="nl-BE" dirty="0"/>
              <a:t>Namespaces en using</a:t>
            </a:r>
          </a:p>
          <a:p>
            <a:endParaRPr lang="nl-BE" dirty="0"/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4720"/>
            <a:ext cx="6877676" cy="186268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grpSp>
        <p:nvGrpSpPr>
          <p:cNvPr id="41" name="Groep 40">
            <a:extLst>
              <a:ext uri="{FF2B5EF4-FFF2-40B4-BE49-F238E27FC236}">
                <a16:creationId xmlns:a16="http://schemas.microsoft.com/office/drawing/2014/main" id="{F6EB1530-E144-CE9D-5DC6-B38C7F88034A}"/>
              </a:ext>
            </a:extLst>
          </p:cNvPr>
          <p:cNvGrpSpPr/>
          <p:nvPr/>
        </p:nvGrpSpPr>
        <p:grpSpPr>
          <a:xfrm>
            <a:off x="-145256" y="-108244"/>
            <a:ext cx="7728691" cy="10134895"/>
            <a:chOff x="-145888" y="1082381"/>
            <a:chExt cx="7728691" cy="10134895"/>
          </a:xfrm>
        </p:grpSpPr>
        <p:sp>
          <p:nvSpPr>
            <p:cNvPr id="23" name="Rechthoek 22">
              <a:extLst>
                <a:ext uri="{FF2B5EF4-FFF2-40B4-BE49-F238E27FC236}">
                  <a16:creationId xmlns:a16="http://schemas.microsoft.com/office/drawing/2014/main" id="{58182B2A-0E20-1572-31B8-4646C57F2EE1}"/>
                </a:ext>
              </a:extLst>
            </p:cNvPr>
            <p:cNvSpPr/>
            <p:nvPr/>
          </p:nvSpPr>
          <p:spPr>
            <a:xfrm>
              <a:off x="181672" y="2636883"/>
              <a:ext cx="6695372" cy="4391693"/>
            </a:xfrm>
            <a:prstGeom prst="rect">
              <a:avLst/>
            </a:prstGeom>
            <a:solidFill>
              <a:srgbClr val="FFDD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ED58E609-6872-F0CB-5A1F-BD3E7454D7C7}"/>
                </a:ext>
              </a:extLst>
            </p:cNvPr>
            <p:cNvSpPr txBox="1"/>
            <p:nvPr/>
          </p:nvSpPr>
          <p:spPr>
            <a:xfrm>
              <a:off x="1390048" y="3211285"/>
              <a:ext cx="5574428" cy="16158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AantalIngeschreven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    AantalIngeschreven++;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}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string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Naam {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 </a:t>
              </a:r>
              <a:r>
                <a:rPr lang="en-US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;} 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= </a:t>
              </a:r>
              <a:r>
                <a:rPr lang="nl-NL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"onbekend"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</a:p>
            <a:p>
              <a:r>
                <a:rPr lang="en-US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</a:p>
          </p:txBody>
        </p:sp>
        <p:sp>
          <p:nvSpPr>
            <p:cNvPr id="12" name="Tekstvak 11">
              <a:extLst>
                <a:ext uri="{FF2B5EF4-FFF2-40B4-BE49-F238E27FC236}">
                  <a16:creationId xmlns:a16="http://schemas.microsoft.com/office/drawing/2014/main" id="{EBD4F21B-2FE8-E4C4-32CE-36C7D6AFE18B}"/>
                </a:ext>
              </a:extLst>
            </p:cNvPr>
            <p:cNvSpPr txBox="1"/>
            <p:nvPr/>
          </p:nvSpPr>
          <p:spPr>
            <a:xfrm>
              <a:off x="1336004" y="5311761"/>
              <a:ext cx="4019049" cy="16158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deEerste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deTweede =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"Albert Einstein"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.WriteLine(deEerste.Naam);</a:t>
              </a:r>
              <a:endParaRPr lang="nl-BE" sz="1100" dirty="0">
                <a:solidFill>
                  <a:srgbClr val="2B91AF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.WriteLine(deTweede.Naam);</a:t>
              </a:r>
            </a:p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Console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.WriteLine(</a:t>
              </a:r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.AantalIngeschreven);</a:t>
              </a:r>
            </a:p>
          </p:txBody>
        </p:sp>
        <p:sp>
          <p:nvSpPr>
            <p:cNvPr id="15" name="Rechthoek 14">
              <a:extLst>
                <a:ext uri="{FF2B5EF4-FFF2-40B4-BE49-F238E27FC236}">
                  <a16:creationId xmlns:a16="http://schemas.microsoft.com/office/drawing/2014/main" id="{58EBE52C-DA36-1F46-A964-4DED17AF1427}"/>
                </a:ext>
              </a:extLst>
            </p:cNvPr>
            <p:cNvSpPr/>
            <p:nvPr/>
          </p:nvSpPr>
          <p:spPr>
            <a:xfrm>
              <a:off x="276647" y="5685208"/>
              <a:ext cx="5805149" cy="678389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Object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initializer</a:t>
              </a:r>
            </a:p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syntax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pic>
          <p:nvPicPr>
            <p:cNvPr id="13" name="Picture 2" descr="Premium Vector | Pixel art laptop computer icon for 8bit game on white  background">
              <a:extLst>
                <a:ext uri="{FF2B5EF4-FFF2-40B4-BE49-F238E27FC236}">
                  <a16:creationId xmlns:a16="http://schemas.microsoft.com/office/drawing/2014/main" id="{F656CAF1-1857-5DC1-810A-1C41443B55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063" y="5560806"/>
              <a:ext cx="2681740" cy="16585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kstvak 13">
              <a:extLst>
                <a:ext uri="{FF2B5EF4-FFF2-40B4-BE49-F238E27FC236}">
                  <a16:creationId xmlns:a16="http://schemas.microsoft.com/office/drawing/2014/main" id="{7537E5E4-079F-01BC-D096-7ECF498B4317}"/>
                </a:ext>
              </a:extLst>
            </p:cNvPr>
            <p:cNvSpPr txBox="1"/>
            <p:nvPr/>
          </p:nvSpPr>
          <p:spPr>
            <a:xfrm>
              <a:off x="5414957" y="5762577"/>
              <a:ext cx="1730350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onbekend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Albert Einstein</a:t>
              </a:r>
            </a:p>
            <a:p>
              <a:r>
                <a:rPr lang="nl-BE" sz="10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21" name="Rechthoek 20">
              <a:extLst>
                <a:ext uri="{FF2B5EF4-FFF2-40B4-BE49-F238E27FC236}">
                  <a16:creationId xmlns:a16="http://schemas.microsoft.com/office/drawing/2014/main" id="{564704CB-4E91-A370-1FDD-2BDDD0B2F245}"/>
                </a:ext>
              </a:extLst>
            </p:cNvPr>
            <p:cNvSpPr/>
            <p:nvPr/>
          </p:nvSpPr>
          <p:spPr>
            <a:xfrm>
              <a:off x="250193" y="4431851"/>
              <a:ext cx="6403343" cy="182674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4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Autoproperty</a:t>
              </a:r>
              <a:endParaRPr lang="nl-BE" sz="14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2" name="Rechthoek 21">
              <a:extLst>
                <a:ext uri="{FF2B5EF4-FFF2-40B4-BE49-F238E27FC236}">
                  <a16:creationId xmlns:a16="http://schemas.microsoft.com/office/drawing/2014/main" id="{6DE81D35-0067-A970-5651-BC0F358D5C06}"/>
                </a:ext>
              </a:extLst>
            </p:cNvPr>
            <p:cNvSpPr/>
            <p:nvPr/>
          </p:nvSpPr>
          <p:spPr>
            <a:xfrm>
              <a:off x="245281" y="3397951"/>
              <a:ext cx="6403343" cy="361802"/>
            </a:xfrm>
            <a:prstGeom prst="rect">
              <a:avLst/>
            </a:prstGeom>
            <a:solidFill>
              <a:srgbClr val="EDF6F9">
                <a:alpha val="20000"/>
              </a:srgbClr>
            </a:solidFill>
            <a:ln>
              <a:solidFill>
                <a:srgbClr val="E29578"/>
              </a:solidFill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static autoproperty</a:t>
              </a:r>
            </a:p>
            <a:p>
              <a:r>
                <a:rPr lang="nl-NL" sz="1100" dirty="0">
                  <a:solidFill>
                    <a:schemeClr val="tx1"/>
                  </a:solidFill>
                  <a:latin typeface="Francois One" panose="02000503040000020004" pitchFamily="2" charset="0"/>
                </a:rPr>
                <a:t>met private set</a:t>
              </a:r>
              <a:endParaRPr lang="nl-BE" sz="1100" dirty="0">
                <a:solidFill>
                  <a:schemeClr val="tx1"/>
                </a:solidFill>
                <a:latin typeface="Francois One" panose="02000503040000020004" pitchFamily="2" charset="0"/>
              </a:endParaRPr>
            </a:p>
          </p:txBody>
        </p:sp>
        <p:sp>
          <p:nvSpPr>
            <p:cNvPr id="24" name="Tekstvak 23">
              <a:extLst>
                <a:ext uri="{FF2B5EF4-FFF2-40B4-BE49-F238E27FC236}">
                  <a16:creationId xmlns:a16="http://schemas.microsoft.com/office/drawing/2014/main" id="{3CF53B26-3C6E-5FFF-D9F1-FCCF026F04B2}"/>
                </a:ext>
              </a:extLst>
            </p:cNvPr>
            <p:cNvSpPr txBox="1"/>
            <p:nvPr/>
          </p:nvSpPr>
          <p:spPr>
            <a:xfrm>
              <a:off x="954361" y="2621236"/>
              <a:ext cx="514533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>
                  <a:solidFill>
                    <a:srgbClr val="0000FF"/>
                  </a:solidFill>
                  <a:latin typeface="Cascadia Mono" panose="020B0609020000020004" pitchFamily="49" charset="0"/>
                  <a:cs typeface="Cascadia Mono" panose="020B0609020000020004" pitchFamily="49" charset="0"/>
                </a:rPr>
                <a:t>static</a:t>
              </a:r>
              <a:r>
                <a:rPr lang="nl-NL" sz="2800" dirty="0">
                  <a:latin typeface="Francois One" panose="02000503040000020004" pitchFamily="2" charset="0"/>
                </a:rPr>
                <a:t> </a:t>
              </a:r>
              <a:r>
                <a:rPr lang="nl-NL" sz="3200" dirty="0">
                  <a:latin typeface="Francois One" panose="02000503040000020004" pitchFamily="2" charset="0"/>
                </a:rPr>
                <a:t>vs non-static</a:t>
              </a:r>
              <a:endParaRPr lang="nl-BE" sz="3200" dirty="0">
                <a:latin typeface="Francois One" panose="02000503040000020004" pitchFamily="2" charset="0"/>
              </a:endParaRPr>
            </a:p>
          </p:txBody>
        </p:sp>
        <p:sp>
          <p:nvSpPr>
            <p:cNvPr id="29" name="Tekstvak 28">
              <a:extLst>
                <a:ext uri="{FF2B5EF4-FFF2-40B4-BE49-F238E27FC236}">
                  <a16:creationId xmlns:a16="http://schemas.microsoft.com/office/drawing/2014/main" id="{62AE2EC9-24B8-6B62-3936-3A56C7176707}"/>
                </a:ext>
              </a:extLst>
            </p:cNvPr>
            <p:cNvSpPr txBox="1"/>
            <p:nvPr/>
          </p:nvSpPr>
          <p:spPr>
            <a:xfrm>
              <a:off x="3328763" y="4743564"/>
              <a:ext cx="3481102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static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properties en methoden worden op de klasse aangeroepen én horen niet bij de instanties van de klasse.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Tekstvak 33">
              <a:extLst>
                <a:ext uri="{FF2B5EF4-FFF2-40B4-BE49-F238E27FC236}">
                  <a16:creationId xmlns:a16="http://schemas.microsoft.com/office/drawing/2014/main" id="{C7142B46-A129-D121-93A9-5FDB6622FDF1}"/>
                </a:ext>
              </a:extLst>
            </p:cNvPr>
            <p:cNvSpPr txBox="1"/>
            <p:nvPr/>
          </p:nvSpPr>
          <p:spPr>
            <a:xfrm>
              <a:off x="276647" y="5039203"/>
              <a:ext cx="51951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600" dirty="0">
                  <a:latin typeface="Francois One" panose="02000503040000020004" pitchFamily="2" charset="0"/>
                </a:rPr>
                <a:t>Voorbeeld gebruik:</a:t>
              </a:r>
              <a:endParaRPr lang="nl-BE" sz="1600" dirty="0">
                <a:latin typeface="Francois One" panose="02000503040000020004" pitchFamily="2" charset="0"/>
              </a:endParaRPr>
            </a:p>
          </p:txBody>
        </p:sp>
        <p:sp>
          <p:nvSpPr>
            <p:cNvPr id="26" name="Rechthoek 25">
              <a:extLst>
                <a:ext uri="{FF2B5EF4-FFF2-40B4-BE49-F238E27FC236}">
                  <a16:creationId xmlns:a16="http://schemas.microsoft.com/office/drawing/2014/main" id="{6193FCA1-9D55-E293-3688-B2548E408474}"/>
                </a:ext>
              </a:extLst>
            </p:cNvPr>
            <p:cNvSpPr/>
            <p:nvPr/>
          </p:nvSpPr>
          <p:spPr>
            <a:xfrm rot="16200000">
              <a:off x="-5048939" y="5985432"/>
              <a:ext cx="10134895" cy="328793"/>
            </a:xfrm>
            <a:prstGeom prst="rect">
              <a:avLst/>
            </a:prstGeom>
            <a:solidFill>
              <a:srgbClr val="006D7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</p:grpSp>
      <p:sp>
        <p:nvSpPr>
          <p:cNvPr id="44" name="Tekstvak 43">
            <a:extLst>
              <a:ext uri="{FF2B5EF4-FFF2-40B4-BE49-F238E27FC236}">
                <a16:creationId xmlns:a16="http://schemas.microsoft.com/office/drawing/2014/main" id="{81275C22-3945-6693-B34F-2C3AFB529A06}"/>
              </a:ext>
            </a:extLst>
          </p:cNvPr>
          <p:cNvSpPr txBox="1"/>
          <p:nvPr/>
        </p:nvSpPr>
        <p:spPr>
          <a:xfrm>
            <a:off x="890942" y="288345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Access modifiers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cxnSp>
        <p:nvCxnSpPr>
          <p:cNvPr id="46" name="Rechte verbindingslijn met pijl 45">
            <a:extLst>
              <a:ext uri="{FF2B5EF4-FFF2-40B4-BE49-F238E27FC236}">
                <a16:creationId xmlns:a16="http://schemas.microsoft.com/office/drawing/2014/main" id="{34E78AF1-8DDE-9BEB-0574-B77207386AD9}"/>
              </a:ext>
            </a:extLst>
          </p:cNvPr>
          <p:cNvCxnSpPr>
            <a:cxnSpLocks/>
          </p:cNvCxnSpPr>
          <p:nvPr/>
        </p:nvCxnSpPr>
        <p:spPr>
          <a:xfrm flipH="1">
            <a:off x="4207173" y="3941415"/>
            <a:ext cx="82830" cy="235106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kstvak 1">
            <a:extLst>
              <a:ext uri="{FF2B5EF4-FFF2-40B4-BE49-F238E27FC236}">
                <a16:creationId xmlns:a16="http://schemas.microsoft.com/office/drawing/2014/main" id="{42106948-9C79-EEF3-F3A6-3024C2BED0A5}"/>
              </a:ext>
            </a:extLst>
          </p:cNvPr>
          <p:cNvSpPr txBox="1"/>
          <p:nvPr/>
        </p:nvSpPr>
        <p:spPr>
          <a:xfrm>
            <a:off x="3356956" y="6001681"/>
            <a:ext cx="2870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Veel gemaakte fouten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grpSp>
        <p:nvGrpSpPr>
          <p:cNvPr id="20" name="Groep 19">
            <a:extLst>
              <a:ext uri="{FF2B5EF4-FFF2-40B4-BE49-F238E27FC236}">
                <a16:creationId xmlns:a16="http://schemas.microsoft.com/office/drawing/2014/main" id="{F1AD7A66-FD9E-F93D-F5FB-B11E53276BC5}"/>
              </a:ext>
            </a:extLst>
          </p:cNvPr>
          <p:cNvGrpSpPr/>
          <p:nvPr/>
        </p:nvGrpSpPr>
        <p:grpSpPr>
          <a:xfrm>
            <a:off x="3382686" y="6404980"/>
            <a:ext cx="3340059" cy="3076285"/>
            <a:chOff x="332782" y="6922301"/>
            <a:chExt cx="3340059" cy="3076285"/>
          </a:xfrm>
        </p:grpSpPr>
        <p:sp>
          <p:nvSpPr>
            <p:cNvPr id="6" name="Tekstvak 5">
              <a:extLst>
                <a:ext uri="{FF2B5EF4-FFF2-40B4-BE49-F238E27FC236}">
                  <a16:creationId xmlns:a16="http://schemas.microsoft.com/office/drawing/2014/main" id="{7F5544F8-E8EC-62E6-70B2-2AD18E7126CE}"/>
                </a:ext>
              </a:extLst>
            </p:cNvPr>
            <p:cNvSpPr txBox="1"/>
            <p:nvPr/>
          </p:nvSpPr>
          <p:spPr>
            <a:xfrm>
              <a:off x="332782" y="6922301"/>
              <a:ext cx="3340059" cy="11233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private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</a:t>
              </a:r>
            </a:p>
            <a:p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public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get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return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</a:t>
              </a:r>
              <a:r>
                <a:rPr lang="nl-BE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{ </a:t>
              </a:r>
              <a:r>
                <a:rPr lang="nl-BE" sz="11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= value; }</a:t>
              </a: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BE" sz="1100" dirty="0"/>
            </a:p>
          </p:txBody>
        </p:sp>
        <p:sp>
          <p:nvSpPr>
            <p:cNvPr id="7" name="Tekstvak 6">
              <a:extLst>
                <a:ext uri="{FF2B5EF4-FFF2-40B4-BE49-F238E27FC236}">
                  <a16:creationId xmlns:a16="http://schemas.microsoft.com/office/drawing/2014/main" id="{4B9D5424-E218-B539-EF3A-4B6AFDD7B88C}"/>
                </a:ext>
              </a:extLst>
            </p:cNvPr>
            <p:cNvSpPr txBox="1"/>
            <p:nvPr/>
          </p:nvSpPr>
          <p:spPr>
            <a:xfrm>
              <a:off x="460035" y="8018989"/>
              <a:ext cx="3212806" cy="4154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StackOverFlowException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set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zichzelf aanroept (</a:t>
              </a:r>
              <a:r>
                <a:rPr lang="nl-BE" sz="1000" b="1" dirty="0">
                  <a:solidFill>
                    <a:srgbClr val="FF0000"/>
                  </a:solidFill>
                  <a:latin typeface="Cascadia Mono" panose="020B0609020000020004" pitchFamily="49" charset="0"/>
                </a:rPr>
                <a:t>P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moet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prijs </a:t>
              </a:r>
              <a:r>
                <a:rPr lang="nl-BE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zijn</a:t>
              </a:r>
              <a:r>
                <a:rPr lang="nl-BE" sz="10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).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Rechte verbindingslijn met pijl 7">
              <a:extLst>
                <a:ext uri="{FF2B5EF4-FFF2-40B4-BE49-F238E27FC236}">
                  <a16:creationId xmlns:a16="http://schemas.microsoft.com/office/drawing/2014/main" id="{0A4387D1-662A-8661-3476-DA832B217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44600" y="7810587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kstvak 16">
              <a:extLst>
                <a:ext uri="{FF2B5EF4-FFF2-40B4-BE49-F238E27FC236}">
                  <a16:creationId xmlns:a16="http://schemas.microsoft.com/office/drawing/2014/main" id="{409F9132-7A49-592E-3F8A-C402F5476FA6}"/>
                </a:ext>
              </a:extLst>
            </p:cNvPr>
            <p:cNvSpPr txBox="1"/>
            <p:nvPr/>
          </p:nvSpPr>
          <p:spPr>
            <a:xfrm>
              <a:off x="357855" y="8818944"/>
              <a:ext cx="2494893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BE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Student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mijnStudent;</a:t>
              </a:r>
            </a:p>
            <a:p>
              <a:r>
                <a:rPr lang="nl-BE" sz="1100" dirty="0">
                  <a:solidFill>
                    <a:srgbClr val="008000"/>
                  </a:solidFill>
                  <a:latin typeface="Cascadia Mono" panose="020B0609020000020004" pitchFamily="49" charset="0"/>
                </a:rPr>
                <a:t>//...</a:t>
              </a:r>
              <a:endParaRPr lang="nl-BE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mijnStudent.Naam = </a:t>
              </a:r>
              <a:r>
                <a:rPr lang="nl-BE" sz="1100" dirty="0">
                  <a:solidFill>
                    <a:srgbClr val="A31515"/>
                  </a:solidFill>
                  <a:latin typeface="Cascadia Mono" panose="020B0609020000020004" pitchFamily="49" charset="0"/>
                </a:rPr>
                <a:t>"Freddy"</a:t>
              </a:r>
              <a:r>
                <a:rPr lang="nl-BE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;</a:t>
              </a:r>
              <a:endParaRPr lang="nl-BE" sz="1100" dirty="0"/>
            </a:p>
          </p:txBody>
        </p:sp>
        <p:sp>
          <p:nvSpPr>
            <p:cNvPr id="18" name="Tekstvak 17">
              <a:extLst>
                <a:ext uri="{FF2B5EF4-FFF2-40B4-BE49-F238E27FC236}">
                  <a16:creationId xmlns:a16="http://schemas.microsoft.com/office/drawing/2014/main" id="{9FF8CA24-144C-9C54-E7BC-7AA234795239}"/>
                </a:ext>
              </a:extLst>
            </p:cNvPr>
            <p:cNvSpPr txBox="1"/>
            <p:nvPr/>
          </p:nvSpPr>
          <p:spPr>
            <a:xfrm>
              <a:off x="414813" y="9567699"/>
              <a:ext cx="3240576" cy="430887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nl-NL" sz="1000" dirty="0">
                  <a:solidFill>
                    <a:srgbClr val="0000FF"/>
                  </a:solidFill>
                  <a:latin typeface="Cascadia Mono" panose="020B0609020000020004" pitchFamily="49" charset="0"/>
                  <a:cs typeface="Arial" panose="020B0604020202020204" pitchFamily="34" charset="0"/>
                </a:rPr>
                <a:t>NullReferenceException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omdat object nog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is. Oplossen met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of controle op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null</a:t>
              </a:r>
              <a:r>
                <a:rPr lang="nl-NL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doen.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Rechte verbindingslijn met pijl 18">
              <a:extLst>
                <a:ext uri="{FF2B5EF4-FFF2-40B4-BE49-F238E27FC236}">
                  <a16:creationId xmlns:a16="http://schemas.microsoft.com/office/drawing/2014/main" id="{54038221-459F-C8D8-9376-E4FD84D77C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13041" y="9351938"/>
              <a:ext cx="57150" cy="208402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kstvak 26">
            <a:extLst>
              <a:ext uri="{FF2B5EF4-FFF2-40B4-BE49-F238E27FC236}">
                <a16:creationId xmlns:a16="http://schemas.microsoft.com/office/drawing/2014/main" id="{83BE57CA-D48F-D868-5340-CE228A60186C}"/>
              </a:ext>
            </a:extLst>
          </p:cNvPr>
          <p:cNvSpPr txBox="1"/>
          <p:nvPr/>
        </p:nvSpPr>
        <p:spPr>
          <a:xfrm>
            <a:off x="776332" y="5950620"/>
            <a:ext cx="2666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latin typeface="Francois One" panose="02000503040000020004" pitchFamily="2" charset="0"/>
              </a:rPr>
              <a:t>Exception handling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FD498A43-05AF-C719-9931-D03B56DB6637}"/>
              </a:ext>
            </a:extLst>
          </p:cNvPr>
          <p:cNvSpPr txBox="1"/>
          <p:nvPr/>
        </p:nvSpPr>
        <p:spPr>
          <a:xfrm>
            <a:off x="301414" y="6394085"/>
            <a:ext cx="3141212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//code die uitzonderingen kan geven</a:t>
            </a:r>
            <a:endParaRPr lang="nl-BE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(Exception)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//uitzondering verwerken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finally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//wordt uitgevoerd,</a:t>
            </a:r>
          </a:p>
          <a:p>
            <a:r>
              <a:rPr lang="nl-BE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    //ongeacht resultaat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8A78D231-1C0F-E703-3241-7A5ED2ADD8FB}"/>
              </a:ext>
            </a:extLst>
          </p:cNvPr>
          <p:cNvSpPr txBox="1"/>
          <p:nvPr/>
        </p:nvSpPr>
        <p:spPr>
          <a:xfrm>
            <a:off x="4238893" y="274762"/>
            <a:ext cx="20537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2800" dirty="0">
                <a:latin typeface="Francois One" panose="02000503040000020004" pitchFamily="2" charset="0"/>
              </a:rPr>
              <a:t>stack    heap</a:t>
            </a:r>
            <a:endParaRPr lang="nl-BE" sz="28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C46771D4-210C-BFFB-FC48-B206597A71D3}"/>
              </a:ext>
            </a:extLst>
          </p:cNvPr>
          <p:cNvSpPr txBox="1"/>
          <p:nvPr/>
        </p:nvSpPr>
        <p:spPr>
          <a:xfrm>
            <a:off x="4285264" y="731558"/>
            <a:ext cx="1882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value</a:t>
            </a:r>
            <a:r>
              <a:rPr lang="nl-NL" sz="1100" dirty="0"/>
              <a:t> 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000" dirty="0"/>
              <a:t>, </a:t>
            </a:r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nl-NL" sz="1000" dirty="0"/>
              <a:t>, </a:t>
            </a:r>
            <a:r>
              <a:rPr lang="nl-NL" sz="1100" dirty="0"/>
              <a:t>etc.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enum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endParaRPr lang="nl-BE" sz="11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72008147-EACE-C1A4-F089-A72DCDCE5B07}"/>
              </a:ext>
            </a:extLst>
          </p:cNvPr>
          <p:cNvSpPr txBox="1"/>
          <p:nvPr/>
        </p:nvSpPr>
        <p:spPr>
          <a:xfrm>
            <a:off x="5378266" y="731557"/>
            <a:ext cx="11337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100" b="1" dirty="0"/>
              <a:t>By reference</a:t>
            </a:r>
          </a:p>
          <a:p>
            <a:r>
              <a:rPr lang="nl-NL" sz="1100" dirty="0"/>
              <a:t>Arrays</a:t>
            </a:r>
          </a:p>
          <a:p>
            <a:r>
              <a:rPr lang="nl-NL" sz="1100" dirty="0"/>
              <a:t>Objecten</a:t>
            </a:r>
            <a:endParaRPr lang="nl-BE" sz="1100" dirty="0"/>
          </a:p>
        </p:txBody>
      </p:sp>
      <p:pic>
        <p:nvPicPr>
          <p:cNvPr id="48" name="Picture 2" descr="Image result for fast vs big">
            <a:extLst>
              <a:ext uri="{FF2B5EF4-FFF2-40B4-BE49-F238E27FC236}">
                <a16:creationId xmlns:a16="http://schemas.microsoft.com/office/drawing/2014/main" id="{1110ABC3-F06E-DA14-8970-FE21398186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96" t="5652" r="958" b="642"/>
          <a:stretch/>
        </p:blipFill>
        <p:spPr bwMode="auto">
          <a:xfrm flipH="1">
            <a:off x="3924409" y="793857"/>
            <a:ext cx="388182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2" descr="Image result for fast vs big">
            <a:extLst>
              <a:ext uri="{FF2B5EF4-FFF2-40B4-BE49-F238E27FC236}">
                <a16:creationId xmlns:a16="http://schemas.microsoft.com/office/drawing/2014/main" id="{42694EA1-8F17-E3CB-5EDA-44EF6C073A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8" t="4616" r="51671" b="1678"/>
          <a:stretch/>
        </p:blipFill>
        <p:spPr bwMode="auto">
          <a:xfrm flipH="1">
            <a:off x="6242565" y="792645"/>
            <a:ext cx="627336" cy="669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kstvak 49">
            <a:extLst>
              <a:ext uri="{FF2B5EF4-FFF2-40B4-BE49-F238E27FC236}">
                <a16:creationId xmlns:a16="http://schemas.microsoft.com/office/drawing/2014/main" id="{C4BC4BE0-21B3-1ACA-7D09-A00DCAA18BD5}"/>
              </a:ext>
            </a:extLst>
          </p:cNvPr>
          <p:cNvSpPr txBox="1"/>
          <p:nvPr/>
        </p:nvSpPr>
        <p:spPr>
          <a:xfrm>
            <a:off x="209879" y="806117"/>
            <a:ext cx="3730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public 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Overal zichtbaar.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pPr fontAlgn="t"/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protected</a:t>
            </a:r>
            <a:r>
              <a:rPr lang="nl-NL" sz="12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 		  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Enkel klasse &amp; child-klassen.</a:t>
            </a: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r>
              <a:rPr lang="nl-NL" sz="1100" b="0" i="0" u="none" strike="noStrike" kern="1200" dirty="0">
                <a:solidFill>
                  <a:srgbClr val="0000FF"/>
                </a:solidFill>
                <a:effectLst/>
                <a:latin typeface="Cascadia Mono" panose="020B0609020000020004" pitchFamily="49" charset="0"/>
              </a:rPr>
              <a:t>private</a:t>
            </a:r>
            <a:r>
              <a:rPr lang="nl-NL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latin typeface="Arial" panose="020B0604020202020204" pitchFamily="34" charset="0"/>
                <a:cs typeface="Arial" panose="020B0604020202020204" pitchFamily="34" charset="0"/>
              </a:rPr>
              <a:t>of [niets]</a:t>
            </a:r>
            <a:r>
              <a:rPr lang="nl-NL" sz="1200" dirty="0">
                <a:latin typeface="Arial" panose="020B0604020202020204" pitchFamily="34" charset="0"/>
                <a:cs typeface="Arial" panose="020B0604020202020204" pitchFamily="34" charset="0"/>
              </a:rPr>
              <a:t> 	    Enkel in klasse zelf.</a:t>
            </a:r>
            <a:endParaRPr lang="nl-BE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indent="0" algn="l" rtl="0" eaLnBrk="1" fontAlgn="auto" latinLnBrk="0" hangingPunct="1">
              <a:spcBef>
                <a:spcPts val="0"/>
              </a:spcBef>
              <a:spcAft>
                <a:spcPts val="0"/>
              </a:spcAft>
            </a:pPr>
            <a:endParaRPr lang="nl-BE" sz="1200" b="0" i="0" u="none" strike="noStrike" dirty="0">
              <a:effectLst/>
              <a:latin typeface="Arial" panose="020B0604020202020204" pitchFamily="34" charset="0"/>
            </a:endParaRPr>
          </a:p>
          <a:p>
            <a:endParaRPr lang="nl-BE" sz="1200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5BF109F-8684-01E6-3A6D-3EAE34FC1954}"/>
              </a:ext>
            </a:extLst>
          </p:cNvPr>
          <p:cNvSpPr/>
          <p:nvPr/>
        </p:nvSpPr>
        <p:spPr>
          <a:xfrm>
            <a:off x="184238" y="8671632"/>
            <a:ext cx="3223521" cy="1041232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D9DD3B56-3097-1DF6-EA84-D3325675E6BB}"/>
              </a:ext>
            </a:extLst>
          </p:cNvPr>
          <p:cNvSpPr txBox="1"/>
          <p:nvPr/>
        </p:nvSpPr>
        <p:spPr>
          <a:xfrm>
            <a:off x="693492" y="8809795"/>
            <a:ext cx="317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600" dirty="0">
                <a:latin typeface="Francois One" panose="02000503040000020004" pitchFamily="2" charset="0"/>
              </a:rPr>
              <a:t>Fully Qualified Type Name</a:t>
            </a:r>
            <a:endParaRPr lang="nl-BE" sz="1600" dirty="0">
              <a:latin typeface="Francois One" panose="02000503040000020004" pitchFamily="2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F88AC68-EF86-621D-03D8-A0E8FF800418}"/>
              </a:ext>
            </a:extLst>
          </p:cNvPr>
          <p:cNvSpPr txBox="1"/>
          <p:nvPr/>
        </p:nvSpPr>
        <p:spPr>
          <a:xfrm>
            <a:off x="670529" y="9051947"/>
            <a:ext cx="5543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[Naam Namespace].[Naam klasse]</a:t>
            </a:r>
          </a:p>
          <a:p>
            <a:r>
              <a:rPr lang="nl-BE" sz="1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Bijv. 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MijnProject.Student</a:t>
            </a:r>
          </a:p>
        </p:txBody>
      </p:sp>
      <p:sp>
        <p:nvSpPr>
          <p:cNvPr id="28" name="Rechthoek 27">
            <a:extLst>
              <a:ext uri="{FF2B5EF4-FFF2-40B4-BE49-F238E27FC236}">
                <a16:creationId xmlns:a16="http://schemas.microsoft.com/office/drawing/2014/main" id="{48512319-C1CB-152C-C494-1C48E4C97985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H9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H11</a:t>
            </a:r>
          </a:p>
        </p:txBody>
      </p:sp>
      <p:cxnSp>
        <p:nvCxnSpPr>
          <p:cNvPr id="43" name="Rechte verbindingslijn met pijl 42">
            <a:extLst>
              <a:ext uri="{FF2B5EF4-FFF2-40B4-BE49-F238E27FC236}">
                <a16:creationId xmlns:a16="http://schemas.microsoft.com/office/drawing/2014/main" id="{FCEF3614-0B2D-24D4-D1B6-8DAB041D6DEE}"/>
              </a:ext>
            </a:extLst>
          </p:cNvPr>
          <p:cNvCxnSpPr>
            <a:cxnSpLocks/>
          </p:cNvCxnSpPr>
          <p:nvPr/>
        </p:nvCxnSpPr>
        <p:spPr>
          <a:xfrm flipH="1" flipV="1">
            <a:off x="3866299" y="2590585"/>
            <a:ext cx="2376266" cy="94785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Graphic 50" descr="Klep open met effen opvulling">
            <a:extLst>
              <a:ext uri="{FF2B5EF4-FFF2-40B4-BE49-F238E27FC236}">
                <a16:creationId xmlns:a16="http://schemas.microsoft.com/office/drawing/2014/main" id="{A7DB2CDD-017D-AA09-A948-CCF1DB637A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864" y="223565"/>
            <a:ext cx="626619" cy="626619"/>
          </a:xfrm>
          <a:prstGeom prst="rect">
            <a:avLst/>
          </a:prstGeom>
        </p:spPr>
      </p:pic>
      <p:pic>
        <p:nvPicPr>
          <p:cNvPr id="53" name="Graphic 52" descr="Anker met effen opvulling">
            <a:extLst>
              <a:ext uri="{FF2B5EF4-FFF2-40B4-BE49-F238E27FC236}">
                <a16:creationId xmlns:a16="http://schemas.microsoft.com/office/drawing/2014/main" id="{DC117858-3448-E1D3-0955-A82B152AB1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1830" y="1494244"/>
            <a:ext cx="547618" cy="547618"/>
          </a:xfrm>
          <a:prstGeom prst="rect">
            <a:avLst/>
          </a:prstGeom>
        </p:spPr>
      </p:pic>
      <p:pic>
        <p:nvPicPr>
          <p:cNvPr id="55" name="Graphic 54" descr="Sirene met effen opvulling">
            <a:extLst>
              <a:ext uri="{FF2B5EF4-FFF2-40B4-BE49-F238E27FC236}">
                <a16:creationId xmlns:a16="http://schemas.microsoft.com/office/drawing/2014/main" id="{FDA13372-C3EA-F76C-A66E-4BA5A3E7EC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0800000">
            <a:off x="245913" y="5916430"/>
            <a:ext cx="578931" cy="578931"/>
          </a:xfrm>
          <a:prstGeom prst="rect">
            <a:avLst/>
          </a:prstGeom>
        </p:spPr>
      </p:pic>
      <p:pic>
        <p:nvPicPr>
          <p:cNvPr id="57" name="Graphic 56" descr="Werknemersbadge met effen opvulling">
            <a:extLst>
              <a:ext uri="{FF2B5EF4-FFF2-40B4-BE49-F238E27FC236}">
                <a16:creationId xmlns:a16="http://schemas.microsoft.com/office/drawing/2014/main" id="{828D5549-019F-41DC-AF81-C1B5A6249A3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9634" y="8833696"/>
            <a:ext cx="556805" cy="556805"/>
          </a:xfrm>
          <a:prstGeom prst="rect">
            <a:avLst/>
          </a:prstGeom>
        </p:spPr>
      </p:pic>
      <p:grpSp>
        <p:nvGrpSpPr>
          <p:cNvPr id="4" name="Groep 3">
            <a:extLst>
              <a:ext uri="{FF2B5EF4-FFF2-40B4-BE49-F238E27FC236}">
                <a16:creationId xmlns:a16="http://schemas.microsoft.com/office/drawing/2014/main" id="{DDAB9492-6166-45B2-E85B-A3247FCE8781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11" name="Tekstvak 25">
              <a:extLst>
                <a:ext uri="{FF2B5EF4-FFF2-40B4-BE49-F238E27FC236}">
                  <a16:creationId xmlns:a16="http://schemas.microsoft.com/office/drawing/2014/main" id="{C42BCCFB-792F-BDC9-9179-4E1445906B6E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2" name="Afbeelding 31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9C7BC5EE-3B80-8DF0-4B69-B0EF78E3A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3" name="Picture 2" descr="Huisstijl | AP Hogeschool">
              <a:extLst>
                <a:ext uri="{FF2B5EF4-FFF2-40B4-BE49-F238E27FC236}">
                  <a16:creationId xmlns:a16="http://schemas.microsoft.com/office/drawing/2014/main" id="{11D8BA03-C810-535D-9B53-8C84BD2479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logo">
              <a:extLst>
                <a:ext uri="{FF2B5EF4-FFF2-40B4-BE49-F238E27FC236}">
                  <a16:creationId xmlns:a16="http://schemas.microsoft.com/office/drawing/2014/main" id="{C8EBB762-D4E6-7D72-1E47-AA596002BE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4713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hoek 45">
            <a:extLst>
              <a:ext uri="{FF2B5EF4-FFF2-40B4-BE49-F238E27FC236}">
                <a16:creationId xmlns:a16="http://schemas.microsoft.com/office/drawing/2014/main" id="{7DBBA832-0914-8F92-9AC3-AEAB8E5A1D6D}"/>
              </a:ext>
            </a:extLst>
          </p:cNvPr>
          <p:cNvSpPr/>
          <p:nvPr/>
        </p:nvSpPr>
        <p:spPr>
          <a:xfrm>
            <a:off x="173631" y="7855032"/>
            <a:ext cx="6684369" cy="1819521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F1633A54-EDE4-5E75-D392-413F42C027C9}"/>
              </a:ext>
            </a:extLst>
          </p:cNvPr>
          <p:cNvSpPr/>
          <p:nvPr/>
        </p:nvSpPr>
        <p:spPr>
          <a:xfrm>
            <a:off x="3427251" y="4884990"/>
            <a:ext cx="3435459" cy="2972069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6DC63365-8A57-E991-5F91-61A6EA905EF8}"/>
              </a:ext>
            </a:extLst>
          </p:cNvPr>
          <p:cNvSpPr/>
          <p:nvPr/>
        </p:nvSpPr>
        <p:spPr>
          <a:xfrm>
            <a:off x="192358" y="4884990"/>
            <a:ext cx="3234893" cy="1703218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Rechthoek 31">
            <a:extLst>
              <a:ext uri="{FF2B5EF4-FFF2-40B4-BE49-F238E27FC236}">
                <a16:creationId xmlns:a16="http://schemas.microsoft.com/office/drawing/2014/main" id="{DF345E6C-9FAD-BC57-CFD0-2F11C134A186}"/>
              </a:ext>
            </a:extLst>
          </p:cNvPr>
          <p:cNvSpPr/>
          <p:nvPr/>
        </p:nvSpPr>
        <p:spPr>
          <a:xfrm>
            <a:off x="175139" y="177556"/>
            <a:ext cx="6695372" cy="2027934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H12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1919AFBF-E11A-64DE-A2A5-1AF5A909140B}"/>
              </a:ext>
            </a:extLst>
          </p:cNvPr>
          <p:cNvSpPr txBox="1"/>
          <p:nvPr/>
        </p:nvSpPr>
        <p:spPr>
          <a:xfrm>
            <a:off x="995609" y="13628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Arrays van objecten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29" name="Groep 28">
            <a:extLst>
              <a:ext uri="{FF2B5EF4-FFF2-40B4-BE49-F238E27FC236}">
                <a16:creationId xmlns:a16="http://schemas.microsoft.com/office/drawing/2014/main" id="{6B142A0F-BFB1-7AA4-5F29-DD73918F24B3}"/>
              </a:ext>
            </a:extLst>
          </p:cNvPr>
          <p:cNvGrpSpPr/>
          <p:nvPr/>
        </p:nvGrpSpPr>
        <p:grpSpPr>
          <a:xfrm>
            <a:off x="285004" y="710352"/>
            <a:ext cx="6491206" cy="1455977"/>
            <a:chOff x="285004" y="710352"/>
            <a:chExt cx="6491206" cy="1455977"/>
          </a:xfrm>
        </p:grpSpPr>
        <p:sp>
          <p:nvSpPr>
            <p:cNvPr id="4" name="Tekstvak 3">
              <a:extLst>
                <a:ext uri="{FF2B5EF4-FFF2-40B4-BE49-F238E27FC236}">
                  <a16:creationId xmlns:a16="http://schemas.microsoft.com/office/drawing/2014/main" id="{74810282-5295-AC30-88F1-238BAFFD9176}"/>
                </a:ext>
              </a:extLst>
            </p:cNvPr>
            <p:cNvSpPr txBox="1"/>
            <p:nvPr/>
          </p:nvSpPr>
          <p:spPr>
            <a:xfrm>
              <a:off x="285030" y="847270"/>
              <a:ext cx="585591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[] veelKaders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[10];</a:t>
              </a:r>
              <a:endParaRPr lang="nl-NL" sz="1100" dirty="0"/>
            </a:p>
          </p:txBody>
        </p:sp>
        <p:sp>
          <p:nvSpPr>
            <p:cNvPr id="5" name="Tekstvak 4">
              <a:extLst>
                <a:ext uri="{FF2B5EF4-FFF2-40B4-BE49-F238E27FC236}">
                  <a16:creationId xmlns:a16="http://schemas.microsoft.com/office/drawing/2014/main" id="{3C7BC0E7-630F-4C43-E6D2-0E9F5564E22E}"/>
                </a:ext>
              </a:extLst>
            </p:cNvPr>
            <p:cNvSpPr txBox="1"/>
            <p:nvPr/>
          </p:nvSpPr>
          <p:spPr>
            <a:xfrm>
              <a:off x="4069881" y="710352"/>
              <a:ext cx="2706329" cy="553998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Enkel de array wordt geinstantieerd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 de heap. </a:t>
              </a:r>
              <a:r>
                <a: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NIET de individuele objecten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die in de array moeten komen. Grootte is vereist!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Rechte verbindingslijn met pijl 5">
              <a:extLst>
                <a:ext uri="{FF2B5EF4-FFF2-40B4-BE49-F238E27FC236}">
                  <a16:creationId xmlns:a16="http://schemas.microsoft.com/office/drawing/2014/main" id="{FDAFFFC7-C84D-5335-5BBB-8933E3B9FDAA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3751070" y="975265"/>
              <a:ext cx="318811" cy="1208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kstvak 8">
              <a:extLst>
                <a:ext uri="{FF2B5EF4-FFF2-40B4-BE49-F238E27FC236}">
                  <a16:creationId xmlns:a16="http://schemas.microsoft.com/office/drawing/2014/main" id="{4A8710D9-EFCE-E6CD-C10E-1D100006E226}"/>
                </a:ext>
              </a:extLst>
            </p:cNvPr>
            <p:cNvSpPr txBox="1"/>
            <p:nvPr/>
          </p:nvSpPr>
          <p:spPr>
            <a:xfrm>
              <a:off x="285004" y="1095555"/>
              <a:ext cx="585597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for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(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int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i = 0; i &lt; veelKaders.Length; i++)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   veelKaders[i] =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new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2B91AF"/>
                  </a:solidFill>
                  <a:latin typeface="Cascadia Mono" panose="020B0609020000020004" pitchFamily="49" charset="0"/>
                </a:rPr>
                <a:t>Vierkant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();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10" name="Tekstvak 9">
              <a:extLst>
                <a:ext uri="{FF2B5EF4-FFF2-40B4-BE49-F238E27FC236}">
                  <a16:creationId xmlns:a16="http://schemas.microsoft.com/office/drawing/2014/main" id="{96F7CB1C-615F-B97F-6EB8-943309C5B424}"/>
                </a:ext>
              </a:extLst>
            </p:cNvPr>
            <p:cNvSpPr txBox="1"/>
            <p:nvPr/>
          </p:nvSpPr>
          <p:spPr>
            <a:xfrm>
              <a:off x="4069881" y="1766219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Nu maken we de individuele objecten aan in de heap en plaatsen ze in de array.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Rechte verbindingslijn met pijl 11">
              <a:extLst>
                <a:ext uri="{FF2B5EF4-FFF2-40B4-BE49-F238E27FC236}">
                  <a16:creationId xmlns:a16="http://schemas.microsoft.com/office/drawing/2014/main" id="{CABB6E97-DD8E-5234-88CE-6157DD745B8D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2687216" y="1651518"/>
              <a:ext cx="1382665" cy="314756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kstvak 22">
              <a:extLst>
                <a:ext uri="{FF2B5EF4-FFF2-40B4-BE49-F238E27FC236}">
                  <a16:creationId xmlns:a16="http://schemas.microsoft.com/office/drawing/2014/main" id="{B6A7AC27-1720-F210-09B3-A889E7C620A0}"/>
                </a:ext>
              </a:extLst>
            </p:cNvPr>
            <p:cNvSpPr txBox="1"/>
            <p:nvPr/>
          </p:nvSpPr>
          <p:spPr>
            <a:xfrm>
              <a:off x="4069881" y="1317027"/>
              <a:ext cx="2706329" cy="400110"/>
            </a:xfrm>
            <a:prstGeom prst="rect">
              <a:avLst/>
            </a:prstGeom>
            <a:solidFill>
              <a:srgbClr val="EDF6F9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just"/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Gebruik steeds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.Length 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om totale lengte van array (of </a:t>
              </a:r>
              <a:r>
                <a:rPr lang="en-US" sz="10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List&lt;&gt;</a:t>
              </a:r>
              <a:r>
                <a:rPr lang="en-US" sz="10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 te kennen.</a:t>
              </a:r>
              <a:endPara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" name="Rechte verbindingslijn met pijl 26">
              <a:extLst>
                <a:ext uri="{FF2B5EF4-FFF2-40B4-BE49-F238E27FC236}">
                  <a16:creationId xmlns:a16="http://schemas.microsoft.com/office/drawing/2014/main" id="{115964C7-415A-A8CB-7B18-9529917E08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12989" y="1342730"/>
              <a:ext cx="856892" cy="189639"/>
            </a:xfrm>
            <a:prstGeom prst="straightConnector1">
              <a:avLst/>
            </a:prstGeom>
            <a:ln>
              <a:solidFill>
                <a:srgbClr val="006D77"/>
              </a:solidFill>
              <a:prstDash val="lgDash"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Tekstvak 30">
            <a:extLst>
              <a:ext uri="{FF2B5EF4-FFF2-40B4-BE49-F238E27FC236}">
                <a16:creationId xmlns:a16="http://schemas.microsoft.com/office/drawing/2014/main" id="{60DC07F7-6C3F-ACD3-AA97-FFC4BA529F6A}"/>
              </a:ext>
            </a:extLst>
          </p:cNvPr>
          <p:cNvSpPr txBox="1"/>
          <p:nvPr/>
        </p:nvSpPr>
        <p:spPr>
          <a:xfrm>
            <a:off x="285004" y="1774602"/>
            <a:ext cx="58559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//Zijde van 4e vierkant aanpassen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veelKaders[3].Zijde = 12;</a:t>
            </a:r>
            <a:endParaRPr lang="nl-NL" sz="800" dirty="0"/>
          </a:p>
        </p:txBody>
      </p:sp>
      <p:pic>
        <p:nvPicPr>
          <p:cNvPr id="34" name="Graphic 33" descr="Post-its met effen opvulling">
            <a:extLst>
              <a:ext uri="{FF2B5EF4-FFF2-40B4-BE49-F238E27FC236}">
                <a16:creationId xmlns:a16="http://schemas.microsoft.com/office/drawing/2014/main" id="{B400ACA9-19F5-F1E3-51DD-32C709B296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622" y="231447"/>
            <a:ext cx="535044" cy="535044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C5D9EBCC-152C-67AA-BAD4-7022EB9776CB}"/>
              </a:ext>
            </a:extLst>
          </p:cNvPr>
          <p:cNvSpPr txBox="1"/>
          <p:nvPr/>
        </p:nvSpPr>
        <p:spPr>
          <a:xfrm>
            <a:off x="1097160" y="2738796"/>
            <a:ext cx="6666722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alleGetallen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binaryList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	true, false, true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en-US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listOfStringarrays =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[]&gt;();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 winkel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winkel.Add(new </a:t>
            </a:r>
            <a:r>
              <a:rPr lang="en-US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Vierkant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(5));</a:t>
            </a:r>
          </a:p>
          <a:p>
            <a:endParaRPr lang="nl-NL" sz="1100" i="1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5A370543-0F71-3816-19F7-9508BB0B4FD7}"/>
              </a:ext>
            </a:extLst>
          </p:cNvPr>
          <p:cNvSpPr txBox="1"/>
          <p:nvPr/>
        </p:nvSpPr>
        <p:spPr>
          <a:xfrm>
            <a:off x="1097160" y="2244472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List&lt;T&gt; 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227C69B-6FF3-3240-D1CE-3C8AEE857578}"/>
              </a:ext>
            </a:extLst>
          </p:cNvPr>
          <p:cNvSpPr/>
          <p:nvPr/>
        </p:nvSpPr>
        <p:spPr>
          <a:xfrm>
            <a:off x="285004" y="2948473"/>
            <a:ext cx="6403343" cy="706985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Object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Initializer </a:t>
            </a:r>
          </a:p>
          <a:p>
            <a:r>
              <a:rPr lang="nl-NL" sz="1400" dirty="0">
                <a:solidFill>
                  <a:schemeClr val="tx1"/>
                </a:solidFill>
                <a:latin typeface="Francois One" panose="02000503040000020004" pitchFamily="2" charset="0"/>
              </a:rPr>
              <a:t>Syntax</a:t>
            </a:r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9E6BC756-92FA-06A6-B686-08ACDA2755A7}"/>
              </a:ext>
            </a:extLst>
          </p:cNvPr>
          <p:cNvSpPr/>
          <p:nvPr/>
        </p:nvSpPr>
        <p:spPr>
          <a:xfrm>
            <a:off x="285003" y="4280432"/>
            <a:ext cx="6403343" cy="28146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Element </a:t>
            </a:r>
          </a:p>
          <a:p>
            <a:r>
              <a:rPr lang="nl-NL" sz="1050" dirty="0">
                <a:solidFill>
                  <a:schemeClr val="tx1"/>
                </a:solidFill>
                <a:latin typeface="Francois One" panose="02000503040000020004" pitchFamily="2" charset="0"/>
              </a:rPr>
              <a:t>toevoegen</a:t>
            </a:r>
            <a:endParaRPr lang="nl-BE" sz="105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757409AD-8264-84F3-61FF-E4D78A486FC0}"/>
              </a:ext>
            </a:extLst>
          </p:cNvPr>
          <p:cNvSpPr txBox="1"/>
          <p:nvPr/>
        </p:nvSpPr>
        <p:spPr>
          <a:xfrm>
            <a:off x="3751684" y="3273800"/>
            <a:ext cx="3038129" cy="423193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BE" sz="1050" dirty="0"/>
              <a:t> in C# heeft geen nut, enkel dat je datatype niet moet hertypen (dus niet zoals in JS).</a:t>
            </a:r>
            <a:endParaRPr lang="nl-NL" sz="1050" dirty="0"/>
          </a:p>
        </p:txBody>
      </p:sp>
      <p:cxnSp>
        <p:nvCxnSpPr>
          <p:cNvPr id="20" name="Rechte verbindingslijn met pijl 19">
            <a:extLst>
              <a:ext uri="{FF2B5EF4-FFF2-40B4-BE49-F238E27FC236}">
                <a16:creationId xmlns:a16="http://schemas.microsoft.com/office/drawing/2014/main" id="{EFA47F24-F2AD-F140-18A2-0152AD8716D6}"/>
              </a:ext>
            </a:extLst>
          </p:cNvPr>
          <p:cNvCxnSpPr>
            <a:cxnSpLocks/>
          </p:cNvCxnSpPr>
          <p:nvPr/>
        </p:nvCxnSpPr>
        <p:spPr>
          <a:xfrm flipH="1">
            <a:off x="1390261" y="3485396"/>
            <a:ext cx="2360809" cy="3308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kstvak 27">
            <a:extLst>
              <a:ext uri="{FF2B5EF4-FFF2-40B4-BE49-F238E27FC236}">
                <a16:creationId xmlns:a16="http://schemas.microsoft.com/office/drawing/2014/main" id="{F2685FB8-375F-E48F-12FC-10359A4BC057}"/>
              </a:ext>
            </a:extLst>
          </p:cNvPr>
          <p:cNvSpPr txBox="1"/>
          <p:nvPr/>
        </p:nvSpPr>
        <p:spPr>
          <a:xfrm>
            <a:off x="203105" y="4577213"/>
            <a:ext cx="7095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400" dirty="0"/>
              <a:t>Andere nuttige List&lt;T&gt; </a:t>
            </a:r>
            <a:r>
              <a:rPr lang="nl-BE" sz="1400" dirty="0" err="1"/>
              <a:t>methoden</a:t>
            </a:r>
            <a:r>
              <a:rPr lang="nl-BE" sz="1100" dirty="0" err="1"/>
              <a:t>: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.Clear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Insert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IndexOf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.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RemoveAt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(…)</a:t>
            </a:r>
            <a:r>
              <a:rPr lang="nl-BE" sz="1100" dirty="0"/>
              <a:t>, etc.</a:t>
            </a:r>
            <a:endParaRPr lang="nl-NL" sz="1100" dirty="0"/>
          </a:p>
        </p:txBody>
      </p:sp>
      <p:pic>
        <p:nvPicPr>
          <p:cNvPr id="33" name="Graphic 32" descr="Lijst met effen opvulling">
            <a:extLst>
              <a:ext uri="{FF2B5EF4-FFF2-40B4-BE49-F238E27FC236}">
                <a16:creationId xmlns:a16="http://schemas.microsoft.com/office/drawing/2014/main" id="{1CB44CBE-9405-C8B7-B6AF-734CD2A7D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623" y="2201746"/>
            <a:ext cx="673211" cy="673211"/>
          </a:xfrm>
          <a:prstGeom prst="rect">
            <a:avLst/>
          </a:prstGeom>
        </p:spPr>
      </p:pic>
      <p:grpSp>
        <p:nvGrpSpPr>
          <p:cNvPr id="36" name="Groep 35">
            <a:extLst>
              <a:ext uri="{FF2B5EF4-FFF2-40B4-BE49-F238E27FC236}">
                <a16:creationId xmlns:a16="http://schemas.microsoft.com/office/drawing/2014/main" id="{B40BD681-D180-CCD3-4B8D-6C08B2DEAF97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7" name="Tekstvak 25">
              <a:extLst>
                <a:ext uri="{FF2B5EF4-FFF2-40B4-BE49-F238E27FC236}">
                  <a16:creationId xmlns:a16="http://schemas.microsoft.com/office/drawing/2014/main" id="{50E6E145-3A9B-DFDC-17A7-D1124EA4EE10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38" name="Afbeelding 37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CE1AE599-3587-7930-3EAC-E7226AE88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39" name="Picture 2" descr="Huisstijl | AP Hogeschool">
              <a:extLst>
                <a:ext uri="{FF2B5EF4-FFF2-40B4-BE49-F238E27FC236}">
                  <a16:creationId xmlns:a16="http://schemas.microsoft.com/office/drawing/2014/main" id="{DBB6F659-94CF-F73E-F1EA-C108397BC0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4" descr="logo">
              <a:extLst>
                <a:ext uri="{FF2B5EF4-FFF2-40B4-BE49-F238E27FC236}">
                  <a16:creationId xmlns:a16="http://schemas.microsoft.com/office/drawing/2014/main" id="{6852CB02-9CC3-0E6E-7B87-06A6DFFB12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Tekstvak 2">
            <a:extLst>
              <a:ext uri="{FF2B5EF4-FFF2-40B4-BE49-F238E27FC236}">
                <a16:creationId xmlns:a16="http://schemas.microsoft.com/office/drawing/2014/main" id="{180D9379-7116-307A-FAA0-22BE0B840442}"/>
              </a:ext>
            </a:extLst>
          </p:cNvPr>
          <p:cNvSpPr txBox="1"/>
          <p:nvPr/>
        </p:nvSpPr>
        <p:spPr>
          <a:xfrm>
            <a:off x="845761" y="4839024"/>
            <a:ext cx="514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endParaRPr lang="nl-BE" sz="32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0460F129-4002-17F3-5D3B-E985290AB94A}"/>
              </a:ext>
            </a:extLst>
          </p:cNvPr>
          <p:cNvSpPr txBox="1"/>
          <p:nvPr/>
        </p:nvSpPr>
        <p:spPr>
          <a:xfrm>
            <a:off x="271497" y="5818767"/>
            <a:ext cx="291507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enkelItem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winkel)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enkelItem.Zijde+=5;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0CBEDB3-53C9-FCEF-E5CC-7D6BCF2E2909}"/>
              </a:ext>
            </a:extLst>
          </p:cNvPr>
          <p:cNvSpPr/>
          <p:nvPr/>
        </p:nvSpPr>
        <p:spPr>
          <a:xfrm>
            <a:off x="1421777" y="5400558"/>
            <a:ext cx="768097" cy="73001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1100" dirty="0">
                <a:solidFill>
                  <a:schemeClr val="tx1"/>
                </a:solidFill>
                <a:latin typeface="Francois One" panose="02000503040000020004" pitchFamily="2" charset="0"/>
              </a:rPr>
              <a:t>Iteration variable</a:t>
            </a:r>
            <a:endParaRPr lang="nl-BE" sz="11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633798E5-1F90-9CA1-9135-87BF99382231}"/>
              </a:ext>
            </a:extLst>
          </p:cNvPr>
          <p:cNvSpPr txBox="1"/>
          <p:nvPr/>
        </p:nvSpPr>
        <p:spPr>
          <a:xfrm>
            <a:off x="941988" y="6506475"/>
            <a:ext cx="2005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Queue&lt;T&gt;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B8ED0C-080D-A38B-B3B1-85B1F0567C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77" y="6958087"/>
            <a:ext cx="3037152" cy="892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Tekstvak 41">
            <a:extLst>
              <a:ext uri="{FF2B5EF4-FFF2-40B4-BE49-F238E27FC236}">
                <a16:creationId xmlns:a16="http://schemas.microsoft.com/office/drawing/2014/main" id="{1ABF3430-96B6-3E57-16F0-BCF6E0E3A373}"/>
              </a:ext>
            </a:extLst>
          </p:cNvPr>
          <p:cNvSpPr txBox="1"/>
          <p:nvPr/>
        </p:nvSpPr>
        <p:spPr>
          <a:xfrm>
            <a:off x="4015525" y="4862860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Stack&lt;T&gt;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52" name="Groep 51">
            <a:extLst>
              <a:ext uri="{FF2B5EF4-FFF2-40B4-BE49-F238E27FC236}">
                <a16:creationId xmlns:a16="http://schemas.microsoft.com/office/drawing/2014/main" id="{CAA1531F-6F2F-873F-9642-2EDEE0E28A33}"/>
              </a:ext>
            </a:extLst>
          </p:cNvPr>
          <p:cNvGrpSpPr/>
          <p:nvPr/>
        </p:nvGrpSpPr>
        <p:grpSpPr>
          <a:xfrm>
            <a:off x="3546976" y="5309462"/>
            <a:ext cx="3141370" cy="2398931"/>
            <a:chOff x="3464508" y="5388742"/>
            <a:chExt cx="3141370" cy="2398931"/>
          </a:xfrm>
        </p:grpSpPr>
        <p:sp>
          <p:nvSpPr>
            <p:cNvPr id="49" name="Rechthoek 48">
              <a:extLst>
                <a:ext uri="{FF2B5EF4-FFF2-40B4-BE49-F238E27FC236}">
                  <a16:creationId xmlns:a16="http://schemas.microsoft.com/office/drawing/2014/main" id="{7338B9BE-1F6E-32C6-AD21-D07DC3E5C01E}"/>
                </a:ext>
              </a:extLst>
            </p:cNvPr>
            <p:cNvSpPr/>
            <p:nvPr/>
          </p:nvSpPr>
          <p:spPr>
            <a:xfrm>
              <a:off x="3480673" y="5930894"/>
              <a:ext cx="423816" cy="42000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0" name="Rechthoek 49">
              <a:extLst>
                <a:ext uri="{FF2B5EF4-FFF2-40B4-BE49-F238E27FC236}">
                  <a16:creationId xmlns:a16="http://schemas.microsoft.com/office/drawing/2014/main" id="{0A8C8C56-0897-3CF5-045D-CAFE7530E65D}"/>
                </a:ext>
              </a:extLst>
            </p:cNvPr>
            <p:cNvSpPr/>
            <p:nvPr/>
          </p:nvSpPr>
          <p:spPr>
            <a:xfrm>
              <a:off x="6163774" y="5937896"/>
              <a:ext cx="423816" cy="412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sp>
          <p:nvSpPr>
            <p:cNvPr id="51" name="Rechthoek 50">
              <a:extLst>
                <a:ext uri="{FF2B5EF4-FFF2-40B4-BE49-F238E27FC236}">
                  <a16:creationId xmlns:a16="http://schemas.microsoft.com/office/drawing/2014/main" id="{327784E7-07C7-3D9B-45AA-F09A72E7DC2B}"/>
                </a:ext>
              </a:extLst>
            </p:cNvPr>
            <p:cNvSpPr/>
            <p:nvPr/>
          </p:nvSpPr>
          <p:spPr>
            <a:xfrm>
              <a:off x="4823285" y="6251505"/>
              <a:ext cx="423816" cy="14985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DCCA3AA-1D3B-0490-C425-1410A7ACC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64508" y="5388742"/>
              <a:ext cx="3141370" cy="2398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5" name="Tekstvak 44">
            <a:extLst>
              <a:ext uri="{FF2B5EF4-FFF2-40B4-BE49-F238E27FC236}">
                <a16:creationId xmlns:a16="http://schemas.microsoft.com/office/drawing/2014/main" id="{2C876B8F-1D26-7747-F36E-F52D60171A6F}"/>
              </a:ext>
            </a:extLst>
          </p:cNvPr>
          <p:cNvSpPr txBox="1"/>
          <p:nvPr/>
        </p:nvSpPr>
        <p:spPr>
          <a:xfrm>
            <a:off x="810064" y="7799769"/>
            <a:ext cx="3114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Dictionary&lt;S,T&gt;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grpSp>
        <p:nvGrpSpPr>
          <p:cNvPr id="48" name="Groep 47">
            <a:extLst>
              <a:ext uri="{FF2B5EF4-FFF2-40B4-BE49-F238E27FC236}">
                <a16:creationId xmlns:a16="http://schemas.microsoft.com/office/drawing/2014/main" id="{52B38BC3-4085-052F-5172-6366B47FB78B}"/>
              </a:ext>
            </a:extLst>
          </p:cNvPr>
          <p:cNvGrpSpPr/>
          <p:nvPr/>
        </p:nvGrpSpPr>
        <p:grpSpPr>
          <a:xfrm>
            <a:off x="376757" y="8474067"/>
            <a:ext cx="1813117" cy="1107997"/>
            <a:chOff x="7763882" y="5682136"/>
            <a:chExt cx="1874520" cy="1042702"/>
          </a:xfrm>
        </p:grpSpPr>
        <p:sp>
          <p:nvSpPr>
            <p:cNvPr id="47" name="Rechthoek 46">
              <a:extLst>
                <a:ext uri="{FF2B5EF4-FFF2-40B4-BE49-F238E27FC236}">
                  <a16:creationId xmlns:a16="http://schemas.microsoft.com/office/drawing/2014/main" id="{ED461BBA-D21A-EAA0-97F3-4CD03262B514}"/>
                </a:ext>
              </a:extLst>
            </p:cNvPr>
            <p:cNvSpPr/>
            <p:nvPr/>
          </p:nvSpPr>
          <p:spPr>
            <a:xfrm>
              <a:off x="7973569" y="6078940"/>
              <a:ext cx="1628258" cy="6184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ECE8BA35-B54C-70B3-3B53-50AA0A8F1C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3882" y="5682136"/>
              <a:ext cx="1874520" cy="10427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6" name="Tekstvak 55">
            <a:extLst>
              <a:ext uri="{FF2B5EF4-FFF2-40B4-BE49-F238E27FC236}">
                <a16:creationId xmlns:a16="http://schemas.microsoft.com/office/drawing/2014/main" id="{6A58461B-5267-E2CE-2F8A-D391FB6C60AD}"/>
              </a:ext>
            </a:extLst>
          </p:cNvPr>
          <p:cNvSpPr txBox="1"/>
          <p:nvPr/>
        </p:nvSpPr>
        <p:spPr>
          <a:xfrm>
            <a:off x="2357315" y="8294196"/>
            <a:ext cx="709422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 =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Dictionary&lt;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klanten.Add(123,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"Tim Dams"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</a:p>
          <a:p>
            <a:r>
              <a:rPr lang="nl-NL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//...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Console.WriteLine(klanten[123]);</a:t>
            </a:r>
          </a:p>
          <a:p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foreach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(var item </a:t>
            </a:r>
            <a:r>
              <a:rPr lang="sv-S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</a:t>
            </a:r>
            <a:r>
              <a:rPr lang="sv-S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klanten)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Console.WriteLine(item.Key + 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"\t:"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+ item.Value);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8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57" name="Rechthoek 56">
            <a:extLst>
              <a:ext uri="{FF2B5EF4-FFF2-40B4-BE49-F238E27FC236}">
                <a16:creationId xmlns:a16="http://schemas.microsoft.com/office/drawing/2014/main" id="{09048256-5DAF-CAE4-F49A-5F1AAAAC4C6A}"/>
              </a:ext>
            </a:extLst>
          </p:cNvPr>
          <p:cNvSpPr/>
          <p:nvPr/>
        </p:nvSpPr>
        <p:spPr>
          <a:xfrm>
            <a:off x="4816712" y="7961018"/>
            <a:ext cx="414332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Key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8" name="Rechthoek 57">
            <a:extLst>
              <a:ext uri="{FF2B5EF4-FFF2-40B4-BE49-F238E27FC236}">
                <a16:creationId xmlns:a16="http://schemas.microsoft.com/office/drawing/2014/main" id="{8DD8FE3A-17D1-EC99-DD55-899455C788AB}"/>
              </a:ext>
            </a:extLst>
          </p:cNvPr>
          <p:cNvSpPr/>
          <p:nvPr/>
        </p:nvSpPr>
        <p:spPr>
          <a:xfrm>
            <a:off x="5271406" y="7961018"/>
            <a:ext cx="499676" cy="538340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nl-NL" sz="900" b="1" dirty="0">
                <a:solidFill>
                  <a:schemeClr val="tx1"/>
                </a:solidFill>
                <a:latin typeface="Francois One" panose="02000503040000020004" pitchFamily="2" charset="0"/>
              </a:rPr>
              <a:t>Value</a:t>
            </a:r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 </a:t>
            </a:r>
          </a:p>
          <a:p>
            <a:pPr algn="ctr"/>
            <a:r>
              <a:rPr lang="nl-NL" sz="900" dirty="0">
                <a:solidFill>
                  <a:schemeClr val="tx1"/>
                </a:solidFill>
                <a:latin typeface="Francois One" panose="02000503040000020004" pitchFamily="2" charset="0"/>
              </a:rPr>
              <a:t>type</a:t>
            </a:r>
            <a:endParaRPr lang="nl-BE" sz="9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59" name="Tekstvak 58">
            <a:extLst>
              <a:ext uri="{FF2B5EF4-FFF2-40B4-BE49-F238E27FC236}">
                <a16:creationId xmlns:a16="http://schemas.microsoft.com/office/drawing/2014/main" id="{FC23A598-BEDE-BD93-CAF1-C223B89D85F2}"/>
              </a:ext>
            </a:extLst>
          </p:cNvPr>
          <p:cNvSpPr txBox="1"/>
          <p:nvPr/>
        </p:nvSpPr>
        <p:spPr>
          <a:xfrm>
            <a:off x="5182636" y="8574535"/>
            <a:ext cx="1487422" cy="42319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key </a:t>
            </a:r>
            <a:r>
              <a:rPr lang="nl-BE" sz="1050" dirty="0"/>
              <a:t>is de unieke index van ieder element.</a:t>
            </a:r>
            <a:endParaRPr lang="nl-NL" sz="1050" dirty="0"/>
          </a:p>
        </p:txBody>
      </p:sp>
      <p:cxnSp>
        <p:nvCxnSpPr>
          <p:cNvPr id="60" name="Rechte verbindingslijn met pijl 59">
            <a:extLst>
              <a:ext uri="{FF2B5EF4-FFF2-40B4-BE49-F238E27FC236}">
                <a16:creationId xmlns:a16="http://schemas.microsoft.com/office/drawing/2014/main" id="{CFA9F6B6-E3E4-4178-0B92-1F40EBDC92FB}"/>
              </a:ext>
            </a:extLst>
          </p:cNvPr>
          <p:cNvCxnSpPr>
            <a:cxnSpLocks/>
            <a:stCxn id="59" idx="1"/>
            <a:endCxn id="57" idx="2"/>
          </p:cNvCxnSpPr>
          <p:nvPr/>
        </p:nvCxnSpPr>
        <p:spPr>
          <a:xfrm flipH="1" flipV="1">
            <a:off x="5023878" y="8499358"/>
            <a:ext cx="158758" cy="28677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Rechte verbindingslijn met pijl 1024">
            <a:extLst>
              <a:ext uri="{FF2B5EF4-FFF2-40B4-BE49-F238E27FC236}">
                <a16:creationId xmlns:a16="http://schemas.microsoft.com/office/drawing/2014/main" id="{E6902A59-2849-951A-2F8E-BA583F52BAE6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4004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Rechte verbindingslijn met pijl 1030">
            <a:extLst>
              <a:ext uri="{FF2B5EF4-FFF2-40B4-BE49-F238E27FC236}">
                <a16:creationId xmlns:a16="http://schemas.microsoft.com/office/drawing/2014/main" id="{D126395F-3DEE-0827-1111-88EED1CC70A3}"/>
              </a:ext>
            </a:extLst>
          </p:cNvPr>
          <p:cNvCxnSpPr>
            <a:cxnSpLocks/>
            <a:stCxn id="59" idx="1"/>
          </p:cNvCxnSpPr>
          <p:nvPr/>
        </p:nvCxnSpPr>
        <p:spPr>
          <a:xfrm flipH="1">
            <a:off x="4854368" y="8786132"/>
            <a:ext cx="328268" cy="56040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9" name="Graphic 1038" descr="Opgestapelde stenen met effen opvulling">
            <a:extLst>
              <a:ext uri="{FF2B5EF4-FFF2-40B4-BE49-F238E27FC236}">
                <a16:creationId xmlns:a16="http://schemas.microsoft.com/office/drawing/2014/main" id="{F829D614-D368-F72B-3673-B4599B0ED43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30750" y="4846001"/>
            <a:ext cx="584775" cy="584775"/>
          </a:xfrm>
          <a:prstGeom prst="rect">
            <a:avLst/>
          </a:prstGeom>
        </p:spPr>
      </p:pic>
      <p:pic>
        <p:nvPicPr>
          <p:cNvPr id="1041" name="Graphic 1040" descr="Kinderen met effen opvulling">
            <a:extLst>
              <a:ext uri="{FF2B5EF4-FFF2-40B4-BE49-F238E27FC236}">
                <a16:creationId xmlns:a16="http://schemas.microsoft.com/office/drawing/2014/main" id="{96021F55-83CA-B690-0AD3-0428E3E8476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33089" y="6472351"/>
            <a:ext cx="699630" cy="699630"/>
          </a:xfrm>
          <a:prstGeom prst="rect">
            <a:avLst/>
          </a:prstGeom>
        </p:spPr>
      </p:pic>
      <p:pic>
        <p:nvPicPr>
          <p:cNvPr id="1043" name="Graphic 1042" descr="Open boek met effen opvulling">
            <a:extLst>
              <a:ext uri="{FF2B5EF4-FFF2-40B4-BE49-F238E27FC236}">
                <a16:creationId xmlns:a16="http://schemas.microsoft.com/office/drawing/2014/main" id="{16C3B97D-6719-D1E2-8D6C-7851409BB31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33748" y="7876716"/>
            <a:ext cx="511651" cy="511651"/>
          </a:xfrm>
          <a:prstGeom prst="rect">
            <a:avLst/>
          </a:prstGeom>
        </p:spPr>
      </p:pic>
      <p:pic>
        <p:nvPicPr>
          <p:cNvPr id="17" name="Graphic 16" descr="Cirkel met pijl silhouet">
            <a:extLst>
              <a:ext uri="{FF2B5EF4-FFF2-40B4-BE49-F238E27FC236}">
                <a16:creationId xmlns:a16="http://schemas.microsoft.com/office/drawing/2014/main" id="{8B81C74D-4980-DA1C-D40C-55D45C18C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52122" y="4799290"/>
            <a:ext cx="673211" cy="673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25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47CB74-81FE-9720-745E-9274452B3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633" y="278727"/>
            <a:ext cx="1474667" cy="1258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14757D5-4373-7A8C-FD87-7FF2A0C96C97}"/>
              </a:ext>
            </a:extLst>
          </p:cNvPr>
          <p:cNvSpPr txBox="1"/>
          <p:nvPr/>
        </p:nvSpPr>
        <p:spPr>
          <a:xfrm>
            <a:off x="229098" y="616105"/>
            <a:ext cx="258001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LevendWezen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Tulp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: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Plant 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{}</a:t>
            </a:r>
            <a:endParaRPr lang="nl-NL" sz="1100" dirty="0"/>
          </a:p>
          <a:p>
            <a:endParaRPr lang="nl-NL" sz="11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F717DC27-95CE-506B-7606-50A108F349D8}"/>
              </a:ext>
            </a:extLst>
          </p:cNvPr>
          <p:cNvSpPr txBox="1"/>
          <p:nvPr/>
        </p:nvSpPr>
        <p:spPr>
          <a:xfrm>
            <a:off x="722085" y="141868"/>
            <a:ext cx="3505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Overerving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2" name="Graphic 11" descr="Boomdiagram met effen opvulling">
            <a:extLst>
              <a:ext uri="{FF2B5EF4-FFF2-40B4-BE49-F238E27FC236}">
                <a16:creationId xmlns:a16="http://schemas.microsoft.com/office/drawing/2014/main" id="{BAE58D79-C72F-D973-FCBB-83727A8BFF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10800000"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13" name="Tekstvak 12">
            <a:extLst>
              <a:ext uri="{FF2B5EF4-FFF2-40B4-BE49-F238E27FC236}">
                <a16:creationId xmlns:a16="http://schemas.microsoft.com/office/drawing/2014/main" id="{715FDB08-DD37-F586-C05D-46B13604591E}"/>
              </a:ext>
            </a:extLst>
          </p:cNvPr>
          <p:cNvSpPr txBox="1"/>
          <p:nvPr/>
        </p:nvSpPr>
        <p:spPr>
          <a:xfrm>
            <a:off x="252122" y="1593745"/>
            <a:ext cx="2453014" cy="246221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  <a:cs typeface="Arial" panose="020B0604020202020204" pitchFamily="34" charset="0"/>
              </a:rPr>
              <a:t>: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duidt overerving aan. </a:t>
            </a:r>
            <a:r>
              <a:rPr lang="en-US" sz="1000" b="1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“Is een</a:t>
            </a:r>
            <a:r>
              <a:rPr lang="en-US" sz="1000" dirty="0">
                <a:solidFill>
                  <a:schemeClr val="tx1"/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”-relatie.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chte verbindingslijn met pijl 13">
            <a:extLst>
              <a:ext uri="{FF2B5EF4-FFF2-40B4-BE49-F238E27FC236}">
                <a16:creationId xmlns:a16="http://schemas.microsoft.com/office/drawing/2014/main" id="{88B3687D-34A0-748A-AF72-1F6C50A4E14B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1305074" y="1490624"/>
            <a:ext cx="173555" cy="10312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kstvak 20">
            <a:extLst>
              <a:ext uri="{FF2B5EF4-FFF2-40B4-BE49-F238E27FC236}">
                <a16:creationId xmlns:a16="http://schemas.microsoft.com/office/drawing/2014/main" id="{F92F9EF1-4E22-1D30-6F5E-7791C6D94E81}"/>
              </a:ext>
            </a:extLst>
          </p:cNvPr>
          <p:cNvSpPr txBox="1"/>
          <p:nvPr/>
        </p:nvSpPr>
        <p:spPr>
          <a:xfrm>
            <a:off x="208319" y="1839966"/>
            <a:ext cx="1622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Transitief</a:t>
            </a:r>
          </a:p>
          <a:p>
            <a:r>
              <a:rPr lang="nl-NL" sz="1000" b="1" dirty="0">
                <a:latin typeface="Arial" panose="020B0604020202020204" pitchFamily="34" charset="0"/>
                <a:cs typeface="Arial" panose="020B0604020202020204" pitchFamily="34" charset="0"/>
              </a:rPr>
              <a:t>Multiple inheritance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sealed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protected</a:t>
            </a:r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8D630FAF-6AF8-5841-C06B-751F08B226CD}"/>
              </a:ext>
            </a:extLst>
          </p:cNvPr>
          <p:cNvSpPr txBox="1"/>
          <p:nvPr/>
        </p:nvSpPr>
        <p:spPr>
          <a:xfrm>
            <a:off x="1473031" y="1844362"/>
            <a:ext cx="276387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Child klasse erft alles over van parentklasse.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Is niet mogelijk in C#.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Van deze klasse mag niet overgeërfd worden.</a:t>
            </a: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Private maar ook zichtbaar in child klassen.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34ACC0CF-C76F-4F97-1421-224B6A860D14}"/>
              </a:ext>
            </a:extLst>
          </p:cNvPr>
          <p:cNvSpPr/>
          <p:nvPr/>
        </p:nvSpPr>
        <p:spPr>
          <a:xfrm>
            <a:off x="181753" y="2521939"/>
            <a:ext cx="6695372" cy="343408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E3D993-8133-32A8-27CF-C3098DD6B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5816" y="2941397"/>
            <a:ext cx="4820624" cy="2641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ECD8BE12-BB03-0BB7-3A73-BD8A1D733873}"/>
              </a:ext>
            </a:extLst>
          </p:cNvPr>
          <p:cNvSpPr txBox="1"/>
          <p:nvPr/>
        </p:nvSpPr>
        <p:spPr>
          <a:xfrm>
            <a:off x="864151" y="2491812"/>
            <a:ext cx="5887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Volgorde van constructor calls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AF92C920-2EED-5AE6-0841-0AA4EC6D7E6B}"/>
              </a:ext>
            </a:extLst>
          </p:cNvPr>
          <p:cNvSpPr txBox="1"/>
          <p:nvPr/>
        </p:nvSpPr>
        <p:spPr>
          <a:xfrm>
            <a:off x="207153" y="5582698"/>
            <a:ext cx="1809932" cy="261610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Huis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5);</a:t>
            </a:r>
            <a:endParaRPr lang="nl-BE" sz="1100" dirty="0"/>
          </a:p>
        </p:txBody>
      </p:sp>
      <p:sp>
        <p:nvSpPr>
          <p:cNvPr id="20" name="Tekstvak 19">
            <a:extLst>
              <a:ext uri="{FF2B5EF4-FFF2-40B4-BE49-F238E27FC236}">
                <a16:creationId xmlns:a16="http://schemas.microsoft.com/office/drawing/2014/main" id="{73FFAACE-2017-1832-4B3C-EA2D735F4161}"/>
              </a:ext>
            </a:extLst>
          </p:cNvPr>
          <p:cNvSpPr txBox="1"/>
          <p:nvPr/>
        </p:nvSpPr>
        <p:spPr>
          <a:xfrm>
            <a:off x="5032741" y="3073043"/>
            <a:ext cx="1781637" cy="861774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:base()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(van methode of constructor) van parentklasse op.</a:t>
            </a:r>
          </a:p>
          <a:p>
            <a:r>
              <a:rPr lang="nl-NL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:this() 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roept versie van klasse zelf op.</a:t>
            </a:r>
          </a:p>
        </p:txBody>
      </p:sp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78124A05-8B20-ED74-60D5-B6A634579107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5032741" y="3934817"/>
            <a:ext cx="890819" cy="80826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0EB09D82-6D3A-6FE3-534B-670DA60FCB96}"/>
              </a:ext>
            </a:extLst>
          </p:cNvPr>
          <p:cNvCxnSpPr>
            <a:cxnSpLocks/>
          </p:cNvCxnSpPr>
          <p:nvPr/>
        </p:nvCxnSpPr>
        <p:spPr>
          <a:xfrm flipV="1">
            <a:off x="447652" y="4841756"/>
            <a:ext cx="773094" cy="73817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Graphic 38" descr="Fabriek met effen opvulling">
            <a:extLst>
              <a:ext uri="{FF2B5EF4-FFF2-40B4-BE49-F238E27FC236}">
                <a16:creationId xmlns:a16="http://schemas.microsoft.com/office/drawing/2014/main" id="{04F032F2-FF0A-9574-1EBC-389EC27AE7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7810" y="2479070"/>
            <a:ext cx="526872" cy="526872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E75E9AEB-D6EA-D7E8-C69D-572CC4D9C3E4}"/>
              </a:ext>
            </a:extLst>
          </p:cNvPr>
          <p:cNvSpPr txBox="1"/>
          <p:nvPr/>
        </p:nvSpPr>
        <p:spPr>
          <a:xfrm>
            <a:off x="2833314" y="6359515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Child klasse mag deze methode of property </a:t>
            </a:r>
            <a:r>
              <a:rPr lang="nl-NL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override’n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8" name="Tekstvak 47">
            <a:extLst>
              <a:ext uri="{FF2B5EF4-FFF2-40B4-BE49-F238E27FC236}">
                <a16:creationId xmlns:a16="http://schemas.microsoft.com/office/drawing/2014/main" id="{FE385906-E2BC-1A82-5488-DC52ACF17EF7}"/>
              </a:ext>
            </a:extLst>
          </p:cNvPr>
          <p:cNvSpPr txBox="1"/>
          <p:nvPr/>
        </p:nvSpPr>
        <p:spPr>
          <a:xfrm>
            <a:off x="2136344" y="7193968"/>
            <a:ext cx="200463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versie van parent klasse aanpassen in childklasse. </a:t>
            </a:r>
            <a:r>
              <a:rPr lang="nl-NL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base()</a:t>
            </a:r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aanroep is optioneel.</a:t>
            </a:r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39A9F165-5372-D7E9-4E02-76C9C42CB522}"/>
              </a:ext>
            </a:extLst>
          </p:cNvPr>
          <p:cNvSpPr txBox="1"/>
          <p:nvPr/>
        </p:nvSpPr>
        <p:spPr>
          <a:xfrm>
            <a:off x="125122" y="6271935"/>
            <a:ext cx="3485277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Vliegtuig</a:t>
            </a:r>
            <a:endParaRPr lang="nl-NL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virtual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"Ik vlieg"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Raket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Vliegtuig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b="1" u="sng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Vlieg()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base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.Vlieg();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Console.WriteLine(</a:t>
            </a:r>
            <a:r>
              <a:rPr lang="nl-NL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"\t hoger"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NL" sz="1100" dirty="0"/>
          </a:p>
        </p:txBody>
      </p:sp>
      <p:sp>
        <p:nvSpPr>
          <p:cNvPr id="19" name="Tekstvak 18">
            <a:extLst>
              <a:ext uri="{FF2B5EF4-FFF2-40B4-BE49-F238E27FC236}">
                <a16:creationId xmlns:a16="http://schemas.microsoft.com/office/drawing/2014/main" id="{3D6C122B-3AD2-BBE7-05AC-5AF6657B2AF7}"/>
              </a:ext>
            </a:extLst>
          </p:cNvPr>
          <p:cNvSpPr txBox="1"/>
          <p:nvPr/>
        </p:nvSpPr>
        <p:spPr>
          <a:xfrm>
            <a:off x="669450" y="5864884"/>
            <a:ext cx="3604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virtual </a:t>
            </a:r>
            <a:r>
              <a:rPr lang="nl-NL" sz="2800" dirty="0">
                <a:latin typeface="Francois One" panose="02000503040000020004" pitchFamily="2" charset="0"/>
              </a:rPr>
              <a:t>&amp;</a:t>
            </a:r>
            <a:r>
              <a:rPr lang="nl-NL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override</a:t>
            </a:r>
            <a:endParaRPr lang="nl-BE" sz="2400" dirty="0">
              <a:solidFill>
                <a:srgbClr val="0000FF"/>
              </a:solidFill>
              <a:latin typeface="Cascadia Mono" panose="020B0609020000020004" pitchFamily="49" charset="0"/>
            </a:endParaRPr>
          </a:p>
        </p:txBody>
      </p:sp>
      <p:cxnSp>
        <p:nvCxnSpPr>
          <p:cNvPr id="28" name="Rechte verbindingslijn met pijl 27">
            <a:extLst>
              <a:ext uri="{FF2B5EF4-FFF2-40B4-BE49-F238E27FC236}">
                <a16:creationId xmlns:a16="http://schemas.microsoft.com/office/drawing/2014/main" id="{5C715EF8-759C-0F4C-89EB-C7554E3E4FED}"/>
              </a:ext>
            </a:extLst>
          </p:cNvPr>
          <p:cNvCxnSpPr>
            <a:cxnSpLocks/>
          </p:cNvCxnSpPr>
          <p:nvPr/>
        </p:nvCxnSpPr>
        <p:spPr>
          <a:xfrm flipH="1">
            <a:off x="1830659" y="6475684"/>
            <a:ext cx="1002655" cy="195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Rechte verbindingslijn met pijl 33">
            <a:extLst>
              <a:ext uri="{FF2B5EF4-FFF2-40B4-BE49-F238E27FC236}">
                <a16:creationId xmlns:a16="http://schemas.microsoft.com/office/drawing/2014/main" id="{0FC2E2EB-7BDD-2D3B-185F-D7C6436EC96A}"/>
              </a:ext>
            </a:extLst>
          </p:cNvPr>
          <p:cNvCxnSpPr>
            <a:cxnSpLocks/>
          </p:cNvCxnSpPr>
          <p:nvPr/>
        </p:nvCxnSpPr>
        <p:spPr>
          <a:xfrm flipH="1">
            <a:off x="1778159" y="7702257"/>
            <a:ext cx="339060" cy="151423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1" name="Graphic 40" descr="Virtual reality-headset met effen opvulling">
            <a:extLst>
              <a:ext uri="{FF2B5EF4-FFF2-40B4-BE49-F238E27FC236}">
                <a16:creationId xmlns:a16="http://schemas.microsoft.com/office/drawing/2014/main" id="{4ED19CA3-D663-1A2E-79F8-B947B32474E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3813" y="5956020"/>
            <a:ext cx="385637" cy="385637"/>
          </a:xfrm>
          <a:prstGeom prst="rect">
            <a:avLst/>
          </a:prstGeom>
        </p:spPr>
      </p:pic>
      <p:grpSp>
        <p:nvGrpSpPr>
          <p:cNvPr id="4112" name="Groep 4111">
            <a:extLst>
              <a:ext uri="{FF2B5EF4-FFF2-40B4-BE49-F238E27FC236}">
                <a16:creationId xmlns:a16="http://schemas.microsoft.com/office/drawing/2014/main" id="{B03B08CC-11F1-46A3-7E25-C757B853D159}"/>
              </a:ext>
            </a:extLst>
          </p:cNvPr>
          <p:cNvGrpSpPr/>
          <p:nvPr/>
        </p:nvGrpSpPr>
        <p:grpSpPr>
          <a:xfrm>
            <a:off x="4290715" y="163942"/>
            <a:ext cx="5286374" cy="2357997"/>
            <a:chOff x="4454454" y="5949611"/>
            <a:chExt cx="5286374" cy="2353687"/>
          </a:xfrm>
        </p:grpSpPr>
        <p:sp>
          <p:nvSpPr>
            <p:cNvPr id="52" name="Rechthoek 51">
              <a:extLst>
                <a:ext uri="{FF2B5EF4-FFF2-40B4-BE49-F238E27FC236}">
                  <a16:creationId xmlns:a16="http://schemas.microsoft.com/office/drawing/2014/main" id="{32B1D511-988F-5D44-D603-C0D4C8A4B8F0}"/>
                </a:ext>
              </a:extLst>
            </p:cNvPr>
            <p:cNvSpPr/>
            <p:nvPr/>
          </p:nvSpPr>
          <p:spPr>
            <a:xfrm>
              <a:off x="4454455" y="5956021"/>
              <a:ext cx="2586409" cy="2345070"/>
            </a:xfrm>
            <a:prstGeom prst="rect">
              <a:avLst/>
            </a:prstGeom>
            <a:solidFill>
              <a:srgbClr val="E2957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23A051CE-C5EE-D594-49CF-06A4E5EECE21}"/>
                </a:ext>
              </a:extLst>
            </p:cNvPr>
            <p:cNvSpPr txBox="1"/>
            <p:nvPr/>
          </p:nvSpPr>
          <p:spPr>
            <a:xfrm>
              <a:off x="4923639" y="5949611"/>
              <a:ext cx="35052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4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endParaRPr lang="nl-BE" sz="2400" dirty="0">
                <a:solidFill>
                  <a:srgbClr val="0000FF"/>
                </a:solidFill>
                <a:latin typeface="Cascadia Mono" panose="020B0609020000020004" pitchFamily="49" charset="0"/>
              </a:endParaRPr>
            </a:p>
          </p:txBody>
        </p:sp>
        <p:sp>
          <p:nvSpPr>
            <p:cNvPr id="50" name="Tekstvak 49">
              <a:extLst>
                <a:ext uri="{FF2B5EF4-FFF2-40B4-BE49-F238E27FC236}">
                  <a16:creationId xmlns:a16="http://schemas.microsoft.com/office/drawing/2014/main" id="{66DA7F42-7EF8-91C3-9834-710FA79E1D33}"/>
                </a:ext>
              </a:extLst>
            </p:cNvPr>
            <p:cNvSpPr txBox="1"/>
            <p:nvPr/>
          </p:nvSpPr>
          <p:spPr>
            <a:xfrm>
              <a:off x="4454454" y="6429406"/>
              <a:ext cx="5286374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nl-NL" sz="1100" b="1" u="sng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abstract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dirty="0">
                  <a:solidFill>
                    <a:srgbClr val="0000FF"/>
                  </a:solidFill>
                  <a:latin typeface="Cascadia Mono" panose="020B0609020000020004" pitchFamily="49" charset="0"/>
                </a:rPr>
                <a:t>class</a:t>
              </a:r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 </a:t>
              </a:r>
              <a:r>
                <a:rPr lang="nl-NL" sz="1100" b="1" dirty="0">
                  <a:solidFill>
                    <a:srgbClr val="C00000"/>
                  </a:solidFill>
                  <a:latin typeface="Cascadia Mono" panose="020B0609020000020004" pitchFamily="49" charset="0"/>
                </a:rPr>
                <a:t>LevendWezen</a:t>
              </a: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{</a:t>
              </a:r>
            </a:p>
            <a:p>
              <a:endParaRPr lang="nl-NL" sz="1100" dirty="0">
                <a:solidFill>
                  <a:srgbClr val="000000"/>
                </a:solidFill>
                <a:latin typeface="Cascadia Mono" panose="020B0609020000020004" pitchFamily="49" charset="0"/>
              </a:endParaRPr>
            </a:p>
            <a:p>
              <a:r>
                <a:rPr lang="nl-NL" sz="1100" dirty="0">
                  <a:solidFill>
                    <a:srgbClr val="000000"/>
                  </a:solidFill>
                  <a:latin typeface="Cascadia Mono" panose="020B0609020000020004" pitchFamily="49" charset="0"/>
                </a:rPr>
                <a:t>}</a:t>
              </a:r>
              <a:endParaRPr lang="nl-NL" sz="1100" dirty="0"/>
            </a:p>
          </p:txBody>
        </p:sp>
        <p:sp>
          <p:nvSpPr>
            <p:cNvPr id="51" name="Tekstvak 50">
              <a:extLst>
                <a:ext uri="{FF2B5EF4-FFF2-40B4-BE49-F238E27FC236}">
                  <a16:creationId xmlns:a16="http://schemas.microsoft.com/office/drawing/2014/main" id="{6E46AABF-BF27-9A16-FA4A-DFA2FC06A1E2}"/>
                </a:ext>
              </a:extLst>
            </p:cNvPr>
            <p:cNvSpPr txBox="1"/>
            <p:nvPr/>
          </p:nvSpPr>
          <p:spPr>
            <a:xfrm>
              <a:off x="4461991" y="7133747"/>
              <a:ext cx="2516125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klasse kan niet geïnstantieerd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Abstracte methoden en properties </a:t>
              </a:r>
              <a:r>
                <a:rPr lang="nl-NL" sz="1000" b="1" dirty="0">
                  <a:latin typeface="Arial" panose="020B0604020202020204" pitchFamily="34" charset="0"/>
                  <a:cs typeface="Arial" panose="020B0604020202020204" pitchFamily="34" charset="0"/>
                </a:rPr>
                <a:t>moeten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nl-NL" sz="1000" i="1" dirty="0">
                  <a:latin typeface="Arial" panose="020B0604020202020204" pitchFamily="34" charset="0"/>
                  <a:cs typeface="Arial" panose="020B0604020202020204" pitchFamily="34" charset="0"/>
                </a:rPr>
                <a:t>override</a:t>
              </a: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 worden.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nl-NL" sz="1000" dirty="0">
                  <a:latin typeface="Arial" panose="020B0604020202020204" pitchFamily="34" charset="0"/>
                  <a:cs typeface="Arial" panose="020B0604020202020204" pitchFamily="34" charset="0"/>
                </a:rPr>
                <a:t>Van zodra je 1 abstracte methode of property hebt, moet de klasse ook abstract zijn.</a:t>
              </a:r>
            </a:p>
          </p:txBody>
        </p:sp>
        <p:grpSp>
          <p:nvGrpSpPr>
            <p:cNvPr id="61" name="Graphic 53" descr="Piramidevorm silhouet">
              <a:extLst>
                <a:ext uri="{FF2B5EF4-FFF2-40B4-BE49-F238E27FC236}">
                  <a16:creationId xmlns:a16="http://schemas.microsoft.com/office/drawing/2014/main" id="{7DFE29DC-5E61-8A5F-D79F-D170FCD7D189}"/>
                </a:ext>
              </a:extLst>
            </p:cNvPr>
            <p:cNvGrpSpPr/>
            <p:nvPr/>
          </p:nvGrpSpPr>
          <p:grpSpPr>
            <a:xfrm>
              <a:off x="4516074" y="5985502"/>
              <a:ext cx="468991" cy="424120"/>
              <a:chOff x="4516074" y="5985502"/>
              <a:chExt cx="468991" cy="424120"/>
            </a:xfrm>
            <a:solidFill>
              <a:srgbClr val="000000"/>
            </a:solidFill>
          </p:grpSpPr>
          <p:sp>
            <p:nvSpPr>
              <p:cNvPr id="62" name="Vrije vorm: vorm 61">
                <a:extLst>
                  <a:ext uri="{FF2B5EF4-FFF2-40B4-BE49-F238E27FC236}">
                    <a16:creationId xmlns:a16="http://schemas.microsoft.com/office/drawing/2014/main" id="{8B37253F-F31C-BFC7-51DF-7B054B0339D8}"/>
                  </a:ext>
                </a:extLst>
              </p:cNvPr>
              <p:cNvSpPr/>
              <p:nvPr/>
            </p:nvSpPr>
            <p:spPr>
              <a:xfrm>
                <a:off x="4516074" y="5985502"/>
                <a:ext cx="468991" cy="424120"/>
              </a:xfrm>
              <a:custGeom>
                <a:avLst/>
                <a:gdLst>
                  <a:gd name="connsiteX0" fmla="*/ 234172 w 468991"/>
                  <a:gd name="connsiteY0" fmla="*/ 0 h 424120"/>
                  <a:gd name="connsiteX1" fmla="*/ 3068 w 468991"/>
                  <a:gd name="connsiteY1" fmla="*/ 279765 h 424120"/>
                  <a:gd name="connsiteX2" fmla="*/ 0 w 468991"/>
                  <a:gd name="connsiteY2" fmla="*/ 283474 h 424120"/>
                  <a:gd name="connsiteX3" fmla="*/ 132371 w 468991"/>
                  <a:gd name="connsiteY3" fmla="*/ 424120 h 424120"/>
                  <a:gd name="connsiteX4" fmla="*/ 468992 w 468991"/>
                  <a:gd name="connsiteY4" fmla="*/ 366650 h 424120"/>
                  <a:gd name="connsiteX5" fmla="*/ 235972 w 468991"/>
                  <a:gd name="connsiteY5" fmla="*/ 23037 h 424120"/>
                  <a:gd name="connsiteX6" fmla="*/ 450880 w 468991"/>
                  <a:gd name="connsiteY6" fmla="*/ 358596 h 424120"/>
                  <a:gd name="connsiteX7" fmla="*/ 450864 w 468991"/>
                  <a:gd name="connsiteY7" fmla="*/ 358672 h 424120"/>
                  <a:gd name="connsiteX8" fmla="*/ 450844 w 468991"/>
                  <a:gd name="connsiteY8" fmla="*/ 358679 h 424120"/>
                  <a:gd name="connsiteX9" fmla="*/ 141674 w 468991"/>
                  <a:gd name="connsiteY9" fmla="*/ 411464 h 424120"/>
                  <a:gd name="connsiteX10" fmla="*/ 141611 w 468991"/>
                  <a:gd name="connsiteY10" fmla="*/ 411419 h 424120"/>
                  <a:gd name="connsiteX11" fmla="*/ 141612 w 468991"/>
                  <a:gd name="connsiteY11" fmla="*/ 411398 h 424120"/>
                  <a:gd name="connsiteX12" fmla="*/ 235872 w 468991"/>
                  <a:gd name="connsiteY12" fmla="*/ 23053 h 424120"/>
                  <a:gd name="connsiteX13" fmla="*/ 235971 w 468991"/>
                  <a:gd name="connsiteY13" fmla="*/ 23037 h 424120"/>
                  <a:gd name="connsiteX14" fmla="*/ 222667 w 468991"/>
                  <a:gd name="connsiteY14" fmla="*/ 31218 h 424120"/>
                  <a:gd name="connsiteX15" fmla="*/ 167635 w 468991"/>
                  <a:gd name="connsiteY15" fmla="*/ 257940 h 424120"/>
                  <a:gd name="connsiteX16" fmla="*/ 151764 w 468991"/>
                  <a:gd name="connsiteY16" fmla="*/ 260058 h 424120"/>
                  <a:gd name="connsiteX17" fmla="*/ 153201 w 468991"/>
                  <a:gd name="connsiteY17" fmla="*/ 270870 h 424120"/>
                  <a:gd name="connsiteX18" fmla="*/ 164873 w 468991"/>
                  <a:gd name="connsiteY18" fmla="*/ 269313 h 424120"/>
                  <a:gd name="connsiteX19" fmla="*/ 131432 w 468991"/>
                  <a:gd name="connsiteY19" fmla="*/ 407084 h 424120"/>
                  <a:gd name="connsiteX20" fmla="*/ 131340 w 468991"/>
                  <a:gd name="connsiteY20" fmla="*/ 407109 h 424120"/>
                  <a:gd name="connsiteX21" fmla="*/ 14571 w 468991"/>
                  <a:gd name="connsiteY21" fmla="*/ 283039 h 424120"/>
                  <a:gd name="connsiteX22" fmla="*/ 14568 w 468991"/>
                  <a:gd name="connsiteY22" fmla="*/ 282966 h 424120"/>
                  <a:gd name="connsiteX23" fmla="*/ 222571 w 468991"/>
                  <a:gd name="connsiteY23" fmla="*/ 31173 h 424120"/>
                  <a:gd name="connsiteX24" fmla="*/ 222666 w 468991"/>
                  <a:gd name="connsiteY24" fmla="*/ 31218 h 4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68991" h="424120">
                    <a:moveTo>
                      <a:pt x="234172" y="0"/>
                    </a:moveTo>
                    <a:lnTo>
                      <a:pt x="3068" y="279765"/>
                    </a:lnTo>
                    <a:lnTo>
                      <a:pt x="0" y="283474"/>
                    </a:lnTo>
                    <a:lnTo>
                      <a:pt x="132371" y="424120"/>
                    </a:lnTo>
                    <a:lnTo>
                      <a:pt x="468992" y="366650"/>
                    </a:lnTo>
                    <a:close/>
                    <a:moveTo>
                      <a:pt x="235972" y="23037"/>
                    </a:moveTo>
                    <a:lnTo>
                      <a:pt x="450880" y="358596"/>
                    </a:lnTo>
                    <a:cubicBezTo>
                      <a:pt x="450897" y="358622"/>
                      <a:pt x="450889" y="358655"/>
                      <a:pt x="450864" y="358672"/>
                    </a:cubicBezTo>
                    <a:cubicBezTo>
                      <a:pt x="450858" y="358676"/>
                      <a:pt x="450851" y="358678"/>
                      <a:pt x="450844" y="358679"/>
                    </a:cubicBezTo>
                    <a:lnTo>
                      <a:pt x="141674" y="411464"/>
                    </a:lnTo>
                    <a:cubicBezTo>
                      <a:pt x="141645" y="411469"/>
                      <a:pt x="141616" y="411449"/>
                      <a:pt x="141611" y="411419"/>
                    </a:cubicBezTo>
                    <a:cubicBezTo>
                      <a:pt x="141610" y="411412"/>
                      <a:pt x="141610" y="411405"/>
                      <a:pt x="141612" y="411398"/>
                    </a:cubicBezTo>
                    <a:lnTo>
                      <a:pt x="235872" y="23053"/>
                    </a:lnTo>
                    <a:cubicBezTo>
                      <a:pt x="235888" y="22985"/>
                      <a:pt x="235933" y="22978"/>
                      <a:pt x="235971" y="23037"/>
                    </a:cubicBezTo>
                    <a:close/>
                    <a:moveTo>
                      <a:pt x="222667" y="31218"/>
                    </a:moveTo>
                    <a:lnTo>
                      <a:pt x="167635" y="257940"/>
                    </a:lnTo>
                    <a:lnTo>
                      <a:pt x="151764" y="260058"/>
                    </a:lnTo>
                    <a:lnTo>
                      <a:pt x="153201" y="270870"/>
                    </a:lnTo>
                    <a:lnTo>
                      <a:pt x="164873" y="269313"/>
                    </a:lnTo>
                    <a:lnTo>
                      <a:pt x="131432" y="407084"/>
                    </a:lnTo>
                    <a:cubicBezTo>
                      <a:pt x="131419" y="407139"/>
                      <a:pt x="131378" y="407149"/>
                      <a:pt x="131340" y="407109"/>
                    </a:cubicBezTo>
                    <a:lnTo>
                      <a:pt x="14571" y="283039"/>
                    </a:lnTo>
                    <a:lnTo>
                      <a:pt x="14568" y="282966"/>
                    </a:lnTo>
                    <a:lnTo>
                      <a:pt x="222571" y="31173"/>
                    </a:lnTo>
                    <a:cubicBezTo>
                      <a:pt x="222654" y="31070"/>
                      <a:pt x="222697" y="31092"/>
                      <a:pt x="222666" y="31218"/>
                    </a:cubicBez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63" name="Vrije vorm: vorm 62">
                <a:extLst>
                  <a:ext uri="{FF2B5EF4-FFF2-40B4-BE49-F238E27FC236}">
                    <a16:creationId xmlns:a16="http://schemas.microsoft.com/office/drawing/2014/main" id="{608B60AD-8DC2-B3E9-DCB9-66D1154C5A6E}"/>
                  </a:ext>
                </a:extLst>
              </p:cNvPr>
              <p:cNvSpPr/>
              <p:nvPr/>
            </p:nvSpPr>
            <p:spPr>
              <a:xfrm rot="-3507619">
                <a:off x="4922159" y="6314797"/>
                <a:ext cx="10908" cy="10905"/>
              </a:xfrm>
              <a:custGeom>
                <a:avLst/>
                <a:gdLst>
                  <a:gd name="connsiteX0" fmla="*/ 0 w 10908"/>
                  <a:gd name="connsiteY0" fmla="*/ 0 h 10905"/>
                  <a:gd name="connsiteX1" fmla="*/ 10908 w 10908"/>
                  <a:gd name="connsiteY1" fmla="*/ 0 h 10905"/>
                  <a:gd name="connsiteX2" fmla="*/ 10908 w 10908"/>
                  <a:gd name="connsiteY2" fmla="*/ 10905 h 10905"/>
                  <a:gd name="connsiteX3" fmla="*/ 0 w 10908"/>
                  <a:gd name="connsiteY3" fmla="*/ 10905 h 10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0905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0905"/>
                    </a:lnTo>
                    <a:lnTo>
                      <a:pt x="0" y="10905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6" name="Vrije vorm: vorm 4095">
                <a:extLst>
                  <a:ext uri="{FF2B5EF4-FFF2-40B4-BE49-F238E27FC236}">
                    <a16:creationId xmlns:a16="http://schemas.microsoft.com/office/drawing/2014/main" id="{83771024-AB65-84AA-51F6-16E893DDE777}"/>
                  </a:ext>
                </a:extLst>
              </p:cNvPr>
              <p:cNvSpPr/>
              <p:nvPr/>
            </p:nvSpPr>
            <p:spPr>
              <a:xfrm rot="-3507966">
                <a:off x="4896826" y="6294999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7" name="Vrije vorm: vorm 4096">
                <a:extLst>
                  <a:ext uri="{FF2B5EF4-FFF2-40B4-BE49-F238E27FC236}">
                    <a16:creationId xmlns:a16="http://schemas.microsoft.com/office/drawing/2014/main" id="{1632E9D3-33F2-CD5C-3082-1DE96A0753A5}"/>
                  </a:ext>
                </a:extLst>
              </p:cNvPr>
              <p:cNvSpPr/>
              <p:nvPr/>
            </p:nvSpPr>
            <p:spPr>
              <a:xfrm rot="-3507876">
                <a:off x="4809951" y="6241695"/>
                <a:ext cx="10912" cy="19410"/>
              </a:xfrm>
              <a:custGeom>
                <a:avLst/>
                <a:gdLst>
                  <a:gd name="connsiteX0" fmla="*/ 0 w 10912"/>
                  <a:gd name="connsiteY0" fmla="*/ 0 h 19410"/>
                  <a:gd name="connsiteX1" fmla="*/ 10913 w 10912"/>
                  <a:gd name="connsiteY1" fmla="*/ 0 h 19410"/>
                  <a:gd name="connsiteX2" fmla="*/ 10913 w 10912"/>
                  <a:gd name="connsiteY2" fmla="*/ 19410 h 19410"/>
                  <a:gd name="connsiteX3" fmla="*/ 0 w 10912"/>
                  <a:gd name="connsiteY3" fmla="*/ 19410 h 19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0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0"/>
                    </a:lnTo>
                    <a:lnTo>
                      <a:pt x="0" y="19410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099" name="Vrije vorm: vorm 4098">
                <a:extLst>
                  <a:ext uri="{FF2B5EF4-FFF2-40B4-BE49-F238E27FC236}">
                    <a16:creationId xmlns:a16="http://schemas.microsoft.com/office/drawing/2014/main" id="{15D7C56F-23FE-0511-AC0E-739E3CBA9F7A}"/>
                  </a:ext>
                </a:extLst>
              </p:cNvPr>
              <p:cNvSpPr/>
              <p:nvPr/>
            </p:nvSpPr>
            <p:spPr>
              <a:xfrm rot="-3507474">
                <a:off x="4838912" y="6259464"/>
                <a:ext cx="10908" cy="19411"/>
              </a:xfrm>
              <a:custGeom>
                <a:avLst/>
                <a:gdLst>
                  <a:gd name="connsiteX0" fmla="*/ 0 w 10908"/>
                  <a:gd name="connsiteY0" fmla="*/ 0 h 19411"/>
                  <a:gd name="connsiteX1" fmla="*/ 10908 w 10908"/>
                  <a:gd name="connsiteY1" fmla="*/ 0 h 19411"/>
                  <a:gd name="connsiteX2" fmla="*/ 10908 w 10908"/>
                  <a:gd name="connsiteY2" fmla="*/ 19411 h 19411"/>
                  <a:gd name="connsiteX3" fmla="*/ 0 w 10908"/>
                  <a:gd name="connsiteY3" fmla="*/ 19411 h 19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08" h="19411">
                    <a:moveTo>
                      <a:pt x="0" y="0"/>
                    </a:moveTo>
                    <a:lnTo>
                      <a:pt x="10908" y="0"/>
                    </a:lnTo>
                    <a:lnTo>
                      <a:pt x="10908" y="19411"/>
                    </a:lnTo>
                    <a:lnTo>
                      <a:pt x="0" y="19411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0" name="Vrije vorm: vorm 4099">
                <a:extLst>
                  <a:ext uri="{FF2B5EF4-FFF2-40B4-BE49-F238E27FC236}">
                    <a16:creationId xmlns:a16="http://schemas.microsoft.com/office/drawing/2014/main" id="{1109487D-07D4-2B2D-B624-A5C40D03D210}"/>
                  </a:ext>
                </a:extLst>
              </p:cNvPr>
              <p:cNvSpPr/>
              <p:nvPr/>
            </p:nvSpPr>
            <p:spPr>
              <a:xfrm rot="-3507966">
                <a:off x="4867866" y="6277230"/>
                <a:ext cx="10912" cy="19416"/>
              </a:xfrm>
              <a:custGeom>
                <a:avLst/>
                <a:gdLst>
                  <a:gd name="connsiteX0" fmla="*/ 0 w 10912"/>
                  <a:gd name="connsiteY0" fmla="*/ 0 h 19416"/>
                  <a:gd name="connsiteX1" fmla="*/ 10913 w 10912"/>
                  <a:gd name="connsiteY1" fmla="*/ 0 h 19416"/>
                  <a:gd name="connsiteX2" fmla="*/ 10913 w 10912"/>
                  <a:gd name="connsiteY2" fmla="*/ 19416 h 19416"/>
                  <a:gd name="connsiteX3" fmla="*/ 0 w 10912"/>
                  <a:gd name="connsiteY3" fmla="*/ 19416 h 194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2" h="19416">
                    <a:moveTo>
                      <a:pt x="0" y="0"/>
                    </a:moveTo>
                    <a:lnTo>
                      <a:pt x="10913" y="0"/>
                    </a:lnTo>
                    <a:lnTo>
                      <a:pt x="10913" y="19416"/>
                    </a:lnTo>
                    <a:lnTo>
                      <a:pt x="0" y="1941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1" name="Vrije vorm: vorm 4100">
                <a:extLst>
                  <a:ext uri="{FF2B5EF4-FFF2-40B4-BE49-F238E27FC236}">
                    <a16:creationId xmlns:a16="http://schemas.microsoft.com/office/drawing/2014/main" id="{FE302F2B-46B7-D254-7DAA-28B032E8B506}"/>
                  </a:ext>
                </a:extLst>
              </p:cNvPr>
              <p:cNvSpPr/>
              <p:nvPr/>
            </p:nvSpPr>
            <p:spPr>
              <a:xfrm>
                <a:off x="4778479" y="6221428"/>
                <a:ext cx="19100" cy="21930"/>
              </a:xfrm>
              <a:custGeom>
                <a:avLst/>
                <a:gdLst>
                  <a:gd name="connsiteX0" fmla="*/ 1909 w 19100"/>
                  <a:gd name="connsiteY0" fmla="*/ 14879 h 21930"/>
                  <a:gd name="connsiteX1" fmla="*/ 13390 w 19100"/>
                  <a:gd name="connsiteY1" fmla="*/ 21931 h 21930"/>
                  <a:gd name="connsiteX2" fmla="*/ 19100 w 19100"/>
                  <a:gd name="connsiteY2" fmla="*/ 12632 h 21930"/>
                  <a:gd name="connsiteX3" fmla="*/ 11988 w 19100"/>
                  <a:gd name="connsiteY3" fmla="*/ 8263 h 21930"/>
                  <a:gd name="connsiteX4" fmla="*/ 10805 w 19100"/>
                  <a:gd name="connsiteY4" fmla="*/ 0 h 21930"/>
                  <a:gd name="connsiteX5" fmla="*/ 0 w 19100"/>
                  <a:gd name="connsiteY5" fmla="*/ 1543 h 21930"/>
                  <a:gd name="connsiteX6" fmla="*/ 1909 w 19100"/>
                  <a:gd name="connsiteY6" fmla="*/ 14879 h 21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100" h="21930">
                    <a:moveTo>
                      <a:pt x="1909" y="14879"/>
                    </a:moveTo>
                    <a:lnTo>
                      <a:pt x="13390" y="21931"/>
                    </a:lnTo>
                    <a:lnTo>
                      <a:pt x="19100" y="12632"/>
                    </a:lnTo>
                    <a:lnTo>
                      <a:pt x="11988" y="8263"/>
                    </a:lnTo>
                    <a:lnTo>
                      <a:pt x="10805" y="0"/>
                    </a:lnTo>
                    <a:lnTo>
                      <a:pt x="0" y="1543"/>
                    </a:lnTo>
                    <a:lnTo>
                      <a:pt x="1909" y="1487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2" name="Vrije vorm: vorm 4101">
                <a:extLst>
                  <a:ext uri="{FF2B5EF4-FFF2-40B4-BE49-F238E27FC236}">
                    <a16:creationId xmlns:a16="http://schemas.microsoft.com/office/drawing/2014/main" id="{EB15E556-2123-ABCF-29B7-2A971EC1F828}"/>
                  </a:ext>
                </a:extLst>
              </p:cNvPr>
              <p:cNvSpPr/>
              <p:nvPr/>
            </p:nvSpPr>
            <p:spPr>
              <a:xfrm rot="-488281">
                <a:off x="4774694" y="6185493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3" name="Vrije vorm: vorm 4102">
                <a:extLst>
                  <a:ext uri="{FF2B5EF4-FFF2-40B4-BE49-F238E27FC236}">
                    <a16:creationId xmlns:a16="http://schemas.microsoft.com/office/drawing/2014/main" id="{CA3C6914-E662-9A22-7931-8622B7BAE2CA}"/>
                  </a:ext>
                </a:extLst>
              </p:cNvPr>
              <p:cNvSpPr/>
              <p:nvPr/>
            </p:nvSpPr>
            <p:spPr>
              <a:xfrm rot="-488281">
                <a:off x="4769464" y="6148893"/>
                <a:ext cx="10911" cy="21125"/>
              </a:xfrm>
              <a:custGeom>
                <a:avLst/>
                <a:gdLst>
                  <a:gd name="connsiteX0" fmla="*/ 0 w 10911"/>
                  <a:gd name="connsiteY0" fmla="*/ 0 h 21125"/>
                  <a:gd name="connsiteX1" fmla="*/ 10911 w 10911"/>
                  <a:gd name="connsiteY1" fmla="*/ 0 h 21125"/>
                  <a:gd name="connsiteX2" fmla="*/ 10911 w 10911"/>
                  <a:gd name="connsiteY2" fmla="*/ 21126 h 21125"/>
                  <a:gd name="connsiteX3" fmla="*/ 0 w 10911"/>
                  <a:gd name="connsiteY3" fmla="*/ 21126 h 211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5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6"/>
                    </a:lnTo>
                    <a:lnTo>
                      <a:pt x="0" y="21126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4" name="Vrije vorm: vorm 4103">
                <a:extLst>
                  <a:ext uri="{FF2B5EF4-FFF2-40B4-BE49-F238E27FC236}">
                    <a16:creationId xmlns:a16="http://schemas.microsoft.com/office/drawing/2014/main" id="{95ADE378-8F6C-1FEE-1FA9-E5227C1ECB95}"/>
                  </a:ext>
                </a:extLst>
              </p:cNvPr>
              <p:cNvSpPr/>
              <p:nvPr/>
            </p:nvSpPr>
            <p:spPr>
              <a:xfrm rot="-488281">
                <a:off x="4764234" y="6112291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5" name="Vrije vorm: vorm 4104">
                <a:extLst>
                  <a:ext uri="{FF2B5EF4-FFF2-40B4-BE49-F238E27FC236}">
                    <a16:creationId xmlns:a16="http://schemas.microsoft.com/office/drawing/2014/main" id="{EAA87AAB-4942-2470-F32D-4B17259B10C2}"/>
                  </a:ext>
                </a:extLst>
              </p:cNvPr>
              <p:cNvSpPr/>
              <p:nvPr/>
            </p:nvSpPr>
            <p:spPr>
              <a:xfrm rot="-488281">
                <a:off x="4759003" y="6075690"/>
                <a:ext cx="10911" cy="21128"/>
              </a:xfrm>
              <a:custGeom>
                <a:avLst/>
                <a:gdLst>
                  <a:gd name="connsiteX0" fmla="*/ 0 w 10911"/>
                  <a:gd name="connsiteY0" fmla="*/ 0 h 21128"/>
                  <a:gd name="connsiteX1" fmla="*/ 10911 w 10911"/>
                  <a:gd name="connsiteY1" fmla="*/ 0 h 21128"/>
                  <a:gd name="connsiteX2" fmla="*/ 10911 w 10911"/>
                  <a:gd name="connsiteY2" fmla="*/ 21129 h 21128"/>
                  <a:gd name="connsiteX3" fmla="*/ 0 w 10911"/>
                  <a:gd name="connsiteY3" fmla="*/ 21129 h 21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2112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21129"/>
                    </a:lnTo>
                    <a:lnTo>
                      <a:pt x="0" y="2112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6" name="Vrije vorm: vorm 4105">
                <a:extLst>
                  <a:ext uri="{FF2B5EF4-FFF2-40B4-BE49-F238E27FC236}">
                    <a16:creationId xmlns:a16="http://schemas.microsoft.com/office/drawing/2014/main" id="{2B514410-375C-D444-EDEF-A4A6EA6036DC}"/>
                  </a:ext>
                </a:extLst>
              </p:cNvPr>
              <p:cNvSpPr/>
              <p:nvPr/>
            </p:nvSpPr>
            <p:spPr>
              <a:xfrm rot="-488399">
                <a:off x="4754500" y="6049255"/>
                <a:ext cx="10911" cy="10908"/>
              </a:xfrm>
              <a:custGeom>
                <a:avLst/>
                <a:gdLst>
                  <a:gd name="connsiteX0" fmla="*/ 0 w 10911"/>
                  <a:gd name="connsiteY0" fmla="*/ 0 h 10908"/>
                  <a:gd name="connsiteX1" fmla="*/ 10911 w 10911"/>
                  <a:gd name="connsiteY1" fmla="*/ 0 h 10908"/>
                  <a:gd name="connsiteX2" fmla="*/ 10911 w 10911"/>
                  <a:gd name="connsiteY2" fmla="*/ 10909 h 10908"/>
                  <a:gd name="connsiteX3" fmla="*/ 0 w 10911"/>
                  <a:gd name="connsiteY3" fmla="*/ 10909 h 109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911" h="10908">
                    <a:moveTo>
                      <a:pt x="0" y="0"/>
                    </a:moveTo>
                    <a:lnTo>
                      <a:pt x="10911" y="0"/>
                    </a:lnTo>
                    <a:lnTo>
                      <a:pt x="10911" y="10909"/>
                    </a:lnTo>
                    <a:lnTo>
                      <a:pt x="0" y="10909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7" name="Vrije vorm: vorm 4106">
                <a:extLst>
                  <a:ext uri="{FF2B5EF4-FFF2-40B4-BE49-F238E27FC236}">
                    <a16:creationId xmlns:a16="http://schemas.microsoft.com/office/drawing/2014/main" id="{102FE118-9622-C183-D512-6F58937775CB}"/>
                  </a:ext>
                </a:extLst>
              </p:cNvPr>
              <p:cNvSpPr/>
              <p:nvPr/>
            </p:nvSpPr>
            <p:spPr>
              <a:xfrm rot="-454573">
                <a:off x="4592775" y="6254162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8" name="Vrije vorm: vorm 4107">
                <a:extLst>
                  <a:ext uri="{FF2B5EF4-FFF2-40B4-BE49-F238E27FC236}">
                    <a16:creationId xmlns:a16="http://schemas.microsoft.com/office/drawing/2014/main" id="{DBCC9EF6-AEA9-FE2E-8AE4-2FE0D95AEF63}"/>
                  </a:ext>
                </a:extLst>
              </p:cNvPr>
              <p:cNvSpPr/>
              <p:nvPr/>
            </p:nvSpPr>
            <p:spPr>
              <a:xfrm rot="-454573">
                <a:off x="4630618" y="6249115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09" name="Vrije vorm: vorm 4108">
                <a:extLst>
                  <a:ext uri="{FF2B5EF4-FFF2-40B4-BE49-F238E27FC236}">
                    <a16:creationId xmlns:a16="http://schemas.microsoft.com/office/drawing/2014/main" id="{6F5D460A-7C74-39F3-3AD4-B56810D122E7}"/>
                  </a:ext>
                </a:extLst>
              </p:cNvPr>
              <p:cNvSpPr/>
              <p:nvPr/>
            </p:nvSpPr>
            <p:spPr>
              <a:xfrm rot="-454573">
                <a:off x="4554932" y="6259207"/>
                <a:ext cx="21816" cy="10907"/>
              </a:xfrm>
              <a:custGeom>
                <a:avLst/>
                <a:gdLst>
                  <a:gd name="connsiteX0" fmla="*/ 0 w 21816"/>
                  <a:gd name="connsiteY0" fmla="*/ 0 h 10907"/>
                  <a:gd name="connsiteX1" fmla="*/ 21816 w 21816"/>
                  <a:gd name="connsiteY1" fmla="*/ 0 h 10907"/>
                  <a:gd name="connsiteX2" fmla="*/ 21816 w 21816"/>
                  <a:gd name="connsiteY2" fmla="*/ 10908 h 10907"/>
                  <a:gd name="connsiteX3" fmla="*/ 0 w 21816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6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0" name="Vrije vorm: vorm 4109">
                <a:extLst>
                  <a:ext uri="{FF2B5EF4-FFF2-40B4-BE49-F238E27FC236}">
                    <a16:creationId xmlns:a16="http://schemas.microsoft.com/office/drawing/2014/main" id="{16CCFF6B-B283-1CC3-F050-87D636537465}"/>
                  </a:ext>
                </a:extLst>
              </p:cNvPr>
              <p:cNvSpPr/>
              <p:nvPr/>
            </p:nvSpPr>
            <p:spPr>
              <a:xfrm rot="-455815">
                <a:off x="4706307" y="6239009"/>
                <a:ext cx="21820" cy="10907"/>
              </a:xfrm>
              <a:custGeom>
                <a:avLst/>
                <a:gdLst>
                  <a:gd name="connsiteX0" fmla="*/ 0 w 21820"/>
                  <a:gd name="connsiteY0" fmla="*/ 0 h 10907"/>
                  <a:gd name="connsiteX1" fmla="*/ 21821 w 21820"/>
                  <a:gd name="connsiteY1" fmla="*/ 0 h 10907"/>
                  <a:gd name="connsiteX2" fmla="*/ 21821 w 21820"/>
                  <a:gd name="connsiteY2" fmla="*/ 10907 h 10907"/>
                  <a:gd name="connsiteX3" fmla="*/ 0 w 21820"/>
                  <a:gd name="connsiteY3" fmla="*/ 10907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20" h="10907">
                    <a:moveTo>
                      <a:pt x="0" y="0"/>
                    </a:moveTo>
                    <a:lnTo>
                      <a:pt x="21821" y="0"/>
                    </a:lnTo>
                    <a:lnTo>
                      <a:pt x="21821" y="10907"/>
                    </a:lnTo>
                    <a:lnTo>
                      <a:pt x="0" y="10907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  <p:sp>
            <p:nvSpPr>
              <p:cNvPr id="4111" name="Vrije vorm: vorm 4110">
                <a:extLst>
                  <a:ext uri="{FF2B5EF4-FFF2-40B4-BE49-F238E27FC236}">
                    <a16:creationId xmlns:a16="http://schemas.microsoft.com/office/drawing/2014/main" id="{C28AAE91-9ACC-8881-4773-6B29F1CBB72E}"/>
                  </a:ext>
                </a:extLst>
              </p:cNvPr>
              <p:cNvSpPr/>
              <p:nvPr/>
            </p:nvSpPr>
            <p:spPr>
              <a:xfrm rot="-454573">
                <a:off x="4744153" y="6233978"/>
                <a:ext cx="21815" cy="10907"/>
              </a:xfrm>
              <a:custGeom>
                <a:avLst/>
                <a:gdLst>
                  <a:gd name="connsiteX0" fmla="*/ 0 w 21815"/>
                  <a:gd name="connsiteY0" fmla="*/ 0 h 10907"/>
                  <a:gd name="connsiteX1" fmla="*/ 21816 w 21815"/>
                  <a:gd name="connsiteY1" fmla="*/ 0 h 10907"/>
                  <a:gd name="connsiteX2" fmla="*/ 21816 w 21815"/>
                  <a:gd name="connsiteY2" fmla="*/ 10908 h 10907"/>
                  <a:gd name="connsiteX3" fmla="*/ 0 w 21815"/>
                  <a:gd name="connsiteY3" fmla="*/ 10908 h 109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1815" h="10907">
                    <a:moveTo>
                      <a:pt x="0" y="0"/>
                    </a:moveTo>
                    <a:lnTo>
                      <a:pt x="21816" y="0"/>
                    </a:lnTo>
                    <a:lnTo>
                      <a:pt x="21816" y="10908"/>
                    </a:lnTo>
                    <a:lnTo>
                      <a:pt x="0" y="10908"/>
                    </a:lnTo>
                    <a:close/>
                  </a:path>
                </a:pathLst>
              </a:custGeom>
              <a:solidFill>
                <a:srgbClr val="000000"/>
              </a:solidFill>
              <a:ln w="535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nl-NL" dirty="0"/>
              </a:p>
            </p:txBody>
          </p:sp>
        </p:grpSp>
      </p:grpSp>
      <p:sp>
        <p:nvSpPr>
          <p:cNvPr id="24" name="Rechthoek 23">
            <a:extLst>
              <a:ext uri="{FF2B5EF4-FFF2-40B4-BE49-F238E27FC236}">
                <a16:creationId xmlns:a16="http://schemas.microsoft.com/office/drawing/2014/main" id="{A9D66021-80BB-38F5-2F5F-FA057CB4A794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H13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H14</a:t>
            </a:r>
          </a:p>
        </p:txBody>
      </p:sp>
      <p:sp>
        <p:nvSpPr>
          <p:cNvPr id="4116" name="Rechthoek 4115">
            <a:extLst>
              <a:ext uri="{FF2B5EF4-FFF2-40B4-BE49-F238E27FC236}">
                <a16:creationId xmlns:a16="http://schemas.microsoft.com/office/drawing/2014/main" id="{5F159B65-01F0-96D9-4C69-ED985529CAA7}"/>
              </a:ext>
            </a:extLst>
          </p:cNvPr>
          <p:cNvSpPr/>
          <p:nvPr/>
        </p:nvSpPr>
        <p:spPr>
          <a:xfrm>
            <a:off x="4227301" y="5956020"/>
            <a:ext cx="2630700" cy="371853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17" name="Tekstvak 4116">
            <a:extLst>
              <a:ext uri="{FF2B5EF4-FFF2-40B4-BE49-F238E27FC236}">
                <a16:creationId xmlns:a16="http://schemas.microsoft.com/office/drawing/2014/main" id="{B5FA72BC-A7F3-6C21-1E33-FDC9DF813089}"/>
              </a:ext>
            </a:extLst>
          </p:cNvPr>
          <p:cNvSpPr txBox="1"/>
          <p:nvPr/>
        </p:nvSpPr>
        <p:spPr>
          <a:xfrm>
            <a:off x="4608123" y="5899043"/>
            <a:ext cx="22332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err="1">
                <a:latin typeface="Francois One" panose="02000503040000020004" pitchFamily="2" charset="0"/>
              </a:rPr>
              <a:t>System.Object</a:t>
            </a:r>
            <a:endParaRPr lang="nl-BE" sz="2400" dirty="0">
              <a:latin typeface="Francois One" panose="02000503040000020004" pitchFamily="2" charset="0"/>
            </a:endParaRPr>
          </a:p>
        </p:txBody>
      </p:sp>
      <p:pic>
        <p:nvPicPr>
          <p:cNvPr id="4121" name="Graphic 4120" descr="DNA met effen opvulling">
            <a:extLst>
              <a:ext uri="{FF2B5EF4-FFF2-40B4-BE49-F238E27FC236}">
                <a16:creationId xmlns:a16="http://schemas.microsoft.com/office/drawing/2014/main" id="{69F74322-CB72-8AB7-FA86-89C39B555CC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78547" y="5990756"/>
            <a:ext cx="355293" cy="355293"/>
          </a:xfrm>
          <a:prstGeom prst="rect">
            <a:avLst/>
          </a:prstGeom>
        </p:spPr>
      </p:pic>
      <p:graphicFrame>
        <p:nvGraphicFramePr>
          <p:cNvPr id="4124" name="Tabel 4123">
            <a:extLst>
              <a:ext uri="{FF2B5EF4-FFF2-40B4-BE49-F238E27FC236}">
                <a16:creationId xmlns:a16="http://schemas.microsoft.com/office/drawing/2014/main" id="{8BDD7212-1DCD-B022-AAEC-0417790355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568233"/>
              </p:ext>
            </p:extLst>
          </p:nvPr>
        </p:nvGraphicFramePr>
        <p:xfrm>
          <a:off x="4208176" y="6889016"/>
          <a:ext cx="2685013" cy="2346960"/>
        </p:xfrm>
        <a:graphic>
          <a:graphicData uri="http://schemas.openxmlformats.org/drawingml/2006/table">
            <a:tbl>
              <a:tblPr/>
              <a:tblGrid>
                <a:gridCol w="1297176">
                  <a:extLst>
                    <a:ext uri="{9D8B030D-6E8A-4147-A177-3AD203B41FA5}">
                      <a16:colId xmlns:a16="http://schemas.microsoft.com/office/drawing/2014/main" val="3338118331"/>
                    </a:ext>
                  </a:extLst>
                </a:gridCol>
                <a:gridCol w="1387837">
                  <a:extLst>
                    <a:ext uri="{9D8B030D-6E8A-4147-A177-3AD203B41FA5}">
                      <a16:colId xmlns:a16="http://schemas.microsoft.com/office/drawing/2014/main" val="1069135834"/>
                    </a:ext>
                  </a:extLst>
                </a:gridCol>
              </a:tblGrid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.Equals()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Gebruikt om te ontdekken of twee instanties gelijk zijn.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087021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.GetHashCode()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unieke </a:t>
                      </a:r>
                      <a:r>
                        <a:rPr lang="nl-NL" sz="1000" i="1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hash</a:t>
                      </a:r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terug van het object; nuttig om o.a. te sorteren.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336780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.GetType()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het datatype (de klasse) van het object terug.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239133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r>
                        <a:rPr lang="nl-NL" sz="1000" b="1" dirty="0">
                          <a:solidFill>
                            <a:srgbClr val="0000FF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.ToString()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NL" sz="1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Geeft een string terug die het object voorstelt.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4131914"/>
                  </a:ext>
                </a:extLst>
              </a:tr>
            </a:tbl>
          </a:graphicData>
        </a:graphic>
      </p:graphicFrame>
      <p:sp>
        <p:nvSpPr>
          <p:cNvPr id="4126" name="Tekstvak 4125">
            <a:extLst>
              <a:ext uri="{FF2B5EF4-FFF2-40B4-BE49-F238E27FC236}">
                <a16:creationId xmlns:a16="http://schemas.microsoft.com/office/drawing/2014/main" id="{9FAE44FD-9D95-02CE-448E-FCCB706DD548}"/>
              </a:ext>
            </a:extLst>
          </p:cNvPr>
          <p:cNvSpPr txBox="1"/>
          <p:nvPr/>
        </p:nvSpPr>
        <p:spPr>
          <a:xfrm>
            <a:off x="4227300" y="6388104"/>
            <a:ext cx="263065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Parent-klasse van ALLE klassen.</a:t>
            </a:r>
          </a:p>
          <a:p>
            <a:endParaRPr lang="nl-NL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Heeft volgende methoden als </a:t>
            </a:r>
            <a:r>
              <a:rPr lang="nl-NL" sz="10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nl-NL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4128" name="Tekstvak 4127">
            <a:extLst>
              <a:ext uri="{FF2B5EF4-FFF2-40B4-BE49-F238E27FC236}">
                <a16:creationId xmlns:a16="http://schemas.microsoft.com/office/drawing/2014/main" id="{8FFDC375-7E54-2E18-6CF5-1E8DC468A211}"/>
              </a:ext>
            </a:extLst>
          </p:cNvPr>
          <p:cNvSpPr txBox="1"/>
          <p:nvPr/>
        </p:nvSpPr>
        <p:spPr>
          <a:xfrm>
            <a:off x="147951" y="8977064"/>
            <a:ext cx="486156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boeing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Vliegtuig();</a:t>
            </a:r>
          </a:p>
          <a:p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spaceX = </a:t>
            </a:r>
            <a:r>
              <a:rPr lang="nl-NL" sz="105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 Raket();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boeing.Vlieg();</a:t>
            </a:r>
          </a:p>
          <a:p>
            <a:r>
              <a:rPr lang="nl-NL" sz="1050" dirty="0">
                <a:solidFill>
                  <a:srgbClr val="000000"/>
                </a:solidFill>
                <a:latin typeface="Cascadia Mono" panose="020B0609020000020004" pitchFamily="49" charset="0"/>
              </a:rPr>
              <a:t>spaceX.Vlieg();</a:t>
            </a:r>
            <a:endParaRPr lang="nl-NL" sz="1050" dirty="0"/>
          </a:p>
        </p:txBody>
      </p:sp>
      <p:sp>
        <p:nvSpPr>
          <p:cNvPr id="4129" name="Tekstvak 4128">
            <a:extLst>
              <a:ext uri="{FF2B5EF4-FFF2-40B4-BE49-F238E27FC236}">
                <a16:creationId xmlns:a16="http://schemas.microsoft.com/office/drawing/2014/main" id="{6D42144D-0E5A-5CB1-36FD-CB87E44A1925}"/>
              </a:ext>
            </a:extLst>
          </p:cNvPr>
          <p:cNvSpPr txBox="1"/>
          <p:nvPr/>
        </p:nvSpPr>
        <p:spPr>
          <a:xfrm>
            <a:off x="128867" y="872076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pic>
        <p:nvPicPr>
          <p:cNvPr id="4130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C6FAA58D-13C7-43C8-4E65-E2CB49290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460" y="86354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31" name="Tekstvak 4130">
            <a:extLst>
              <a:ext uri="{FF2B5EF4-FFF2-40B4-BE49-F238E27FC236}">
                <a16:creationId xmlns:a16="http://schemas.microsoft.com/office/drawing/2014/main" id="{0B837E18-4A3F-18B0-80EC-DDBBCBA613D6}"/>
              </a:ext>
            </a:extLst>
          </p:cNvPr>
          <p:cNvSpPr txBox="1"/>
          <p:nvPr/>
        </p:nvSpPr>
        <p:spPr>
          <a:xfrm>
            <a:off x="2582280" y="8779051"/>
            <a:ext cx="395187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Ik vlieg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hoger    </a:t>
            </a:r>
          </a:p>
        </p:txBody>
      </p:sp>
      <p:pic>
        <p:nvPicPr>
          <p:cNvPr id="4133" name="Afbeelding 4132">
            <a:extLst>
              <a:ext uri="{FF2B5EF4-FFF2-40B4-BE49-F238E27FC236}">
                <a16:creationId xmlns:a16="http://schemas.microsoft.com/office/drawing/2014/main" id="{F4B3B765-824C-0472-F688-98AC14FD09B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09726" y="4862915"/>
            <a:ext cx="2167455" cy="108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3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Rechthoek 1077">
            <a:extLst>
              <a:ext uri="{FF2B5EF4-FFF2-40B4-BE49-F238E27FC236}">
                <a16:creationId xmlns:a16="http://schemas.microsoft.com/office/drawing/2014/main" id="{DBE2D7BC-DCF0-D03F-4263-1CFB9B8CA707}"/>
              </a:ext>
            </a:extLst>
          </p:cNvPr>
          <p:cNvSpPr/>
          <p:nvPr/>
        </p:nvSpPr>
        <p:spPr>
          <a:xfrm>
            <a:off x="180928" y="178106"/>
            <a:ext cx="7050452" cy="266138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B316EDB-854E-DA45-FA37-4DAB79FC3BAE}"/>
              </a:ext>
            </a:extLst>
          </p:cNvPr>
          <p:cNvSpPr/>
          <p:nvPr/>
        </p:nvSpPr>
        <p:spPr>
          <a:xfrm>
            <a:off x="183539" y="2785285"/>
            <a:ext cx="6757578" cy="6875563"/>
          </a:xfrm>
          <a:prstGeom prst="rect">
            <a:avLst/>
          </a:prstGeom>
          <a:solidFill>
            <a:srgbClr val="EDF6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045" name="Rechthoek 1044">
            <a:extLst>
              <a:ext uri="{FF2B5EF4-FFF2-40B4-BE49-F238E27FC236}">
                <a16:creationId xmlns:a16="http://schemas.microsoft.com/office/drawing/2014/main" id="{7376587D-A73E-F79A-08A1-E0A11A178ACB}"/>
              </a:ext>
            </a:extLst>
          </p:cNvPr>
          <p:cNvSpPr/>
          <p:nvPr/>
        </p:nvSpPr>
        <p:spPr>
          <a:xfrm>
            <a:off x="4060144" y="6239008"/>
            <a:ext cx="2901108" cy="1600583"/>
          </a:xfrm>
          <a:prstGeom prst="rect">
            <a:avLst/>
          </a:prstGeom>
          <a:solidFill>
            <a:srgbClr val="E295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chthoek 51">
            <a:extLst>
              <a:ext uri="{FF2B5EF4-FFF2-40B4-BE49-F238E27FC236}">
                <a16:creationId xmlns:a16="http://schemas.microsoft.com/office/drawing/2014/main" id="{1F71DCD8-5A6A-CA43-C814-FB8E61F3B466}"/>
              </a:ext>
            </a:extLst>
          </p:cNvPr>
          <p:cNvSpPr/>
          <p:nvPr/>
        </p:nvSpPr>
        <p:spPr>
          <a:xfrm>
            <a:off x="4058876" y="7834772"/>
            <a:ext cx="2903643" cy="1869375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5CCEF54-8636-4BDC-F427-968715976679}"/>
              </a:ext>
            </a:extLst>
          </p:cNvPr>
          <p:cNvSpPr/>
          <p:nvPr/>
        </p:nvSpPr>
        <p:spPr>
          <a:xfrm>
            <a:off x="4058876" y="5378536"/>
            <a:ext cx="2882239" cy="862291"/>
          </a:xfrm>
          <a:prstGeom prst="rect">
            <a:avLst/>
          </a:prstGeom>
          <a:solidFill>
            <a:srgbClr val="FFDD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kstvak 19">
            <a:extLst>
              <a:ext uri="{FF2B5EF4-FFF2-40B4-BE49-F238E27FC236}">
                <a16:creationId xmlns:a16="http://schemas.microsoft.com/office/drawing/2014/main" id="{4C82A56A-AE2E-2FF4-1C62-9CC3D25D7260}"/>
              </a:ext>
            </a:extLst>
          </p:cNvPr>
          <p:cNvSpPr txBox="1"/>
          <p:nvPr/>
        </p:nvSpPr>
        <p:spPr>
          <a:xfrm>
            <a:off x="722084" y="141868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Compositie en aggregatie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21" name="Graphic 20" descr="Boomdiagram met effen opvulling">
            <a:extLst>
              <a:ext uri="{FF2B5EF4-FFF2-40B4-BE49-F238E27FC236}">
                <a16:creationId xmlns:a16="http://schemas.microsoft.com/office/drawing/2014/main" id="{F92C14EE-CB27-302C-7082-8AA4FF9F83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47810" y="245152"/>
            <a:ext cx="414390" cy="414390"/>
          </a:xfrm>
          <a:prstGeom prst="rect">
            <a:avLst/>
          </a:prstGeom>
        </p:spPr>
      </p:pic>
      <p:sp>
        <p:nvSpPr>
          <p:cNvPr id="28" name="Tekstvak 27">
            <a:extLst>
              <a:ext uri="{FF2B5EF4-FFF2-40B4-BE49-F238E27FC236}">
                <a16:creationId xmlns:a16="http://schemas.microsoft.com/office/drawing/2014/main" id="{5947F0C1-6298-0749-E18B-BDEAFA9CADD2}"/>
              </a:ext>
            </a:extLst>
          </p:cNvPr>
          <p:cNvSpPr txBox="1"/>
          <p:nvPr/>
        </p:nvSpPr>
        <p:spPr>
          <a:xfrm>
            <a:off x="4424662" y="698121"/>
            <a:ext cx="2350787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Compositie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niet bestaan zonder omliggende object.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volle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Rechte verbindingslijn met pijl 28">
            <a:extLst>
              <a:ext uri="{FF2B5EF4-FFF2-40B4-BE49-F238E27FC236}">
                <a16:creationId xmlns:a16="http://schemas.microsoft.com/office/drawing/2014/main" id="{86AA0383-27AD-881B-F85A-A3C9E4E23632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14800" y="975120"/>
            <a:ext cx="309862" cy="11611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31">
            <a:extLst>
              <a:ext uri="{FF2B5EF4-FFF2-40B4-BE49-F238E27FC236}">
                <a16:creationId xmlns:a16="http://schemas.microsoft.com/office/drawing/2014/main" id="{20652FB4-59A4-272C-8EEC-719CCDC8A345}"/>
              </a:ext>
            </a:extLst>
          </p:cNvPr>
          <p:cNvSpPr txBox="1"/>
          <p:nvPr/>
        </p:nvSpPr>
        <p:spPr>
          <a:xfrm>
            <a:off x="4322435" y="1563743"/>
            <a:ext cx="2453014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Aggregatie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interne object kan ook zonder omliggende object bestaan.</a:t>
            </a:r>
          </a:p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UML-notatie: lege ruit.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33FFF8EC-27B3-B154-D3A2-4E8D6D553B19}"/>
              </a:ext>
            </a:extLst>
          </p:cNvPr>
          <p:cNvSpPr txBox="1"/>
          <p:nvPr/>
        </p:nvSpPr>
        <p:spPr>
          <a:xfrm>
            <a:off x="236022" y="621159"/>
            <a:ext cx="23507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/>
              <a:t>“Heeft een”</a:t>
            </a:r>
            <a:r>
              <a:rPr lang="en-US" sz="1200" dirty="0"/>
              <a:t>-relatie.</a:t>
            </a:r>
          </a:p>
          <a:p>
            <a:r>
              <a:rPr lang="en-US" sz="1200" dirty="0"/>
              <a:t>Klasse heeft instantie van andere klasse in zich in de vorm van instantievariabele of property.</a:t>
            </a:r>
          </a:p>
        </p:txBody>
      </p:sp>
      <p:grpSp>
        <p:nvGrpSpPr>
          <p:cNvPr id="44" name="Groep 43">
            <a:extLst>
              <a:ext uri="{FF2B5EF4-FFF2-40B4-BE49-F238E27FC236}">
                <a16:creationId xmlns:a16="http://schemas.microsoft.com/office/drawing/2014/main" id="{4B8E8E40-6A80-F7FA-F716-5A6CCF18FB43}"/>
              </a:ext>
            </a:extLst>
          </p:cNvPr>
          <p:cNvGrpSpPr/>
          <p:nvPr/>
        </p:nvGrpSpPr>
        <p:grpSpPr>
          <a:xfrm>
            <a:off x="1497570" y="749190"/>
            <a:ext cx="3024951" cy="2015914"/>
            <a:chOff x="1497570" y="749190"/>
            <a:chExt cx="3024951" cy="2015914"/>
          </a:xfrm>
        </p:grpSpPr>
        <p:pic>
          <p:nvPicPr>
            <p:cNvPr id="1035" name="Picture 11">
              <a:extLst>
                <a:ext uri="{FF2B5EF4-FFF2-40B4-BE49-F238E27FC236}">
                  <a16:creationId xmlns:a16="http://schemas.microsoft.com/office/drawing/2014/main" id="{C657D7D7-2F52-7151-929A-950AB6DDE5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8022" y="1590899"/>
              <a:ext cx="2614724" cy="11742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5DAC7659-8EE6-6E03-73A2-A910A718FD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861"/>
            <a:stretch/>
          </p:blipFill>
          <p:spPr bwMode="auto">
            <a:xfrm>
              <a:off x="1497570" y="767873"/>
              <a:ext cx="3024951" cy="956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Afbeelding 40">
              <a:extLst>
                <a:ext uri="{FF2B5EF4-FFF2-40B4-BE49-F238E27FC236}">
                  <a16:creationId xmlns:a16="http://schemas.microsoft.com/office/drawing/2014/main" id="{32E2B1E1-3C00-EE64-C466-BE2BC82AD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73946" y="756380"/>
              <a:ext cx="142875" cy="142875"/>
            </a:xfrm>
            <a:prstGeom prst="rect">
              <a:avLst/>
            </a:prstGeom>
          </p:spPr>
        </p:pic>
        <p:pic>
          <p:nvPicPr>
            <p:cNvPr id="42" name="Afbeelding 41">
              <a:extLst>
                <a:ext uri="{FF2B5EF4-FFF2-40B4-BE49-F238E27FC236}">
                  <a16:creationId xmlns:a16="http://schemas.microsoft.com/office/drawing/2014/main" id="{4A1BF42E-38D3-720A-D365-AB85B8E52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971925" y="749190"/>
              <a:ext cx="142875" cy="142875"/>
            </a:xfrm>
            <a:prstGeom prst="rect">
              <a:avLst/>
            </a:prstGeom>
          </p:spPr>
        </p:pic>
      </p:grpSp>
      <p:cxnSp>
        <p:nvCxnSpPr>
          <p:cNvPr id="33" name="Rechte verbindingslijn met pijl 32">
            <a:extLst>
              <a:ext uri="{FF2B5EF4-FFF2-40B4-BE49-F238E27FC236}">
                <a16:creationId xmlns:a16="http://schemas.microsoft.com/office/drawing/2014/main" id="{20D33641-1C98-9760-570D-E227AEADFB44}"/>
              </a:ext>
            </a:extLst>
          </p:cNvPr>
          <p:cNvCxnSpPr>
            <a:cxnSpLocks/>
          </p:cNvCxnSpPr>
          <p:nvPr/>
        </p:nvCxnSpPr>
        <p:spPr>
          <a:xfrm flipH="1" flipV="1">
            <a:off x="3368040" y="1880106"/>
            <a:ext cx="954395" cy="4456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800AE750-79B4-0F54-63CC-C2F13F3EBA4B}"/>
              </a:ext>
            </a:extLst>
          </p:cNvPr>
          <p:cNvSpPr txBox="1"/>
          <p:nvPr/>
        </p:nvSpPr>
        <p:spPr>
          <a:xfrm>
            <a:off x="299816" y="1523322"/>
            <a:ext cx="1526710" cy="553998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meerdere (of geen)”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 object is een array of lijst.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9" name="Rechte verbindingslijn met pijl 48">
            <a:extLst>
              <a:ext uri="{FF2B5EF4-FFF2-40B4-BE49-F238E27FC236}">
                <a16:creationId xmlns:a16="http://schemas.microsoft.com/office/drawing/2014/main" id="{3B6BF08B-84C5-0BD7-5E43-FE0BA222B50F}"/>
              </a:ext>
            </a:extLst>
          </p:cNvPr>
          <p:cNvCxnSpPr>
            <a:cxnSpLocks/>
          </p:cNvCxnSpPr>
          <p:nvPr/>
        </p:nvCxnSpPr>
        <p:spPr>
          <a:xfrm>
            <a:off x="1327187" y="2077320"/>
            <a:ext cx="442111" cy="24080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kstvak 53">
            <a:extLst>
              <a:ext uri="{FF2B5EF4-FFF2-40B4-BE49-F238E27FC236}">
                <a16:creationId xmlns:a16="http://schemas.microsoft.com/office/drawing/2014/main" id="{2ED6758C-30E0-5081-C0A1-53614B9FBFF7}"/>
              </a:ext>
            </a:extLst>
          </p:cNvPr>
          <p:cNvSpPr txBox="1"/>
          <p:nvPr/>
        </p:nvSpPr>
        <p:spPr>
          <a:xfrm>
            <a:off x="4558173" y="2255905"/>
            <a:ext cx="2153177" cy="400110"/>
          </a:xfrm>
          <a:prstGeom prst="rect">
            <a:avLst/>
          </a:prstGeom>
          <a:solidFill>
            <a:srgbClr val="EDF6F9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“Heeft 1 of geen”: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Interne object kan ook </a:t>
            </a:r>
            <a:r>
              <a:rPr lang="en-US" sz="1000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zijn. Testen!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Rechte verbindingslijn met pijl 54">
            <a:extLst>
              <a:ext uri="{FF2B5EF4-FFF2-40B4-BE49-F238E27FC236}">
                <a16:creationId xmlns:a16="http://schemas.microsoft.com/office/drawing/2014/main" id="{783A535A-8FC3-D339-7E6B-AFE8B60DBFB5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688080" y="2423449"/>
            <a:ext cx="870093" cy="32511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71232C45-CEEC-E17F-E139-9132B7484E25}"/>
              </a:ext>
            </a:extLst>
          </p:cNvPr>
          <p:cNvSpPr txBox="1"/>
          <p:nvPr/>
        </p:nvSpPr>
        <p:spPr>
          <a:xfrm>
            <a:off x="4582920" y="5324469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ACA1C8F1-33B2-1A5B-0588-DC2F5674FDBD}"/>
              </a:ext>
            </a:extLst>
          </p:cNvPr>
          <p:cNvSpPr txBox="1"/>
          <p:nvPr/>
        </p:nvSpPr>
        <p:spPr>
          <a:xfrm>
            <a:off x="4090673" y="5696045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referentie van/naar object zelf terug (enkel aanroepbaar in object zelf).</a:t>
            </a:r>
          </a:p>
        </p:txBody>
      </p:sp>
      <p:pic>
        <p:nvPicPr>
          <p:cNvPr id="13" name="Graphic 12" descr="Werknemersbadge met effen opvulling">
            <a:extLst>
              <a:ext uri="{FF2B5EF4-FFF2-40B4-BE49-F238E27FC236}">
                <a16:creationId xmlns:a16="http://schemas.microsoft.com/office/drawing/2014/main" id="{0AA73FAD-1C16-816F-259D-DEFE09BBB3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158103" y="5382947"/>
            <a:ext cx="396240" cy="396240"/>
          </a:xfrm>
          <a:prstGeom prst="rect">
            <a:avLst/>
          </a:prstGeom>
        </p:spPr>
      </p:pic>
      <p:sp>
        <p:nvSpPr>
          <p:cNvPr id="15" name="Rechthoek 14">
            <a:extLst>
              <a:ext uri="{FF2B5EF4-FFF2-40B4-BE49-F238E27FC236}">
                <a16:creationId xmlns:a16="http://schemas.microsoft.com/office/drawing/2014/main" id="{2941CCB7-6592-BA9D-E17C-3BD9A2BFCA2F}"/>
              </a:ext>
            </a:extLst>
          </p:cNvPr>
          <p:cNvSpPr/>
          <p:nvPr/>
        </p:nvSpPr>
        <p:spPr>
          <a:xfrm>
            <a:off x="6378218" y="-972"/>
            <a:ext cx="479782" cy="664442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1400" b="1" dirty="0"/>
              <a:t>H15</a:t>
            </a:r>
            <a:br>
              <a:rPr lang="nl-BE" sz="1400" b="1" dirty="0"/>
            </a:br>
            <a:r>
              <a:rPr lang="nl-BE" sz="1400" b="1" dirty="0"/>
              <a:t>-</a:t>
            </a:r>
          </a:p>
          <a:p>
            <a:pPr algn="ctr"/>
            <a:r>
              <a:rPr lang="nl-BE" sz="1400" b="1" dirty="0"/>
              <a:t>H16</a:t>
            </a:r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3ED75502-7430-3DD0-FE9E-925FF60E3F44}"/>
              </a:ext>
            </a:extLst>
          </p:cNvPr>
          <p:cNvSpPr txBox="1"/>
          <p:nvPr/>
        </p:nvSpPr>
        <p:spPr>
          <a:xfrm>
            <a:off x="616678" y="2759163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Polymorfisme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9" name="Graphic 18" descr="Basisvormen met effen opvulling">
            <a:extLst>
              <a:ext uri="{FF2B5EF4-FFF2-40B4-BE49-F238E27FC236}">
                <a16:creationId xmlns:a16="http://schemas.microsoft.com/office/drawing/2014/main" id="{737F8DE2-5A4B-54D7-F037-4BC48503F05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41662" y="2817640"/>
            <a:ext cx="457200" cy="457200"/>
          </a:xfrm>
          <a:prstGeom prst="rect">
            <a:avLst/>
          </a:prstGeom>
        </p:spPr>
      </p:pic>
      <p:sp>
        <p:nvSpPr>
          <p:cNvPr id="22" name="Tekstvak 21">
            <a:extLst>
              <a:ext uri="{FF2B5EF4-FFF2-40B4-BE49-F238E27FC236}">
                <a16:creationId xmlns:a16="http://schemas.microsoft.com/office/drawing/2014/main" id="{94CFBF9F-45DD-89C3-3348-B274E2B7ADE6}"/>
              </a:ext>
            </a:extLst>
          </p:cNvPr>
          <p:cNvSpPr txBox="1"/>
          <p:nvPr/>
        </p:nvSpPr>
        <p:spPr>
          <a:xfrm>
            <a:off x="3095302" y="2817251"/>
            <a:ext cx="3865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1.Objecten kunnen zich voordoen als hun parent-type.</a:t>
            </a:r>
          </a:p>
          <a:p>
            <a:r>
              <a:rPr lang="en-US" sz="1200" b="1" dirty="0"/>
              <a:t>2. Maar ze kunnen wel “hun” </a:t>
            </a:r>
            <a:r>
              <a:rPr lang="en-US" sz="1200" b="1" i="1" dirty="0"/>
              <a:t>override’d</a:t>
            </a:r>
            <a:r>
              <a:rPr lang="en-US" sz="1200" b="1" dirty="0"/>
              <a:t> code uitvoeren</a:t>
            </a: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4D61EEA4-F873-FCC9-F1B1-03A4BFABF1EA}"/>
              </a:ext>
            </a:extLst>
          </p:cNvPr>
          <p:cNvSpPr txBox="1"/>
          <p:nvPr/>
        </p:nvSpPr>
        <p:spPr>
          <a:xfrm>
            <a:off x="185660" y="3338818"/>
            <a:ext cx="38182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abstract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"Hinnikhinnik"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Dier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MaakGeluid()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"Oinkoink"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17046427-559A-46CE-1CE2-2F533079BBC9}"/>
              </a:ext>
            </a:extLst>
          </p:cNvPr>
          <p:cNvSpPr txBox="1"/>
          <p:nvPr/>
        </p:nvSpPr>
        <p:spPr>
          <a:xfrm>
            <a:off x="172594" y="6985185"/>
            <a:ext cx="35739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dier1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Varken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dier2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Console.WriteLine(dier1.MaakGeluid()); 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Console.WriteLine(dier2.MaakGeluid()); </a:t>
            </a:r>
            <a:endParaRPr lang="nl-BE" sz="1100" dirty="0"/>
          </a:p>
        </p:txBody>
      </p:sp>
      <p:sp>
        <p:nvSpPr>
          <p:cNvPr id="31" name="Tekstvak 30">
            <a:extLst>
              <a:ext uri="{FF2B5EF4-FFF2-40B4-BE49-F238E27FC236}">
                <a16:creationId xmlns:a16="http://schemas.microsoft.com/office/drawing/2014/main" id="{0EC31827-109E-642C-B4D1-C7CAE1ACCCCB}"/>
              </a:ext>
            </a:extLst>
          </p:cNvPr>
          <p:cNvSpPr txBox="1"/>
          <p:nvPr/>
        </p:nvSpPr>
        <p:spPr>
          <a:xfrm>
            <a:off x="125327" y="6430506"/>
            <a:ext cx="21837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Francois One" panose="02000503040000020004" pitchFamily="2" charset="0"/>
              </a:rPr>
              <a:t>Voorbeeld gebruik:</a:t>
            </a:r>
            <a:endParaRPr lang="nl-BE" sz="2000" dirty="0">
              <a:latin typeface="Francois One" panose="02000503040000020004" pitchFamily="2" charset="0"/>
            </a:endParaRPr>
          </a:p>
        </p:txBody>
      </p:sp>
      <p:sp>
        <p:nvSpPr>
          <p:cNvPr id="37" name="Tekstvak 36">
            <a:extLst>
              <a:ext uri="{FF2B5EF4-FFF2-40B4-BE49-F238E27FC236}">
                <a16:creationId xmlns:a16="http://schemas.microsoft.com/office/drawing/2014/main" id="{802E6B17-8B55-BC04-A83F-9CF7FB410EB7}"/>
              </a:ext>
            </a:extLst>
          </p:cNvPr>
          <p:cNvSpPr txBox="1"/>
          <p:nvPr/>
        </p:nvSpPr>
        <p:spPr>
          <a:xfrm>
            <a:off x="4663561" y="6155379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Tekstvak 37">
            <a:extLst>
              <a:ext uri="{FF2B5EF4-FFF2-40B4-BE49-F238E27FC236}">
                <a16:creationId xmlns:a16="http://schemas.microsoft.com/office/drawing/2014/main" id="{37DF87A7-2A28-CBEA-84E0-D07F8044575E}"/>
              </a:ext>
            </a:extLst>
          </p:cNvPr>
          <p:cNvSpPr txBox="1"/>
          <p:nvPr/>
        </p:nvSpPr>
        <p:spPr>
          <a:xfrm>
            <a:off x="4120545" y="6595247"/>
            <a:ext cx="28317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Geeft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200" dirty="0"/>
              <a:t> terug om aan te geven of variabele van bepaald datatype is (</a:t>
            </a:r>
            <a:r>
              <a:rPr lang="en-US" sz="1200" b="1" dirty="0"/>
              <a:t>of van child-klasse van datatype!</a:t>
            </a:r>
            <a:r>
              <a:rPr lang="en-US" sz="1200" dirty="0"/>
              <a:t>). Werkt ook voor interfaces (zie sectie “Interfaces”)</a:t>
            </a:r>
          </a:p>
        </p:txBody>
      </p:sp>
      <p:sp>
        <p:nvSpPr>
          <p:cNvPr id="40" name="Tekstvak 39">
            <a:extLst>
              <a:ext uri="{FF2B5EF4-FFF2-40B4-BE49-F238E27FC236}">
                <a16:creationId xmlns:a16="http://schemas.microsoft.com/office/drawing/2014/main" id="{A20A20F2-9E3D-6A52-3E61-17CC08768642}"/>
              </a:ext>
            </a:extLst>
          </p:cNvPr>
          <p:cNvSpPr txBox="1"/>
          <p:nvPr/>
        </p:nvSpPr>
        <p:spPr>
          <a:xfrm>
            <a:off x="4135785" y="7367072"/>
            <a:ext cx="486918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(dezePersoon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	//...</a:t>
            </a:r>
            <a:endParaRPr lang="nl-BE" sz="1100" dirty="0"/>
          </a:p>
        </p:txBody>
      </p:sp>
      <p:pic>
        <p:nvPicPr>
          <p:cNvPr id="46" name="Graphic 45" descr="Klembord met aantal kruizen met effen opvulling">
            <a:extLst>
              <a:ext uri="{FF2B5EF4-FFF2-40B4-BE49-F238E27FC236}">
                <a16:creationId xmlns:a16="http://schemas.microsoft.com/office/drawing/2014/main" id="{70863219-4D94-D4A8-4272-2DA6A655FA8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84230" y="6232323"/>
            <a:ext cx="430886" cy="430886"/>
          </a:xfrm>
          <a:prstGeom prst="rect">
            <a:avLst/>
          </a:prstGeom>
        </p:spPr>
      </p:pic>
      <p:sp>
        <p:nvSpPr>
          <p:cNvPr id="47" name="Tekstvak 46">
            <a:extLst>
              <a:ext uri="{FF2B5EF4-FFF2-40B4-BE49-F238E27FC236}">
                <a16:creationId xmlns:a16="http://schemas.microsoft.com/office/drawing/2014/main" id="{4C089DE6-38DB-8A36-7168-47481F0CC03C}"/>
              </a:ext>
            </a:extLst>
          </p:cNvPr>
          <p:cNvSpPr txBox="1"/>
          <p:nvPr/>
        </p:nvSpPr>
        <p:spPr>
          <a:xfrm>
            <a:off x="4698145" y="7738537"/>
            <a:ext cx="3355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endParaRPr lang="nl-BE" sz="3200" b="1" dirty="0">
              <a:solidFill>
                <a:srgbClr val="0000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kstvak 49">
            <a:extLst>
              <a:ext uri="{FF2B5EF4-FFF2-40B4-BE49-F238E27FC236}">
                <a16:creationId xmlns:a16="http://schemas.microsoft.com/office/drawing/2014/main" id="{16C747E7-4029-8D74-4D7D-0EC70ECE4589}"/>
              </a:ext>
            </a:extLst>
          </p:cNvPr>
          <p:cNvSpPr txBox="1"/>
          <p:nvPr/>
        </p:nvSpPr>
        <p:spPr>
          <a:xfrm>
            <a:off x="4144759" y="8124418"/>
            <a:ext cx="2709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Cast</a:t>
            </a:r>
            <a:r>
              <a:rPr lang="en-US" sz="1200" dirty="0"/>
              <a:t> object naar ander datatype indien mogelijk. Zo niet geeft het </a:t>
            </a:r>
            <a:r>
              <a:rPr lang="en-US" sz="12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200" dirty="0"/>
              <a:t> terug.</a:t>
            </a:r>
          </a:p>
        </p:txBody>
      </p:sp>
      <p:pic>
        <p:nvPicPr>
          <p:cNvPr id="56" name="Graphic 55" descr="Zonnebril met effen opvulling">
            <a:extLst>
              <a:ext uri="{FF2B5EF4-FFF2-40B4-BE49-F238E27FC236}">
                <a16:creationId xmlns:a16="http://schemas.microsoft.com/office/drawing/2014/main" id="{B6D1D149-4EA1-6A18-5A87-4BCF4B067D0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220809" y="7804132"/>
            <a:ext cx="457200" cy="457200"/>
          </a:xfrm>
          <a:prstGeom prst="rect">
            <a:avLst/>
          </a:prstGeom>
        </p:spPr>
      </p:pic>
      <p:sp>
        <p:nvSpPr>
          <p:cNvPr id="58" name="Tekstvak 57">
            <a:extLst>
              <a:ext uri="{FF2B5EF4-FFF2-40B4-BE49-F238E27FC236}">
                <a16:creationId xmlns:a16="http://schemas.microsoft.com/office/drawing/2014/main" id="{AD66E411-CEA5-2577-2ADC-4A2959FC0E6A}"/>
              </a:ext>
            </a:extLst>
          </p:cNvPr>
          <p:cNvSpPr txBox="1"/>
          <p:nvPr/>
        </p:nvSpPr>
        <p:spPr>
          <a:xfrm>
            <a:off x="4135785" y="8532302"/>
            <a:ext cx="2826734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fritz 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Student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jos = fritz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as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Mens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(jos !=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8000"/>
                </a:solidFill>
                <a:latin typeface="Cascadia Mono" panose="020B0609020000020004" pitchFamily="49" charset="0"/>
              </a:rPr>
              <a:t>//Doe Mens-zaken 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34" name="Picture 2" descr="Premium Vector | Pixel art laptop computer icon for 8bit game on white  background">
            <a:extLst>
              <a:ext uri="{FF2B5EF4-FFF2-40B4-BE49-F238E27FC236}">
                <a16:creationId xmlns:a16="http://schemas.microsoft.com/office/drawing/2014/main" id="{0D56DA6A-3450-61E9-50C4-8E6C75040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790" y="7697793"/>
            <a:ext cx="2813824" cy="1691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kstvak 34">
            <a:extLst>
              <a:ext uri="{FF2B5EF4-FFF2-40B4-BE49-F238E27FC236}">
                <a16:creationId xmlns:a16="http://schemas.microsoft.com/office/drawing/2014/main" id="{26FCD2AC-158E-6B54-9C25-1F463190BACD}"/>
              </a:ext>
            </a:extLst>
          </p:cNvPr>
          <p:cNvSpPr txBox="1"/>
          <p:nvPr/>
        </p:nvSpPr>
        <p:spPr>
          <a:xfrm>
            <a:off x="1912610" y="7841351"/>
            <a:ext cx="395187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Oinkoink</a:t>
            </a:r>
          </a:p>
          <a:p>
            <a:r>
              <a:rPr lang="nl-BE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Hinnikhinnik</a:t>
            </a:r>
          </a:p>
        </p:txBody>
      </p:sp>
      <p:pic>
        <p:nvPicPr>
          <p:cNvPr id="1067" name="Picture 2">
            <a:extLst>
              <a:ext uri="{FF2B5EF4-FFF2-40B4-BE49-F238E27FC236}">
                <a16:creationId xmlns:a16="http://schemas.microsoft.com/office/drawing/2014/main" id="{0CAC9A3D-C6A9-8D9B-E9D9-2B4F06F83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1522" y="3557153"/>
            <a:ext cx="3152760" cy="166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Tekstvak 1067">
            <a:extLst>
              <a:ext uri="{FF2B5EF4-FFF2-40B4-BE49-F238E27FC236}">
                <a16:creationId xmlns:a16="http://schemas.microsoft.com/office/drawing/2014/main" id="{9ABAFF8A-E0BC-A41B-9A5D-AE2E76BDFA0E}"/>
              </a:ext>
            </a:extLst>
          </p:cNvPr>
          <p:cNvSpPr txBox="1"/>
          <p:nvPr/>
        </p:nvSpPr>
        <p:spPr>
          <a:xfrm>
            <a:off x="1760952" y="6769895"/>
            <a:ext cx="2153177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 dank aan polymorfisme!</a:t>
            </a:r>
            <a:endParaRPr lang="nl-BE" sz="1000" dirty="0">
              <a:solidFill>
                <a:schemeClr val="tx1"/>
              </a:solidFill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69" name="Rechte verbindingslijn met pijl 1068">
            <a:extLst>
              <a:ext uri="{FF2B5EF4-FFF2-40B4-BE49-F238E27FC236}">
                <a16:creationId xmlns:a16="http://schemas.microsoft.com/office/drawing/2014/main" id="{179E0868-42A9-1DDF-4800-634988346630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588101" y="6893006"/>
            <a:ext cx="1172851" cy="16828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Rechte verbindingslijn met pijl 1071">
            <a:extLst>
              <a:ext uri="{FF2B5EF4-FFF2-40B4-BE49-F238E27FC236}">
                <a16:creationId xmlns:a16="http://schemas.microsoft.com/office/drawing/2014/main" id="{62A37FFB-9E5D-AAC5-8085-D9D116C6945B}"/>
              </a:ext>
            </a:extLst>
          </p:cNvPr>
          <p:cNvCxnSpPr>
            <a:cxnSpLocks/>
            <a:stCxn id="1068" idx="1"/>
          </p:cNvCxnSpPr>
          <p:nvPr/>
        </p:nvCxnSpPr>
        <p:spPr>
          <a:xfrm flipH="1">
            <a:off x="616678" y="6893006"/>
            <a:ext cx="1144274" cy="364294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5" name="Tekstvak 1074">
            <a:extLst>
              <a:ext uri="{FF2B5EF4-FFF2-40B4-BE49-F238E27FC236}">
                <a16:creationId xmlns:a16="http://schemas.microsoft.com/office/drawing/2014/main" id="{6D5543CA-CADC-13C1-729B-B845AB50BB77}"/>
              </a:ext>
            </a:extLst>
          </p:cNvPr>
          <p:cNvSpPr txBox="1"/>
          <p:nvPr/>
        </p:nvSpPr>
        <p:spPr>
          <a:xfrm>
            <a:off x="229688" y="7931949"/>
            <a:ext cx="1564293" cy="5693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List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nl-BE" sz="1100" dirty="0">
                <a:solidFill>
                  <a:srgbClr val="2B91AF"/>
                </a:solidFill>
                <a:latin typeface="Cascadia Mono" panose="020B0609020000020004" pitchFamily="49" charset="0"/>
              </a:rPr>
              <a:t>Dier</a:t>
            </a:r>
            <a:r>
              <a:rPr lang="nl-BE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kan dus ook gebruik maken van polymorfisme!</a:t>
            </a:r>
          </a:p>
        </p:txBody>
      </p:sp>
    </p:spTree>
    <p:extLst>
      <p:ext uri="{BB962C8B-B14F-4D97-AF65-F5344CB8AC3E}">
        <p14:creationId xmlns:p14="http://schemas.microsoft.com/office/powerpoint/2010/main" val="3940052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hoek 24">
            <a:extLst>
              <a:ext uri="{FF2B5EF4-FFF2-40B4-BE49-F238E27FC236}">
                <a16:creationId xmlns:a16="http://schemas.microsoft.com/office/drawing/2014/main" id="{A6009C89-11DB-B92B-BEA2-BB96A0AEDB73}"/>
              </a:ext>
            </a:extLst>
          </p:cNvPr>
          <p:cNvSpPr/>
          <p:nvPr/>
        </p:nvSpPr>
        <p:spPr>
          <a:xfrm>
            <a:off x="0" y="-108243"/>
            <a:ext cx="6877676" cy="289791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6" name="Rechthoek 25">
            <a:extLst>
              <a:ext uri="{FF2B5EF4-FFF2-40B4-BE49-F238E27FC236}">
                <a16:creationId xmlns:a16="http://schemas.microsoft.com/office/drawing/2014/main" id="{6193FCA1-9D55-E293-3688-B2548E408474}"/>
              </a:ext>
            </a:extLst>
          </p:cNvPr>
          <p:cNvSpPr/>
          <p:nvPr/>
        </p:nvSpPr>
        <p:spPr>
          <a:xfrm rot="16200000">
            <a:off x="-5048307" y="4794807"/>
            <a:ext cx="10134895" cy="32879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0F09570-6353-BB48-4F40-E465B0F98D13}"/>
              </a:ext>
            </a:extLst>
          </p:cNvPr>
          <p:cNvSpPr/>
          <p:nvPr/>
        </p:nvSpPr>
        <p:spPr>
          <a:xfrm>
            <a:off x="6405969" y="-97236"/>
            <a:ext cx="479782" cy="549583"/>
          </a:xfrm>
          <a:prstGeom prst="rect">
            <a:avLst/>
          </a:prstGeom>
          <a:solidFill>
            <a:srgbClr val="006D7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nl-BE" sz="1400" b="1" dirty="0"/>
              <a:t>H17</a:t>
            </a:r>
          </a:p>
        </p:txBody>
      </p:sp>
      <p:pic>
        <p:nvPicPr>
          <p:cNvPr id="43" name="Afbeelding 42">
            <a:extLst>
              <a:ext uri="{FF2B5EF4-FFF2-40B4-BE49-F238E27FC236}">
                <a16:creationId xmlns:a16="http://schemas.microsoft.com/office/drawing/2014/main" id="{EE519423-BCB6-1AEE-0A06-51CAF586F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1" y="-2395997"/>
            <a:ext cx="6858000" cy="2077899"/>
          </a:xfrm>
          <a:prstGeom prst="rect">
            <a:avLst/>
          </a:prstGeom>
        </p:spPr>
      </p:pic>
      <p:grpSp>
        <p:nvGrpSpPr>
          <p:cNvPr id="2" name="Groep 1">
            <a:extLst>
              <a:ext uri="{FF2B5EF4-FFF2-40B4-BE49-F238E27FC236}">
                <a16:creationId xmlns:a16="http://schemas.microsoft.com/office/drawing/2014/main" id="{279CC530-3311-29A2-0A26-5C41F2899DFE}"/>
              </a:ext>
            </a:extLst>
          </p:cNvPr>
          <p:cNvGrpSpPr/>
          <p:nvPr/>
        </p:nvGrpSpPr>
        <p:grpSpPr>
          <a:xfrm>
            <a:off x="252122" y="9709289"/>
            <a:ext cx="6641068" cy="200055"/>
            <a:chOff x="215065" y="9706462"/>
            <a:chExt cx="6641068" cy="200055"/>
          </a:xfrm>
        </p:grpSpPr>
        <p:sp>
          <p:nvSpPr>
            <p:cNvPr id="3" name="Tekstvak 25">
              <a:extLst>
                <a:ext uri="{FF2B5EF4-FFF2-40B4-BE49-F238E27FC236}">
                  <a16:creationId xmlns:a16="http://schemas.microsoft.com/office/drawing/2014/main" id="{7E5296E7-371C-D002-F626-95209ABFE8F7}"/>
                </a:ext>
              </a:extLst>
            </p:cNvPr>
            <p:cNvSpPr txBox="1"/>
            <p:nvPr/>
          </p:nvSpPr>
          <p:spPr>
            <a:xfrm>
              <a:off x="1077633" y="9706462"/>
              <a:ext cx="5778500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nl-NL" sz="700" dirty="0">
                  <a:latin typeface="Francois One" panose="02000503040000020004" pitchFamily="2" charset="0"/>
                </a:rPr>
                <a:t>Handboek “Zie Scherp Scherper”, Tim Dams (ziescherp.be)</a:t>
              </a:r>
              <a:endParaRPr lang="nl-BE" sz="700" dirty="0">
                <a:latin typeface="Francois One" panose="02000503040000020004" pitchFamily="2" charset="0"/>
              </a:endParaRPr>
            </a:p>
          </p:txBody>
        </p:sp>
        <p:pic>
          <p:nvPicPr>
            <p:cNvPr id="4" name="Afbeelding 3" descr="Afbeelding met symbool, Lettertype, logo&#10;&#10;Automatisch gegenereerde beschrijving">
              <a:extLst>
                <a:ext uri="{FF2B5EF4-FFF2-40B4-BE49-F238E27FC236}">
                  <a16:creationId xmlns:a16="http://schemas.microsoft.com/office/drawing/2014/main" id="{5185D0BC-F6F4-D0D2-6ED5-E318A5E178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DFE0E0"/>
                </a:clrFrom>
                <a:clrTo>
                  <a:srgbClr val="DFE0E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6956" y="9718910"/>
              <a:ext cx="304801" cy="158496"/>
            </a:xfrm>
            <a:prstGeom prst="rect">
              <a:avLst/>
            </a:prstGeom>
          </p:spPr>
        </p:pic>
        <p:pic>
          <p:nvPicPr>
            <p:cNvPr id="5" name="Picture 2" descr="Huisstijl | AP Hogeschool">
              <a:extLst>
                <a:ext uri="{FF2B5EF4-FFF2-40B4-BE49-F238E27FC236}">
                  <a16:creationId xmlns:a16="http://schemas.microsoft.com/office/drawing/2014/main" id="{83EAF974-CDFE-3B1F-BB0E-EA2FB0D90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065" y="9763478"/>
              <a:ext cx="498399" cy="719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logo">
              <a:extLst>
                <a:ext uri="{FF2B5EF4-FFF2-40B4-BE49-F238E27FC236}">
                  <a16:creationId xmlns:a16="http://schemas.microsoft.com/office/drawing/2014/main" id="{A8AEB676-F38B-B2F4-623C-FE5EBD82D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7094" y="9747692"/>
              <a:ext cx="881846" cy="1035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kstvak 8">
            <a:extLst>
              <a:ext uri="{FF2B5EF4-FFF2-40B4-BE49-F238E27FC236}">
                <a16:creationId xmlns:a16="http://schemas.microsoft.com/office/drawing/2014/main" id="{A3E9A781-ECC6-7DFC-FDD6-DB564FB64043}"/>
              </a:ext>
            </a:extLst>
          </p:cNvPr>
          <p:cNvSpPr txBox="1"/>
          <p:nvPr/>
        </p:nvSpPr>
        <p:spPr>
          <a:xfrm>
            <a:off x="313728" y="1080014"/>
            <a:ext cx="5414375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interface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62D886-7F71-FE6D-C36F-47600A6F9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438" b="32120"/>
          <a:stretch/>
        </p:blipFill>
        <p:spPr bwMode="auto">
          <a:xfrm>
            <a:off x="3408759" y="1074293"/>
            <a:ext cx="1508870" cy="127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700C348-8675-F649-1A06-F32D4D46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013" y="2488314"/>
            <a:ext cx="2039033" cy="22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vak 11">
            <a:extLst>
              <a:ext uri="{FF2B5EF4-FFF2-40B4-BE49-F238E27FC236}">
                <a16:creationId xmlns:a16="http://schemas.microsoft.com/office/drawing/2014/main" id="{A57BACC1-1161-EC06-9653-E607AB683167}"/>
              </a:ext>
            </a:extLst>
          </p:cNvPr>
          <p:cNvSpPr txBox="1"/>
          <p:nvPr/>
        </p:nvSpPr>
        <p:spPr>
          <a:xfrm>
            <a:off x="309881" y="2260728"/>
            <a:ext cx="377748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Zorro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ISuperHeld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RoepPaard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 { ...}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HeeftSnor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SchietLasers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pewpew</a:t>
            </a:r>
            <a:r>
              <a:rPr lang="nl-BE" sz="11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VerlaagKracht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nl-NL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NL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NL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isZwak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5;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10;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Power {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nl-BE" sz="1100" dirty="0"/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175E950A-0D06-34C7-4F55-3863684C1FF6}"/>
              </a:ext>
            </a:extLst>
          </p:cNvPr>
          <p:cNvSpPr txBox="1"/>
          <p:nvPr/>
        </p:nvSpPr>
        <p:spPr>
          <a:xfrm>
            <a:off x="864151" y="177555"/>
            <a:ext cx="50373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Francois One" panose="02000503040000020004" pitchFamily="2" charset="0"/>
              </a:rPr>
              <a:t>Interfaces</a:t>
            </a:r>
            <a:endParaRPr lang="nl-BE" sz="3200" dirty="0">
              <a:latin typeface="Francois One" panose="02000503040000020004" pitchFamily="2" charset="0"/>
            </a:endParaRPr>
          </a:p>
        </p:txBody>
      </p:sp>
      <p:pic>
        <p:nvPicPr>
          <p:cNvPr id="17" name="Graphic 16" descr="USB-stick met effen opvulling">
            <a:extLst>
              <a:ext uri="{FF2B5EF4-FFF2-40B4-BE49-F238E27FC236}">
                <a16:creationId xmlns:a16="http://schemas.microsoft.com/office/drawing/2014/main" id="{AA82B2B8-A2E2-0AB1-A381-D11BB3A374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9881" y="200175"/>
            <a:ext cx="608611" cy="608611"/>
          </a:xfrm>
          <a:prstGeom prst="rect">
            <a:avLst/>
          </a:prstGeom>
        </p:spPr>
      </p:pic>
      <p:sp>
        <p:nvSpPr>
          <p:cNvPr id="19" name="Tekstvak 18">
            <a:extLst>
              <a:ext uri="{FF2B5EF4-FFF2-40B4-BE49-F238E27FC236}">
                <a16:creationId xmlns:a16="http://schemas.microsoft.com/office/drawing/2014/main" id="{12B9056D-EB4F-CC5E-1A3E-4257EACA8EAE}"/>
              </a:ext>
            </a:extLst>
          </p:cNvPr>
          <p:cNvSpPr txBox="1"/>
          <p:nvPr/>
        </p:nvSpPr>
        <p:spPr>
          <a:xfrm>
            <a:off x="233873" y="5966787"/>
            <a:ext cx="26123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11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nl-BE" sz="11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DarthVader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StarWarsCharacter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IForceUser</a:t>
            </a:r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nl-BE" sz="11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Ipilot</a:t>
            </a:r>
            <a:endParaRPr lang="nl-BE" sz="11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l-BE" sz="11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nl-BE" sz="1100" dirty="0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A23F5B16-32CA-5AC1-349C-F25D744A0640}"/>
              </a:ext>
            </a:extLst>
          </p:cNvPr>
          <p:cNvSpPr txBox="1"/>
          <p:nvPr/>
        </p:nvSpPr>
        <p:spPr>
          <a:xfrm>
            <a:off x="2659650" y="217131"/>
            <a:ext cx="3746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nl-NL" sz="1200" dirty="0"/>
              <a:t>Een interface is niet meer dan een belofte: het zegt enkel welke publieke methoden en </a:t>
            </a:r>
            <a:r>
              <a:rPr lang="nl-NL" sz="1200" dirty="0" err="1"/>
              <a:t>properties</a:t>
            </a:r>
            <a:r>
              <a:rPr lang="nl-NL" sz="1200" dirty="0"/>
              <a:t> de klassen bezit.</a:t>
            </a:r>
          </a:p>
          <a:p>
            <a:pPr algn="just"/>
            <a:r>
              <a:rPr lang="nl-NL" sz="1200" b="1" dirty="0"/>
              <a:t>Het zegt echter niets over de effectieve code-implementatie van deze methoden en </a:t>
            </a:r>
            <a:r>
              <a:rPr lang="nl-NL" sz="1200" b="1" dirty="0" err="1"/>
              <a:t>properties</a:t>
            </a:r>
            <a:r>
              <a:rPr lang="nl-NL" sz="1200" b="1" dirty="0"/>
              <a:t>.</a:t>
            </a:r>
            <a:endParaRPr lang="nl-NL" sz="1200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091550E3-815D-2653-4DB7-E26FCD2A0A94}"/>
              </a:ext>
            </a:extLst>
          </p:cNvPr>
          <p:cNvSpPr/>
          <p:nvPr/>
        </p:nvSpPr>
        <p:spPr>
          <a:xfrm>
            <a:off x="221891" y="2993700"/>
            <a:ext cx="3664309" cy="63638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E5D4CBEB-DCB1-2FC0-F154-430A4BF8A9F5}"/>
              </a:ext>
            </a:extLst>
          </p:cNvPr>
          <p:cNvSpPr/>
          <p:nvPr/>
        </p:nvSpPr>
        <p:spPr>
          <a:xfrm>
            <a:off x="221890" y="3630638"/>
            <a:ext cx="3664309" cy="1034546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A571D480-7A90-4D4E-A875-9EC44570CBF8}"/>
              </a:ext>
            </a:extLst>
          </p:cNvPr>
          <p:cNvSpPr/>
          <p:nvPr/>
        </p:nvSpPr>
        <p:spPr>
          <a:xfrm>
            <a:off x="221890" y="4662146"/>
            <a:ext cx="3664309" cy="186022"/>
          </a:xfrm>
          <a:prstGeom prst="rect">
            <a:avLst/>
          </a:prstGeom>
          <a:solidFill>
            <a:srgbClr val="EDF6F9">
              <a:alpha val="20000"/>
            </a:srgbClr>
          </a:solidFill>
          <a:ln>
            <a:solidFill>
              <a:srgbClr val="E29578"/>
            </a:solidFill>
            <a:prstDash val="sys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nl-BE" sz="1400" dirty="0">
              <a:solidFill>
                <a:schemeClr val="tx1"/>
              </a:solidFill>
              <a:latin typeface="Francois One" panose="02000503040000020004" pitchFamily="2" charset="0"/>
            </a:endParaRPr>
          </a:p>
        </p:txBody>
      </p:sp>
      <p:cxnSp>
        <p:nvCxnSpPr>
          <p:cNvPr id="16" name="Rechte verbindingslijn met pijl 15">
            <a:extLst>
              <a:ext uri="{FF2B5EF4-FFF2-40B4-BE49-F238E27FC236}">
                <a16:creationId xmlns:a16="http://schemas.microsoft.com/office/drawing/2014/main" id="{A4869EBF-1877-1C33-625A-FC4975C64B40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3172968"/>
            <a:ext cx="1481329" cy="757418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Rechte verbindingslijn met pijl 20">
            <a:extLst>
              <a:ext uri="{FF2B5EF4-FFF2-40B4-BE49-F238E27FC236}">
                <a16:creationId xmlns:a16="http://schemas.microsoft.com/office/drawing/2014/main" id="{342B96A7-EC89-3792-4F6D-90C09B877433}"/>
              </a:ext>
            </a:extLst>
          </p:cNvPr>
          <p:cNvCxnSpPr>
            <a:cxnSpLocks/>
          </p:cNvCxnSpPr>
          <p:nvPr/>
        </p:nvCxnSpPr>
        <p:spPr>
          <a:xfrm flipH="1" flipV="1">
            <a:off x="3886199" y="3858768"/>
            <a:ext cx="1481329" cy="274320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3">
            <a:extLst>
              <a:ext uri="{FF2B5EF4-FFF2-40B4-BE49-F238E27FC236}">
                <a16:creationId xmlns:a16="http://schemas.microsoft.com/office/drawing/2014/main" id="{5305C31F-2F95-167A-621C-C853F1FCD39E}"/>
              </a:ext>
            </a:extLst>
          </p:cNvPr>
          <p:cNvCxnSpPr>
            <a:cxnSpLocks/>
          </p:cNvCxnSpPr>
          <p:nvPr/>
        </p:nvCxnSpPr>
        <p:spPr>
          <a:xfrm flipH="1">
            <a:off x="3886199" y="4462272"/>
            <a:ext cx="1481329" cy="314762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ep 37">
            <a:extLst>
              <a:ext uri="{FF2B5EF4-FFF2-40B4-BE49-F238E27FC236}">
                <a16:creationId xmlns:a16="http://schemas.microsoft.com/office/drawing/2014/main" id="{E78DD6B0-4FB1-0C81-27A3-1AB8C83C7050}"/>
              </a:ext>
            </a:extLst>
          </p:cNvPr>
          <p:cNvGrpSpPr/>
          <p:nvPr/>
        </p:nvGrpSpPr>
        <p:grpSpPr>
          <a:xfrm>
            <a:off x="3172339" y="4840335"/>
            <a:ext cx="3685661" cy="2205618"/>
            <a:chOff x="3080513" y="5292463"/>
            <a:chExt cx="3777487" cy="2205618"/>
          </a:xfrm>
        </p:grpSpPr>
        <p:grpSp>
          <p:nvGrpSpPr>
            <p:cNvPr id="36" name="Groep 35">
              <a:extLst>
                <a:ext uri="{FF2B5EF4-FFF2-40B4-BE49-F238E27FC236}">
                  <a16:creationId xmlns:a16="http://schemas.microsoft.com/office/drawing/2014/main" id="{58F42AE6-4277-83F9-77D2-1C29181DF64D}"/>
                </a:ext>
              </a:extLst>
            </p:cNvPr>
            <p:cNvGrpSpPr/>
            <p:nvPr/>
          </p:nvGrpSpPr>
          <p:grpSpPr>
            <a:xfrm>
              <a:off x="3080513" y="5292463"/>
              <a:ext cx="3777487" cy="2205618"/>
              <a:chOff x="3183765" y="6161927"/>
              <a:chExt cx="3777487" cy="1761322"/>
            </a:xfrm>
          </p:grpSpPr>
          <p:sp>
            <p:nvSpPr>
              <p:cNvPr id="30" name="Rechthoek 29">
                <a:extLst>
                  <a:ext uri="{FF2B5EF4-FFF2-40B4-BE49-F238E27FC236}">
                    <a16:creationId xmlns:a16="http://schemas.microsoft.com/office/drawing/2014/main" id="{6AAD240C-7EAA-727B-1E46-3AF33F58C9F9}"/>
                  </a:ext>
                </a:extLst>
              </p:cNvPr>
              <p:cNvSpPr/>
              <p:nvPr/>
            </p:nvSpPr>
            <p:spPr>
              <a:xfrm>
                <a:off x="3183765" y="6239008"/>
                <a:ext cx="3777487" cy="1489695"/>
              </a:xfrm>
              <a:prstGeom prst="rect">
                <a:avLst/>
              </a:prstGeom>
              <a:solidFill>
                <a:srgbClr val="FFDDD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Tekstvak 30">
                <a:extLst>
                  <a:ext uri="{FF2B5EF4-FFF2-40B4-BE49-F238E27FC236}">
                    <a16:creationId xmlns:a16="http://schemas.microsoft.com/office/drawing/2014/main" id="{12650420-0411-3A2F-70FA-0BCE8F97DE42}"/>
                  </a:ext>
                </a:extLst>
              </p:cNvPr>
              <p:cNvSpPr txBox="1"/>
              <p:nvPr/>
            </p:nvSpPr>
            <p:spPr>
              <a:xfrm>
                <a:off x="3997706" y="6161927"/>
                <a:ext cx="2533903" cy="466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nl-NL" sz="3200" b="1" dirty="0">
                    <a:solidFill>
                      <a:srgbClr val="0000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is/as</a:t>
                </a:r>
                <a:endParaRPr lang="nl-BE" sz="3200" dirty="0">
                  <a:latin typeface="Francois One" panose="02000503040000020004" pitchFamily="2" charset="0"/>
                </a:endParaRPr>
              </a:p>
            </p:txBody>
          </p:sp>
          <p:sp>
            <p:nvSpPr>
              <p:cNvPr id="35" name="Tekstvak 34">
                <a:extLst>
                  <a:ext uri="{FF2B5EF4-FFF2-40B4-BE49-F238E27FC236}">
                    <a16:creationId xmlns:a16="http://schemas.microsoft.com/office/drawing/2014/main" id="{C0601AA8-77FB-010A-24D0-8EF45D71CBBA}"/>
                  </a:ext>
                </a:extLst>
              </p:cNvPr>
              <p:cNvSpPr txBox="1"/>
              <p:nvPr/>
            </p:nvSpPr>
            <p:spPr>
              <a:xfrm>
                <a:off x="3266060" y="6815253"/>
                <a:ext cx="3674235" cy="11079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11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held = </a:t>
                </a:r>
                <a:r>
                  <a:rPr lang="nl-NL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new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1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Zorro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();</a:t>
                </a:r>
              </a:p>
              <a:p>
                <a:r>
                  <a:rPr lang="nl-NL" sz="11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if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(held </a:t>
                </a:r>
                <a:r>
                  <a:rPr lang="nl-NL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is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nl-NL" sz="11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</a:t>
                </a:r>
              </a:p>
              <a:p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{</a:t>
                </a:r>
              </a:p>
              <a:p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en-US" sz="11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temp = held </a:t>
                </a:r>
                <a:r>
                  <a:rPr lang="en-US" sz="1100" dirty="0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as</a:t>
                </a:r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</a:t>
                </a:r>
                <a:r>
                  <a:rPr lang="en-US" sz="1100" dirty="0" err="1">
                    <a:solidFill>
                      <a:srgbClr val="2B91AF"/>
                    </a:solidFill>
                    <a:latin typeface="Cascadia Mono" panose="020B0609020000020004" pitchFamily="49" charset="0"/>
                  </a:rPr>
                  <a:t>ISuperHeld</a:t>
                </a:r>
                <a:r>
                  <a:rPr lang="en-US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;</a:t>
                </a:r>
              </a:p>
              <a:p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    </a:t>
                </a:r>
                <a:r>
                  <a:rPr lang="nl-NL" sz="1100" dirty="0" err="1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temp.VerlaagKracht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(</a:t>
                </a:r>
                <a:r>
                  <a:rPr lang="nl-NL" sz="1100" dirty="0" err="1">
                    <a:solidFill>
                      <a:srgbClr val="0000FF"/>
                    </a:solidFill>
                    <a:latin typeface="Cascadia Mono" panose="020B0609020000020004" pitchFamily="49" charset="0"/>
                  </a:rPr>
                  <a:t>true</a:t>
                </a:r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);</a:t>
                </a:r>
              </a:p>
              <a:p>
                <a:r>
                  <a:rPr lang="nl-NL" sz="1100" dirty="0">
                    <a:solidFill>
                      <a:srgbClr val="000000"/>
                    </a:solidFill>
                    <a:latin typeface="Cascadia Mono" panose="020B0609020000020004" pitchFamily="49" charset="0"/>
                  </a:rPr>
                  <a:t>}</a:t>
                </a:r>
                <a:endParaRPr lang="nl-NL" sz="1100" dirty="0"/>
              </a:p>
            </p:txBody>
          </p:sp>
        </p:grpSp>
        <p:sp>
          <p:nvSpPr>
            <p:cNvPr id="37" name="Tekstvak 36">
              <a:extLst>
                <a:ext uri="{FF2B5EF4-FFF2-40B4-BE49-F238E27FC236}">
                  <a16:creationId xmlns:a16="http://schemas.microsoft.com/office/drawing/2014/main" id="{38250185-6A46-02CA-52BA-7AD7314B2EAB}"/>
                </a:ext>
              </a:extLst>
            </p:cNvPr>
            <p:cNvSpPr txBox="1"/>
            <p:nvPr/>
          </p:nvSpPr>
          <p:spPr>
            <a:xfrm>
              <a:off x="3162808" y="5746149"/>
              <a:ext cx="36640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nl-NL" sz="1200" dirty="0"/>
                <a:t>Ideaal om te kijken of object interface heeft, en vervolgens dat deel ervan aan te roepen:</a:t>
              </a:r>
            </a:p>
          </p:txBody>
        </p:sp>
      </p:grpSp>
      <p:sp>
        <p:nvSpPr>
          <p:cNvPr id="39" name="Tekstvak 38">
            <a:extLst>
              <a:ext uri="{FF2B5EF4-FFF2-40B4-BE49-F238E27FC236}">
                <a16:creationId xmlns:a16="http://schemas.microsoft.com/office/drawing/2014/main" id="{D7232852-BA5B-224E-9EC1-87955EFD2DF6}"/>
              </a:ext>
            </a:extLst>
          </p:cNvPr>
          <p:cNvSpPr txBox="1"/>
          <p:nvPr/>
        </p:nvSpPr>
        <p:spPr>
          <a:xfrm>
            <a:off x="5319911" y="1402762"/>
            <a:ext cx="1307660" cy="553998"/>
          </a:xfrm>
          <a:prstGeom prst="rect">
            <a:avLst/>
          </a:prstGeom>
          <a:solidFill>
            <a:srgbClr val="EDF6F9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>
                <a:solidFill>
                  <a:srgbClr val="0000FF"/>
                </a:solidFill>
                <a:latin typeface="Cascadia Mono" panose="020B0609020000020004" pitchFamily="49" charset="0"/>
              </a:defRPr>
            </a:lvl1pPr>
          </a:lstStyle>
          <a:p>
            <a:r>
              <a:rPr lang="nl-NL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UML aanduiding van een interface is m.b.v. een “lolly”,</a:t>
            </a:r>
          </a:p>
        </p:txBody>
      </p:sp>
      <p:cxnSp>
        <p:nvCxnSpPr>
          <p:cNvPr id="40" name="Rechte verbindingslijn met pijl 39">
            <a:extLst>
              <a:ext uri="{FF2B5EF4-FFF2-40B4-BE49-F238E27FC236}">
                <a16:creationId xmlns:a16="http://schemas.microsoft.com/office/drawing/2014/main" id="{70103788-A602-2921-6461-96FF901B2991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4334013" y="1446984"/>
            <a:ext cx="985898" cy="232777"/>
          </a:xfrm>
          <a:prstGeom prst="straightConnector1">
            <a:avLst/>
          </a:prstGeom>
          <a:ln>
            <a:solidFill>
              <a:srgbClr val="006D77"/>
            </a:solidFill>
            <a:prstDash val="lg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kstvak 47">
            <a:extLst>
              <a:ext uri="{FF2B5EF4-FFF2-40B4-BE49-F238E27FC236}">
                <a16:creationId xmlns:a16="http://schemas.microsoft.com/office/drawing/2014/main" id="{DBB809EC-516E-2AB3-5539-F394F5B1B596}"/>
              </a:ext>
            </a:extLst>
          </p:cNvPr>
          <p:cNvSpPr txBox="1"/>
          <p:nvPr/>
        </p:nvSpPr>
        <p:spPr>
          <a:xfrm>
            <a:off x="252606" y="5328066"/>
            <a:ext cx="2831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Multiple inheritance mag </a:t>
            </a:r>
            <a:r>
              <a:rPr lang="en-US" sz="1200" dirty="0" err="1"/>
              <a:t>niet</a:t>
            </a:r>
            <a:r>
              <a:rPr lang="en-US" sz="1200" dirty="0"/>
              <a:t>. Maar </a:t>
            </a:r>
            <a:r>
              <a:rPr lang="en-US" sz="1200" dirty="0" err="1"/>
              <a:t>een</a:t>
            </a:r>
            <a:r>
              <a:rPr lang="en-US" sz="1200" dirty="0"/>
              <a:t> </a:t>
            </a:r>
            <a:r>
              <a:rPr lang="en-US" sz="1200" dirty="0" err="1"/>
              <a:t>klasse</a:t>
            </a:r>
            <a:r>
              <a:rPr lang="en-US" sz="1200" dirty="0"/>
              <a:t> mag </a:t>
            </a:r>
            <a:r>
              <a:rPr lang="en-US" sz="1200" dirty="0" err="1"/>
              <a:t>wel</a:t>
            </a:r>
            <a:r>
              <a:rPr lang="en-US" sz="1200" dirty="0"/>
              <a:t> </a:t>
            </a:r>
            <a:r>
              <a:rPr lang="en-US" sz="1200" dirty="0" err="1"/>
              <a:t>meer</a:t>
            </a:r>
            <a:r>
              <a:rPr lang="en-US" sz="1200" dirty="0"/>
              <a:t> dan 1 interface </a:t>
            </a:r>
            <a:r>
              <a:rPr lang="en-US" sz="1200" dirty="0" err="1"/>
              <a:t>bevatten</a:t>
            </a:r>
            <a:r>
              <a:rPr lang="en-US" sz="12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852056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1006D7-B12A-713A-E01E-5F4FA935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3B00A09E-DFF0-91E9-D45D-6C7C62F3B82A}"/>
              </a:ext>
            </a:extLst>
          </p:cNvPr>
          <p:cNvSpPr txBox="1"/>
          <p:nvPr/>
        </p:nvSpPr>
        <p:spPr>
          <a:xfrm>
            <a:off x="-40153" y="3522478"/>
            <a:ext cx="6898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https://thenounproject.com/icon/computer-4179874/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DC882AD-FD58-EB5D-F22A-DFFA7772E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57"/>
            <a:ext cx="6858000" cy="2077899"/>
          </a:xfrm>
          <a:prstGeom prst="rect">
            <a:avLst/>
          </a:prstGeom>
        </p:spPr>
      </p:pic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4972E01C-50C3-2619-3585-3F404754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287428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th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1713</TotalTime>
  <Words>1876</Words>
  <Application>Microsoft Office PowerPoint</Application>
  <PresentationFormat>A4 (210 x 297 mm)</PresentationFormat>
  <Paragraphs>368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Cascadia Mono</vt:lpstr>
      <vt:lpstr>Courier New</vt:lpstr>
      <vt:lpstr>Francois One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Dams Tim</dc:creator>
  <cp:lastModifiedBy>Tim Dams</cp:lastModifiedBy>
  <cp:revision>114</cp:revision>
  <cp:lastPrinted>2023-11-22T14:45:07Z</cp:lastPrinted>
  <dcterms:created xsi:type="dcterms:W3CDTF">2023-11-11T09:12:16Z</dcterms:created>
  <dcterms:modified xsi:type="dcterms:W3CDTF">2023-11-27T14:39:16Z</dcterms:modified>
</cp:coreProperties>
</file>