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7"/>
  </p:notes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36" r:id="rId12"/>
    <p:sldId id="334" r:id="rId13"/>
    <p:sldId id="258" r:id="rId14"/>
    <p:sldId id="259" r:id="rId15"/>
    <p:sldId id="262" r:id="rId16"/>
    <p:sldId id="260" r:id="rId17"/>
    <p:sldId id="261" r:id="rId18"/>
    <p:sldId id="333" r:id="rId19"/>
    <p:sldId id="337" r:id="rId20"/>
    <p:sldId id="335" r:id="rId21"/>
    <p:sldId id="327" r:id="rId22"/>
    <p:sldId id="269" r:id="rId23"/>
    <p:sldId id="328" r:id="rId24"/>
    <p:sldId id="329" r:id="rId25"/>
    <p:sldId id="330" r:id="rId26"/>
    <p:sldId id="331" r:id="rId27"/>
    <p:sldId id="332" r:id="rId28"/>
    <p:sldId id="270" r:id="rId29"/>
    <p:sldId id="271" r:id="rId30"/>
    <p:sldId id="272" r:id="rId31"/>
    <p:sldId id="264" r:id="rId32"/>
    <p:sldId id="265" r:id="rId33"/>
    <p:sldId id="266" r:id="rId34"/>
    <p:sldId id="267" r:id="rId35"/>
    <p:sldId id="268" r:id="rId36"/>
  </p:sldIdLst>
  <p:sldSz cx="12192000" cy="6858000"/>
  <p:notesSz cx="6858000" cy="9144000"/>
  <p:embeddedFontLst>
    <p:embeddedFont>
      <p:font typeface="Archivo Narrow" panose="020B0506020202020B04" pitchFamily="34" charset="0"/>
      <p:regular r:id="rId38"/>
      <p:bold r:id="rId39"/>
      <p:italic r:id="rId40"/>
    </p:embeddedFont>
    <p:embeddedFont>
      <p:font typeface="Blogger Sans" panose="02000506030000020004" pitchFamily="50" charset="0"/>
      <p:regular r:id="rId41"/>
      <p:bold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Times" panose="02020603050405020304" pitchFamily="18" charset="0"/>
      <p:regular r:id="rId51"/>
      <p:bold r:id="rId52"/>
      <p:italic r:id="rId53"/>
      <p:boldItalic r:id="rId54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A7BF5-1B30-4E6F-B6D9-A85FBCF53ED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A38F6D-F075-468A-AFAA-01800CD26491}">
      <dgm:prSet/>
      <dgm:spPr/>
      <dgm:t>
        <a:bodyPr/>
        <a:lstStyle/>
        <a:p>
          <a:r>
            <a:rPr lang="nl-BE"/>
            <a:t>“Use of unassigned local variable [x]”</a:t>
          </a:r>
          <a:endParaRPr lang="en-US"/>
        </a:p>
      </dgm:t>
    </dgm:pt>
    <dgm:pt modelId="{6B8720C4-91F4-4874-870B-AB828DFC6082}" type="parTrans" cxnId="{74591EE4-B637-4214-8C66-B1ABC1C5038C}">
      <dgm:prSet/>
      <dgm:spPr/>
      <dgm:t>
        <a:bodyPr/>
        <a:lstStyle/>
        <a:p>
          <a:endParaRPr lang="en-US"/>
        </a:p>
      </dgm:t>
    </dgm:pt>
    <dgm:pt modelId="{453613B7-0E46-456A-99AF-1267D07A4878}" type="sibTrans" cxnId="{74591EE4-B637-4214-8C66-B1ABC1C5038C}">
      <dgm:prSet/>
      <dgm:spPr/>
      <dgm:t>
        <a:bodyPr/>
        <a:lstStyle/>
        <a:p>
          <a:endParaRPr lang="en-US"/>
        </a:p>
      </dgm:t>
    </dgm:pt>
    <dgm:pt modelId="{00143DBA-4EBC-4722-9FDD-236399E7D097}">
      <dgm:prSet/>
      <dgm:spPr/>
      <dgm:t>
        <a:bodyPr/>
        <a:lstStyle/>
        <a:p>
          <a:r>
            <a:rPr lang="nl-BE" dirty="0" err="1"/>
            <a:t>Opl</a:t>
          </a:r>
          <a:r>
            <a:rPr lang="nl-BE" dirty="0"/>
            <a:t>: Variabele [x] beginwaarde geven</a:t>
          </a:r>
          <a:endParaRPr lang="en-US" dirty="0"/>
        </a:p>
      </dgm:t>
    </dgm:pt>
    <dgm:pt modelId="{2C4C753F-510B-4A2A-8C51-C6361CB1FE62}" type="parTrans" cxnId="{FDC8BBBF-193B-41C5-891B-F5FA39A5A5D1}">
      <dgm:prSet/>
      <dgm:spPr/>
      <dgm:t>
        <a:bodyPr/>
        <a:lstStyle/>
        <a:p>
          <a:endParaRPr lang="en-US"/>
        </a:p>
      </dgm:t>
    </dgm:pt>
    <dgm:pt modelId="{C59D394D-950C-4441-8C4F-3F5BB39BC903}" type="sibTrans" cxnId="{FDC8BBBF-193B-41C5-891B-F5FA39A5A5D1}">
      <dgm:prSet/>
      <dgm:spPr/>
      <dgm:t>
        <a:bodyPr/>
        <a:lstStyle/>
        <a:p>
          <a:endParaRPr lang="en-US"/>
        </a:p>
      </dgm:t>
    </dgm:pt>
    <dgm:pt modelId="{38B160A1-8892-40E8-B80F-457030903A25}">
      <dgm:prSet/>
      <dgm:spPr/>
      <dgm:t>
        <a:bodyPr/>
        <a:lstStyle/>
        <a:p>
          <a:r>
            <a:rPr lang="nl-BE"/>
            <a:t>“A local variabele named [x] canned be declared in this scope because it would give a different meaning to [x]”</a:t>
          </a:r>
          <a:endParaRPr lang="en-US"/>
        </a:p>
      </dgm:t>
    </dgm:pt>
    <dgm:pt modelId="{4081B03A-D6CF-4A9C-B9FD-E7412075C0CC}" type="parTrans" cxnId="{8B413F46-ABAC-42C6-A083-0A3301C78759}">
      <dgm:prSet/>
      <dgm:spPr/>
      <dgm:t>
        <a:bodyPr/>
        <a:lstStyle/>
        <a:p>
          <a:endParaRPr lang="en-US"/>
        </a:p>
      </dgm:t>
    </dgm:pt>
    <dgm:pt modelId="{D952DB29-B959-499E-A2CF-2141FD99DA37}" type="sibTrans" cxnId="{8B413F46-ABAC-42C6-A083-0A3301C78759}">
      <dgm:prSet/>
      <dgm:spPr/>
      <dgm:t>
        <a:bodyPr/>
        <a:lstStyle/>
        <a:p>
          <a:endParaRPr lang="en-US"/>
        </a:p>
      </dgm:t>
    </dgm:pt>
    <dgm:pt modelId="{CA92E4BB-25F2-4567-B67D-813A0DD63443}">
      <dgm:prSet/>
      <dgm:spPr/>
      <dgm:t>
        <a:bodyPr/>
        <a:lstStyle/>
        <a:p>
          <a:r>
            <a:rPr lang="nl-BE" dirty="0" err="1"/>
            <a:t>Opl</a:t>
          </a:r>
          <a:r>
            <a:rPr lang="nl-BE" dirty="0"/>
            <a:t>: De nieuwe variabele een andere naam geven</a:t>
          </a:r>
          <a:endParaRPr lang="en-US" dirty="0"/>
        </a:p>
      </dgm:t>
    </dgm:pt>
    <dgm:pt modelId="{813E86A8-D9DC-431A-A713-5E3D74472552}" type="parTrans" cxnId="{C1F1EFAE-15A6-4C46-8CDD-60FA816789B6}">
      <dgm:prSet/>
      <dgm:spPr/>
      <dgm:t>
        <a:bodyPr/>
        <a:lstStyle/>
        <a:p>
          <a:endParaRPr lang="en-US"/>
        </a:p>
      </dgm:t>
    </dgm:pt>
    <dgm:pt modelId="{0EC3502B-B182-451B-8D58-7756B3130CEB}" type="sibTrans" cxnId="{C1F1EFAE-15A6-4C46-8CDD-60FA816789B6}">
      <dgm:prSet/>
      <dgm:spPr/>
      <dgm:t>
        <a:bodyPr/>
        <a:lstStyle/>
        <a:p>
          <a:endParaRPr lang="en-US"/>
        </a:p>
      </dgm:t>
    </dgm:pt>
    <dgm:pt modelId="{70BD629F-E428-418E-9CB1-B393929804C0}">
      <dgm:prSet/>
      <dgm:spPr/>
      <dgm:t>
        <a:bodyPr/>
        <a:lstStyle/>
        <a:p>
          <a:r>
            <a:rPr lang="nl-BE"/>
            <a:t>“The name [x] does not exist in the current context”</a:t>
          </a:r>
          <a:endParaRPr lang="en-US"/>
        </a:p>
      </dgm:t>
    </dgm:pt>
    <dgm:pt modelId="{34802B52-26D4-4423-8B50-A392CD320910}" type="parTrans" cxnId="{920FD870-C8B1-4EA7-9730-2B5A8A0911A6}">
      <dgm:prSet/>
      <dgm:spPr/>
      <dgm:t>
        <a:bodyPr/>
        <a:lstStyle/>
        <a:p>
          <a:endParaRPr lang="en-US"/>
        </a:p>
      </dgm:t>
    </dgm:pt>
    <dgm:pt modelId="{37B84F7F-BDF7-41EA-86A7-627E1D5D3710}" type="sibTrans" cxnId="{920FD870-C8B1-4EA7-9730-2B5A8A0911A6}">
      <dgm:prSet/>
      <dgm:spPr/>
      <dgm:t>
        <a:bodyPr/>
        <a:lstStyle/>
        <a:p>
          <a:endParaRPr lang="en-US"/>
        </a:p>
      </dgm:t>
    </dgm:pt>
    <dgm:pt modelId="{8D88D921-DA5F-4B6B-83ED-FF510EE2E924}">
      <dgm:prSet/>
      <dgm:spPr/>
      <dgm:t>
        <a:bodyPr/>
        <a:lstStyle/>
        <a:p>
          <a:r>
            <a:rPr lang="nl-BE" dirty="0" err="1"/>
            <a:t>Opl</a:t>
          </a:r>
          <a:r>
            <a:rPr lang="nl-BE"/>
            <a:t>: Variabele </a:t>
          </a:r>
          <a:r>
            <a:rPr lang="nl-BE" dirty="0"/>
            <a:t>in grotere scope aanmaken (bv in bovenliggende block)</a:t>
          </a:r>
          <a:endParaRPr lang="en-US" dirty="0"/>
        </a:p>
      </dgm:t>
    </dgm:pt>
    <dgm:pt modelId="{E973C031-37BB-4688-8449-320BD35CA341}" type="parTrans" cxnId="{EB9AE4E5-FFF9-482F-9C6A-5F216854C771}">
      <dgm:prSet/>
      <dgm:spPr/>
      <dgm:t>
        <a:bodyPr/>
        <a:lstStyle/>
        <a:p>
          <a:endParaRPr lang="en-US"/>
        </a:p>
      </dgm:t>
    </dgm:pt>
    <dgm:pt modelId="{5BB88069-68BA-41B7-8DDC-6EEDEB5C28B6}" type="sibTrans" cxnId="{EB9AE4E5-FFF9-482F-9C6A-5F216854C771}">
      <dgm:prSet/>
      <dgm:spPr/>
      <dgm:t>
        <a:bodyPr/>
        <a:lstStyle/>
        <a:p>
          <a:endParaRPr lang="en-US"/>
        </a:p>
      </dgm:t>
    </dgm:pt>
    <dgm:pt modelId="{14F165AB-C5F3-4EF8-8450-B221F194628F}" type="pres">
      <dgm:prSet presAssocID="{06AA7BF5-1B30-4E6F-B6D9-A85FBCF53ED3}" presName="linear" presStyleCnt="0">
        <dgm:presLayoutVars>
          <dgm:animLvl val="lvl"/>
          <dgm:resizeHandles val="exact"/>
        </dgm:presLayoutVars>
      </dgm:prSet>
      <dgm:spPr/>
    </dgm:pt>
    <dgm:pt modelId="{1E00C54C-3FED-4F2C-96F8-1B8B87967BD7}" type="pres">
      <dgm:prSet presAssocID="{C8A38F6D-F075-468A-AFAA-01800CD264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82794A-D395-4C22-9ECE-A4C75EADBE02}" type="pres">
      <dgm:prSet presAssocID="{C8A38F6D-F075-468A-AFAA-01800CD26491}" presName="childText" presStyleLbl="revTx" presStyleIdx="0" presStyleCnt="3">
        <dgm:presLayoutVars>
          <dgm:bulletEnabled val="1"/>
        </dgm:presLayoutVars>
      </dgm:prSet>
      <dgm:spPr/>
    </dgm:pt>
    <dgm:pt modelId="{D7D3A663-1F4A-4EA2-98B6-C683F0892E40}" type="pres">
      <dgm:prSet presAssocID="{38B160A1-8892-40E8-B80F-457030903A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B2EE4A-0201-43A4-AAFF-494A15383CB9}" type="pres">
      <dgm:prSet presAssocID="{38B160A1-8892-40E8-B80F-457030903A25}" presName="childText" presStyleLbl="revTx" presStyleIdx="1" presStyleCnt="3">
        <dgm:presLayoutVars>
          <dgm:bulletEnabled val="1"/>
        </dgm:presLayoutVars>
      </dgm:prSet>
      <dgm:spPr/>
    </dgm:pt>
    <dgm:pt modelId="{344C798A-62DA-482E-9E85-71CE2FAF5BAE}" type="pres">
      <dgm:prSet presAssocID="{70BD629F-E428-418E-9CB1-B393929804C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FD2ACAA-0872-4BD3-8116-143181546F37}" type="pres">
      <dgm:prSet presAssocID="{70BD629F-E428-418E-9CB1-B393929804C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5AE2760-70A0-4834-9348-DE24310AC757}" type="presOf" srcId="{8D88D921-DA5F-4B6B-83ED-FF510EE2E924}" destId="{1FD2ACAA-0872-4BD3-8116-143181546F37}" srcOrd="0" destOrd="0" presId="urn:microsoft.com/office/officeart/2005/8/layout/vList2"/>
    <dgm:cxn modelId="{57AE8445-FEC8-497F-A590-250CF3EDB4B9}" type="presOf" srcId="{C8A38F6D-F075-468A-AFAA-01800CD26491}" destId="{1E00C54C-3FED-4F2C-96F8-1B8B87967BD7}" srcOrd="0" destOrd="0" presId="urn:microsoft.com/office/officeart/2005/8/layout/vList2"/>
    <dgm:cxn modelId="{8B413F46-ABAC-42C6-A083-0A3301C78759}" srcId="{06AA7BF5-1B30-4E6F-B6D9-A85FBCF53ED3}" destId="{38B160A1-8892-40E8-B80F-457030903A25}" srcOrd="1" destOrd="0" parTransId="{4081B03A-D6CF-4A9C-B9FD-E7412075C0CC}" sibTransId="{D952DB29-B959-499E-A2CF-2141FD99DA37}"/>
    <dgm:cxn modelId="{920FD870-C8B1-4EA7-9730-2B5A8A0911A6}" srcId="{06AA7BF5-1B30-4E6F-B6D9-A85FBCF53ED3}" destId="{70BD629F-E428-418E-9CB1-B393929804C0}" srcOrd="2" destOrd="0" parTransId="{34802B52-26D4-4423-8B50-A392CD320910}" sibTransId="{37B84F7F-BDF7-41EA-86A7-627E1D5D3710}"/>
    <dgm:cxn modelId="{F86B0F81-A8BD-4EBE-A3D8-0E77C937FA5A}" type="presOf" srcId="{70BD629F-E428-418E-9CB1-B393929804C0}" destId="{344C798A-62DA-482E-9E85-71CE2FAF5BAE}" srcOrd="0" destOrd="0" presId="urn:microsoft.com/office/officeart/2005/8/layout/vList2"/>
    <dgm:cxn modelId="{B212FF8F-FCCD-473D-B4DC-C7EC3D4E079B}" type="presOf" srcId="{00143DBA-4EBC-4722-9FDD-236399E7D097}" destId="{4D82794A-D395-4C22-9ECE-A4C75EADBE02}" srcOrd="0" destOrd="0" presId="urn:microsoft.com/office/officeart/2005/8/layout/vList2"/>
    <dgm:cxn modelId="{C1F1EFAE-15A6-4C46-8CDD-60FA816789B6}" srcId="{38B160A1-8892-40E8-B80F-457030903A25}" destId="{CA92E4BB-25F2-4567-B67D-813A0DD63443}" srcOrd="0" destOrd="0" parTransId="{813E86A8-D9DC-431A-A713-5E3D74472552}" sibTransId="{0EC3502B-B182-451B-8D58-7756B3130CEB}"/>
    <dgm:cxn modelId="{8F38B9B8-52C0-4283-82A7-2C1C266D1BE6}" type="presOf" srcId="{CA92E4BB-25F2-4567-B67D-813A0DD63443}" destId="{03B2EE4A-0201-43A4-AAFF-494A15383CB9}" srcOrd="0" destOrd="0" presId="urn:microsoft.com/office/officeart/2005/8/layout/vList2"/>
    <dgm:cxn modelId="{FDC8BBBF-193B-41C5-891B-F5FA39A5A5D1}" srcId="{C8A38F6D-F075-468A-AFAA-01800CD26491}" destId="{00143DBA-4EBC-4722-9FDD-236399E7D097}" srcOrd="0" destOrd="0" parTransId="{2C4C753F-510B-4A2A-8C51-C6361CB1FE62}" sibTransId="{C59D394D-950C-4441-8C4F-3F5BB39BC903}"/>
    <dgm:cxn modelId="{6B9257CD-C588-4453-82CC-9B80FDDCFB43}" type="presOf" srcId="{38B160A1-8892-40E8-B80F-457030903A25}" destId="{D7D3A663-1F4A-4EA2-98B6-C683F0892E40}" srcOrd="0" destOrd="0" presId="urn:microsoft.com/office/officeart/2005/8/layout/vList2"/>
    <dgm:cxn modelId="{74591EE4-B637-4214-8C66-B1ABC1C5038C}" srcId="{06AA7BF5-1B30-4E6F-B6D9-A85FBCF53ED3}" destId="{C8A38F6D-F075-468A-AFAA-01800CD26491}" srcOrd="0" destOrd="0" parTransId="{6B8720C4-91F4-4874-870B-AB828DFC6082}" sibTransId="{453613B7-0E46-456A-99AF-1267D07A4878}"/>
    <dgm:cxn modelId="{EB9AE4E5-FFF9-482F-9C6A-5F216854C771}" srcId="{70BD629F-E428-418E-9CB1-B393929804C0}" destId="{8D88D921-DA5F-4B6B-83ED-FF510EE2E924}" srcOrd="0" destOrd="0" parTransId="{E973C031-37BB-4688-8449-320BD35CA341}" sibTransId="{5BB88069-68BA-41B7-8DDC-6EEDEB5C28B6}"/>
    <dgm:cxn modelId="{1E4E86F8-EB75-4642-9235-8F7EF85A7F9F}" type="presOf" srcId="{06AA7BF5-1B30-4E6F-B6D9-A85FBCF53ED3}" destId="{14F165AB-C5F3-4EF8-8450-B221F194628F}" srcOrd="0" destOrd="0" presId="urn:microsoft.com/office/officeart/2005/8/layout/vList2"/>
    <dgm:cxn modelId="{DAF6056B-3A91-47C7-9171-8B8F4149BCB3}" type="presParOf" srcId="{14F165AB-C5F3-4EF8-8450-B221F194628F}" destId="{1E00C54C-3FED-4F2C-96F8-1B8B87967BD7}" srcOrd="0" destOrd="0" presId="urn:microsoft.com/office/officeart/2005/8/layout/vList2"/>
    <dgm:cxn modelId="{7E5CEEC6-16B7-4C49-B0ED-9A9D8B5FD553}" type="presParOf" srcId="{14F165AB-C5F3-4EF8-8450-B221F194628F}" destId="{4D82794A-D395-4C22-9ECE-A4C75EADBE02}" srcOrd="1" destOrd="0" presId="urn:microsoft.com/office/officeart/2005/8/layout/vList2"/>
    <dgm:cxn modelId="{26F54529-5763-4788-8878-A6FC1934011C}" type="presParOf" srcId="{14F165AB-C5F3-4EF8-8450-B221F194628F}" destId="{D7D3A663-1F4A-4EA2-98B6-C683F0892E40}" srcOrd="2" destOrd="0" presId="urn:microsoft.com/office/officeart/2005/8/layout/vList2"/>
    <dgm:cxn modelId="{9F1E0C7B-9A32-4FBB-9085-DB9DD3047174}" type="presParOf" srcId="{14F165AB-C5F3-4EF8-8450-B221F194628F}" destId="{03B2EE4A-0201-43A4-AAFF-494A15383CB9}" srcOrd="3" destOrd="0" presId="urn:microsoft.com/office/officeart/2005/8/layout/vList2"/>
    <dgm:cxn modelId="{AF670AE9-21F1-4E58-A22A-F13C61DAAC4E}" type="presParOf" srcId="{14F165AB-C5F3-4EF8-8450-B221F194628F}" destId="{344C798A-62DA-482E-9E85-71CE2FAF5BAE}" srcOrd="4" destOrd="0" presId="urn:microsoft.com/office/officeart/2005/8/layout/vList2"/>
    <dgm:cxn modelId="{CC7BB905-39CE-4384-B90B-F0E2514D293A}" type="presParOf" srcId="{14F165AB-C5F3-4EF8-8450-B221F194628F}" destId="{1FD2ACAA-0872-4BD3-8116-143181546F3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0C54C-3FED-4F2C-96F8-1B8B87967BD7}">
      <dsp:nvSpPr>
        <dsp:cNvPr id="0" name=""/>
        <dsp:cNvSpPr/>
      </dsp:nvSpPr>
      <dsp:spPr>
        <a:xfrm>
          <a:off x="0" y="74595"/>
          <a:ext cx="6513603" cy="142045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“Use of unassigned local variable [x]”</a:t>
          </a:r>
          <a:endParaRPr lang="en-US" sz="2500" kern="1200"/>
        </a:p>
      </dsp:txBody>
      <dsp:txXfrm>
        <a:off x="69341" y="143936"/>
        <a:ext cx="6374921" cy="1281771"/>
      </dsp:txXfrm>
    </dsp:sp>
    <dsp:sp modelId="{4D82794A-D395-4C22-9ECE-A4C75EADBE02}">
      <dsp:nvSpPr>
        <dsp:cNvPr id="0" name=""/>
        <dsp:cNvSpPr/>
      </dsp:nvSpPr>
      <dsp:spPr>
        <a:xfrm>
          <a:off x="0" y="1495048"/>
          <a:ext cx="651360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2000" kern="1200" dirty="0" err="1"/>
            <a:t>Opl</a:t>
          </a:r>
          <a:r>
            <a:rPr lang="nl-BE" sz="2000" kern="1200" dirty="0"/>
            <a:t>: Variabele [x] beginwaarde geven</a:t>
          </a:r>
          <a:endParaRPr lang="en-US" sz="2000" kern="1200" dirty="0"/>
        </a:p>
      </dsp:txBody>
      <dsp:txXfrm>
        <a:off x="0" y="1495048"/>
        <a:ext cx="6513603" cy="414000"/>
      </dsp:txXfrm>
    </dsp:sp>
    <dsp:sp modelId="{D7D3A663-1F4A-4EA2-98B6-C683F0892E40}">
      <dsp:nvSpPr>
        <dsp:cNvPr id="0" name=""/>
        <dsp:cNvSpPr/>
      </dsp:nvSpPr>
      <dsp:spPr>
        <a:xfrm>
          <a:off x="0" y="1909048"/>
          <a:ext cx="6513603" cy="1420453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“A local variabele named [x] canned be declared in this scope because it would give a different meaning to [x]”</a:t>
          </a:r>
          <a:endParaRPr lang="en-US" sz="2500" kern="1200"/>
        </a:p>
      </dsp:txBody>
      <dsp:txXfrm>
        <a:off x="69341" y="1978389"/>
        <a:ext cx="6374921" cy="1281771"/>
      </dsp:txXfrm>
    </dsp:sp>
    <dsp:sp modelId="{03B2EE4A-0201-43A4-AAFF-494A15383CB9}">
      <dsp:nvSpPr>
        <dsp:cNvPr id="0" name=""/>
        <dsp:cNvSpPr/>
      </dsp:nvSpPr>
      <dsp:spPr>
        <a:xfrm>
          <a:off x="0" y="3329502"/>
          <a:ext cx="651360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2000" kern="1200" dirty="0" err="1"/>
            <a:t>Opl</a:t>
          </a:r>
          <a:r>
            <a:rPr lang="nl-BE" sz="2000" kern="1200" dirty="0"/>
            <a:t>: De nieuwe variabele een andere naam geven</a:t>
          </a:r>
          <a:endParaRPr lang="en-US" sz="2000" kern="1200" dirty="0"/>
        </a:p>
      </dsp:txBody>
      <dsp:txXfrm>
        <a:off x="0" y="3329502"/>
        <a:ext cx="6513603" cy="414000"/>
      </dsp:txXfrm>
    </dsp:sp>
    <dsp:sp modelId="{344C798A-62DA-482E-9E85-71CE2FAF5BAE}">
      <dsp:nvSpPr>
        <dsp:cNvPr id="0" name=""/>
        <dsp:cNvSpPr/>
      </dsp:nvSpPr>
      <dsp:spPr>
        <a:xfrm>
          <a:off x="0" y="3743502"/>
          <a:ext cx="6513603" cy="1420453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“The name [x] does not exist in the current context”</a:t>
          </a:r>
          <a:endParaRPr lang="en-US" sz="2500" kern="1200"/>
        </a:p>
      </dsp:txBody>
      <dsp:txXfrm>
        <a:off x="69341" y="3812843"/>
        <a:ext cx="6374921" cy="1281771"/>
      </dsp:txXfrm>
    </dsp:sp>
    <dsp:sp modelId="{1FD2ACAA-0872-4BD3-8116-143181546F37}">
      <dsp:nvSpPr>
        <dsp:cNvPr id="0" name=""/>
        <dsp:cNvSpPr/>
      </dsp:nvSpPr>
      <dsp:spPr>
        <a:xfrm>
          <a:off x="0" y="5163955"/>
          <a:ext cx="6513603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2000" kern="1200" dirty="0" err="1"/>
            <a:t>Opl</a:t>
          </a:r>
          <a:r>
            <a:rPr lang="nl-BE" sz="2000" kern="1200"/>
            <a:t>: Variabele </a:t>
          </a:r>
          <a:r>
            <a:rPr lang="nl-BE" sz="2000" kern="1200" dirty="0"/>
            <a:t>in grotere scope aanmaken (bv in bovenliggende block)</a:t>
          </a:r>
          <a:endParaRPr lang="en-US" sz="2000" kern="1200" dirty="0"/>
        </a:p>
      </dsp:txBody>
      <dsp:txXfrm>
        <a:off x="0" y="5163955"/>
        <a:ext cx="6513603" cy="646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30/09/2020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1FBD-47B4-4488-BD47-6CB0720E0297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5A25-578D-4EF4-A255-25FDA8829775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48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F963-C8FA-48C7-A082-346FA433759F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6750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67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BAC2-6684-4A11-9F7A-0B6154F36F6E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1FCF-51A9-4177-B492-1E8DB0E4A664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22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AD4E-11A4-4C3C-B8A1-DEA1BE3C0057}" type="datetime1">
              <a:rPr lang="nl-BE" smtClean="0"/>
              <a:t>30/09/2020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63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E314-152D-4D03-8132-D8D5576A9F67}" type="datetime1">
              <a:rPr lang="nl-BE" smtClean="0"/>
              <a:t>30/09/2020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354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F889-4B31-4580-AE99-CD5E3DD38E85}" type="datetime1">
              <a:rPr lang="nl-BE" smtClean="0"/>
              <a:t>30/09/2020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50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5496-3DD3-4715-AC6C-0464B99FE0D5}" type="datetime1">
              <a:rPr lang="nl-BE" smtClean="0"/>
              <a:t>30/09/2020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352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9EC-CAE5-4013-AF76-2490B23BEE38}" type="datetime1">
              <a:rPr lang="nl-BE" smtClean="0"/>
              <a:t>30/09/2020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43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2C1E5-529C-4911-9410-7F5F8FCA025F}" type="datetime1">
              <a:rPr lang="nl-BE" smtClean="0"/>
              <a:t>30/09/2020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613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EBE83-D496-476B-ADE5-7778F30A3C38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6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../Lab/ExtendedMethodExample/ExtendedMethodExample.sl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kern="1200" dirty="0"/>
              <a:t>3. Scope van </a:t>
            </a:r>
            <a:r>
              <a:rPr lang="en-US" kern="1200" dirty="0" err="1"/>
              <a:t>variabelen</a:t>
            </a:r>
            <a:endParaRPr lang="en-US" kern="1200" dirty="0"/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CD816C02-4B1D-45D9-B8DC-9913265FA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H5. </a:t>
            </a:r>
            <a:r>
              <a:rPr lang="en-US" dirty="0" err="1"/>
              <a:t>Beslissingen</a:t>
            </a:r>
            <a:endParaRPr lang="en-US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A80A064-6E8F-426D-B93C-DBFD45D0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AA5628-E730-4141-9E59-04C00944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583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0E120-2651-4A1D-BEDA-3F7318FD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Welke </a:t>
            </a:r>
            <a:r>
              <a:rPr lang="nl-BE" dirty="0" err="1"/>
              <a:t>errors</a:t>
            </a:r>
            <a:r>
              <a:rPr lang="nl-BE" dirty="0"/>
              <a:t> hebben we vandaag geleerd?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5F4258A8-C882-4124-A457-A9C009957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22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8F7003F-938C-4A4B-813D-8FE3E57A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EF8350B-0024-422B-B414-9044B9FA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7021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0ED59-CD53-40F0-BB51-FAC01B24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1EFF56-8ED7-47A8-BA42-2B303E204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C809CA2-114A-4389-B263-79F0D01F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462C56F-CD92-4BA8-A5FA-47C1F437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191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9AF6A-D9AF-4627-ADC7-DD25649B5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4. switch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7F4B29F-A598-45B3-81BA-1D72509B7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H5. Beslissingen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DAF2EFB-AF4A-4FDA-B07B-121D7D25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53F92E-9E69-4380-94C7-57ADF5B4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15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Meerdere mogelijkheden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Veel voorkomend patroon:</a:t>
            </a:r>
          </a:p>
          <a:p>
            <a:pPr lvl="1"/>
            <a:r>
              <a:rPr lang="nl-BE" dirty="0" err="1"/>
              <a:t>Afh</a:t>
            </a:r>
            <a:r>
              <a:rPr lang="nl-BE" dirty="0"/>
              <a:t>. van waarde van 1 variabele iets doen:</a:t>
            </a:r>
          </a:p>
          <a:p>
            <a:pPr marL="914400" lvl="2" indent="0">
              <a:buNone/>
            </a:pPr>
            <a:r>
              <a:rPr lang="nl-BE" dirty="0"/>
              <a:t>Bv keuzemenu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58" y="2748242"/>
            <a:ext cx="5160596" cy="39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D6848CF-CC5B-4F01-A0D6-0BAF308A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9C68E5D-5B44-4064-B8C7-4B92B119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375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" y="2831446"/>
            <a:ext cx="4345584" cy="3312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107" y="2432234"/>
            <a:ext cx="6228179" cy="4015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 met switch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73127" y="3939628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endParaRPr kumimoji="0" lang="nl-B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10F5949-66D4-423D-8780-06A4B67D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023A07-B9C3-4E71-A221-CC1759A2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0869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945B9-ABE3-42DA-9628-182FE37D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Switch-elementen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2B519B-4007-47BC-BD9F-BA2F23D30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4945" cy="4351338"/>
          </a:xfrm>
        </p:spPr>
        <p:txBody>
          <a:bodyPr/>
          <a:lstStyle/>
          <a:p>
            <a:r>
              <a:rPr lang="nl-BE" dirty="0"/>
              <a:t>Nieuwe </a:t>
            </a:r>
            <a:r>
              <a:rPr lang="nl-BE" dirty="0" err="1"/>
              <a:t>keywords</a:t>
            </a:r>
            <a:r>
              <a:rPr lang="nl-BE" dirty="0"/>
              <a:t>:</a:t>
            </a:r>
          </a:p>
          <a:p>
            <a:pPr lvl="1"/>
            <a:r>
              <a:rPr lang="nl-BE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</a:p>
          <a:p>
            <a:pPr lvl="1"/>
            <a:r>
              <a:rPr lang="nl-BE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nl-BE" dirty="0"/>
              <a:t>: mogelijk waarde voor switch-variabele</a:t>
            </a:r>
          </a:p>
          <a:p>
            <a:pPr lvl="1"/>
            <a:r>
              <a:rPr lang="nl-BE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nl-BE" dirty="0"/>
              <a:t>: case indien niet in voorgaande cases werd gegaan</a:t>
            </a:r>
          </a:p>
          <a:p>
            <a:pPr lvl="1"/>
            <a:r>
              <a:rPr lang="nl-BE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BE" dirty="0"/>
              <a:t>: einde van case aanduiden</a:t>
            </a:r>
          </a:p>
          <a:p>
            <a:pPr lvl="1"/>
            <a:endParaRPr lang="nl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60E5E3-B1F3-497B-8F39-94243D11F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05" y="1304251"/>
            <a:ext cx="6228179" cy="4015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4DEE3ED3-B5CC-4EE5-9F71-6DB28F432D21}"/>
              </a:ext>
            </a:extLst>
          </p:cNvPr>
          <p:cNvCxnSpPr/>
          <p:nvPr/>
        </p:nvCxnSpPr>
        <p:spPr>
          <a:xfrm>
            <a:off x="6721174" y="1755381"/>
            <a:ext cx="106791" cy="22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726CBA-D4CD-43B3-8412-4C7A3F15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244D2A-2715-4B38-BEA4-73F6A278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6259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latin typeface="+mj-lt"/>
                <a:ea typeface="+mj-ea"/>
                <a:cs typeface="+mj-cs"/>
              </a:rPr>
              <a:t>Switch flowchart</a:t>
            </a:r>
          </a:p>
        </p:txBody>
      </p:sp>
      <p:pic>
        <p:nvPicPr>
          <p:cNvPr id="1029" name="Picture 2" descr="Image result for switch c#">
            <a:extLst>
              <a:ext uri="{FF2B5EF4-FFF2-40B4-BE49-F238E27FC236}">
                <a16:creationId xmlns:a16="http://schemas.microsoft.com/office/drawing/2014/main" id="{6A421362-D11F-474E-965E-AAE8610904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01" y="492573"/>
            <a:ext cx="4385186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CD949C9-5F91-4E35-8A0C-774C2291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642964F-4CF1-4A39-B983-82D859DD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78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Switch met strings</a:t>
            </a:r>
          </a:p>
        </p:txBody>
      </p:sp>
      <p:sp>
        <p:nvSpPr>
          <p:cNvPr id="314371" name="Tijdelijke aanduiding voor inhoud 2"/>
          <p:cNvSpPr>
            <a:spLocks noGrp="1"/>
          </p:cNvSpPr>
          <p:nvPr>
            <p:ph idx="1"/>
          </p:nvPr>
        </p:nvSpPr>
        <p:spPr>
          <a:xfrm>
            <a:off x="1168862" y="6306921"/>
            <a:ext cx="10515600" cy="829108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IE" dirty="0" err="1"/>
              <a:t>Eender</a:t>
            </a:r>
            <a:r>
              <a:rPr lang="en-IE" dirty="0"/>
              <a:t> </a:t>
            </a:r>
            <a:r>
              <a:rPr lang="en-IE" dirty="0" err="1"/>
              <a:t>welk</a:t>
            </a:r>
            <a:r>
              <a:rPr lang="en-IE" dirty="0"/>
              <a:t> type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worden</a:t>
            </a:r>
            <a:endParaRPr lang="en-I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715" y="1313519"/>
            <a:ext cx="6941939" cy="494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8CB84DE-88B2-4DAC-9EB8-46A5729B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9733114-72DF-4678-B54F-EBECF420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5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DB9EBD-5126-458D-8BF5-63011818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Fallthrough</a:t>
            </a:r>
            <a:r>
              <a:rPr lang="nl-BE" dirty="0"/>
              <a:t> ook mogelijk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801AEAE-FA00-42FE-8A6F-F61FD4BEC998}"/>
              </a:ext>
            </a:extLst>
          </p:cNvPr>
          <p:cNvSpPr/>
          <p:nvPr/>
        </p:nvSpPr>
        <p:spPr>
          <a:xfrm>
            <a:off x="941778" y="1690688"/>
            <a:ext cx="10573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	  Random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rnd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caseSwitch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rnd.Next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(1, 4);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caseSwitch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"Gewonnen"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$"Niet gewonnen"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$"An unexpected value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caseSwitch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F7422DE-253C-444D-B073-C0581C46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61B645-2E8E-4334-B96D-2F311E2F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61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C3686-3F27-463F-A221-9F67441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8F379D-C72D-498F-A42A-A75562E25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D4B7FFE-8A11-42F7-8013-DA9A4DEF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F9D66A1-79FE-4058-AD04-74CC516D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0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Titel 1"/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IE"/>
              <a:t>Scope en blocks</a:t>
            </a:r>
          </a:p>
        </p:txBody>
      </p:sp>
      <p:sp>
        <p:nvSpPr>
          <p:cNvPr id="304131" name="Tijdelijke aanduiding voor inhoud 2"/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IE" sz="2200"/>
              <a:t>Een blok (block) wordt aangegeven met accolades.</a:t>
            </a:r>
          </a:p>
          <a:p>
            <a:endParaRPr lang="en-IE" sz="2200"/>
          </a:p>
          <a:p>
            <a:r>
              <a:rPr lang="en-IE" sz="2200"/>
              <a:t>Een block mag </a:t>
            </a:r>
            <a:r>
              <a:rPr lang="en-IE" sz="2200" b="1"/>
              <a:t>lokale variabelen</a:t>
            </a:r>
            <a:r>
              <a:rPr lang="en-IE" sz="2200"/>
              <a:t> bevatten, enkel zichtbaar binnen dit block.</a:t>
            </a:r>
          </a:p>
          <a:p>
            <a:endParaRPr lang="en-IE" sz="2200"/>
          </a:p>
          <a:p>
            <a:r>
              <a:rPr lang="en-IE" sz="2200"/>
              <a:t>Wanneer je buiten block komt worden alle lokale variabelen verwijderd.</a:t>
            </a:r>
          </a:p>
          <a:p>
            <a:endParaRPr lang="en-IE" sz="2200"/>
          </a:p>
          <a:p>
            <a:endParaRPr lang="en-IE" sz="22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740495-3459-4243-92F0-40074DDB3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23" y="2811104"/>
            <a:ext cx="3366480" cy="288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7F6B86B-B481-4AE8-940B-41B8393B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307AE80-CC73-4E75-861B-BE0FDF64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0457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9AF6A-D9AF-4627-ADC7-DD25649B5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enum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7F4B29F-A598-45B3-81BA-1D72509B7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H5. Beslissingen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DAF2EFB-AF4A-4FDA-B07B-121D7D25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53F92E-9E69-4380-94C7-57ADF5B4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121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IE" sz="4000" dirty="0" err="1"/>
              <a:t>Enumeratie</a:t>
            </a:r>
            <a:r>
              <a:rPr lang="en-IE" sz="4000" dirty="0"/>
              <a:t> en states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IE" sz="2000">
                <a:solidFill>
                  <a:srgbClr val="000000"/>
                </a:solidFill>
              </a:rPr>
              <a:t>Enemuration of enumeratie = nummering</a:t>
            </a:r>
          </a:p>
          <a:p>
            <a:endParaRPr lang="en-IE" sz="2000">
              <a:solidFill>
                <a:srgbClr val="000000"/>
              </a:solidFill>
            </a:endParaRPr>
          </a:p>
          <a:p>
            <a:r>
              <a:rPr lang="en-IE" sz="2000">
                <a:solidFill>
                  <a:srgbClr val="000000"/>
                </a:solidFill>
              </a:rPr>
              <a:t>Enumerated types: speciaal type (maar duur woord)</a:t>
            </a:r>
          </a:p>
          <a:p>
            <a:endParaRPr lang="en-IE" sz="2000">
              <a:solidFill>
                <a:srgbClr val="000000"/>
              </a:solidFill>
            </a:endParaRPr>
          </a:p>
          <a:p>
            <a:endParaRPr lang="en-IE" sz="2000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28E084-3F5F-499D-A54A-E40CF1A76854}" type="slidenum"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3F77EFD-EAF5-4EEA-BA50-A95E00E1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4160506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C0710-3ECC-4EE0-878C-7B76B23E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Nut van enum?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DA12DA-3D4C-4F3B-936D-4E6C96E5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E" sz="2400"/>
              <a:t>Nummer bewaren:</a:t>
            </a:r>
          </a:p>
          <a:p>
            <a:pPr lvl="1"/>
            <a:r>
              <a:rPr lang="en-IE"/>
              <a:t>Gebruik int, short, etc</a:t>
            </a:r>
          </a:p>
          <a:p>
            <a:r>
              <a:rPr lang="en-IE" sz="2400"/>
              <a:t>True/False:</a:t>
            </a:r>
          </a:p>
          <a:p>
            <a:pPr lvl="1"/>
            <a:r>
              <a:rPr lang="en-IE"/>
              <a:t>Bool</a:t>
            </a:r>
          </a:p>
          <a:p>
            <a:pPr lvl="1"/>
            <a:endParaRPr lang="en-IE"/>
          </a:p>
          <a:p>
            <a:r>
              <a:rPr lang="en-IE" sz="2400"/>
              <a:t>Maar wat als we specifieke waarden of status van een systeem (states) willen bewaren? </a:t>
            </a:r>
          </a:p>
          <a:p>
            <a:endParaRPr lang="nl-BE" sz="240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69DED59-7736-4444-973B-33F31221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86BE952-7EC4-4ACB-98A2-2B78027D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841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000000"/>
                </a:solidFill>
              </a:rPr>
              <a:t>States/status voorbeelden</a:t>
            </a:r>
          </a:p>
        </p:txBody>
      </p:sp>
      <p:sp>
        <p:nvSpPr>
          <p:cNvPr id="44041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E" sz="2000">
                <a:solidFill>
                  <a:srgbClr val="000000"/>
                </a:solidFill>
              </a:rPr>
              <a:t>Zeeslag:</a:t>
            </a:r>
          </a:p>
          <a:p>
            <a:r>
              <a:rPr lang="en-IE" sz="2000">
                <a:solidFill>
                  <a:srgbClr val="000000"/>
                </a:solidFill>
              </a:rPr>
              <a:t>Ieder vakje kan een van volgende zaken bevatten: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Empty sea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Attacked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Battleship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Cruiser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Submarine </a:t>
            </a:r>
          </a:p>
          <a:p>
            <a:pPr lvl="1"/>
            <a:r>
              <a:rPr lang="en-IE" sz="2000">
                <a:solidFill>
                  <a:srgbClr val="000000"/>
                </a:solidFill>
              </a:rPr>
              <a:t>Rowing boat</a:t>
            </a:r>
          </a:p>
          <a:p>
            <a:pPr lvl="2"/>
            <a:endParaRPr lang="en-IE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A5A8AEE-94E1-4C84-AC4C-FB524BC70AFC}" type="slidenum"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alphaModFix/>
          </a:blip>
          <a:srcRect l="18598" r="15240" b="2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D2EBB36-63FC-4B71-8929-FE7D283A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2232111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States/status voorbeelden</a:t>
            </a:r>
          </a:p>
        </p:txBody>
      </p:sp>
      <p:sp>
        <p:nvSpPr>
          <p:cNvPr id="327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Eigenlijk</a:t>
            </a:r>
            <a:r>
              <a:rPr lang="en-IE" dirty="0"/>
              <a:t> </a:t>
            </a:r>
            <a:r>
              <a:rPr lang="en-IE" dirty="0" err="1"/>
              <a:t>willen</a:t>
            </a:r>
            <a:r>
              <a:rPr lang="en-IE" dirty="0"/>
              <a:t> we </a:t>
            </a:r>
            <a:r>
              <a:rPr lang="en-IE" dirty="0" err="1"/>
              <a:t>dus</a:t>
            </a:r>
            <a:r>
              <a:rPr lang="en-IE" dirty="0"/>
              <a:t> metadata </a:t>
            </a:r>
            <a:r>
              <a:rPr lang="en-IE" dirty="0" err="1"/>
              <a:t>beschrijven</a:t>
            </a:r>
            <a:r>
              <a:rPr lang="en-IE" dirty="0"/>
              <a:t>:</a:t>
            </a:r>
          </a:p>
          <a:p>
            <a:r>
              <a:rPr lang="en-IE" dirty="0"/>
              <a:t>Of</a:t>
            </a:r>
          </a:p>
          <a:p>
            <a:pPr lvl="1"/>
            <a:r>
              <a:rPr lang="en-IE" sz="2000" dirty="0"/>
              <a:t>Empty sea = 1</a:t>
            </a:r>
          </a:p>
          <a:p>
            <a:pPr lvl="1"/>
            <a:r>
              <a:rPr lang="en-IE" sz="2000" dirty="0"/>
              <a:t>Attacked = 2</a:t>
            </a:r>
          </a:p>
          <a:p>
            <a:pPr lvl="1"/>
            <a:r>
              <a:rPr lang="en-IE" sz="2000" dirty="0"/>
              <a:t>Battleship = 3</a:t>
            </a:r>
          </a:p>
          <a:p>
            <a:pPr lvl="1"/>
            <a:r>
              <a:rPr lang="en-IE" sz="2000" dirty="0"/>
              <a:t>Cruiser = 4</a:t>
            </a:r>
          </a:p>
          <a:p>
            <a:pPr lvl="1"/>
            <a:r>
              <a:rPr lang="en-IE" sz="2000" dirty="0"/>
              <a:t>Submarine = 5</a:t>
            </a:r>
          </a:p>
          <a:p>
            <a:pPr lvl="1"/>
            <a:r>
              <a:rPr lang="en-IE" sz="2000" dirty="0"/>
              <a:t>Rowing boat = 6</a:t>
            </a:r>
          </a:p>
          <a:p>
            <a:pPr lvl="2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F317F-7FB4-4883-A033-8CC813E69E6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4649" y="2825806"/>
            <a:ext cx="3616965" cy="25029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B090C73-7BAA-4C9F-9DD3-439D24A2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2265090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Moeilijk leesbare/aanpasbare code</a:t>
            </a:r>
          </a:p>
        </p:txBody>
      </p:sp>
      <p:sp>
        <p:nvSpPr>
          <p:cNvPr id="26627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Wat als we per ongeluk 6 typen?</a:t>
            </a:r>
          </a:p>
          <a:p>
            <a:r>
              <a:rPr lang="en-IE"/>
              <a:t>Wat als we later liever voor een leeg vakje een andere waarde willen?</a:t>
            </a:r>
          </a:p>
          <a:p>
            <a:r>
              <a:rPr lang="en-IE"/>
              <a:t>Wat als we 7 typen? Bestaat dit?</a:t>
            </a:r>
          </a:p>
          <a:p>
            <a:endParaRPr lang="en-IE"/>
          </a:p>
          <a:p>
            <a:endParaRPr lang="en-IE"/>
          </a:p>
          <a:p>
            <a:r>
              <a:rPr lang="en-IE"/>
              <a:t>Etc. Etc.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EBDC98-A159-4CE6-BF0F-693561EF182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0013" y="1797189"/>
            <a:ext cx="74072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ep 5"/>
          <p:cNvGrpSpPr>
            <a:grpSpLocks/>
          </p:cNvGrpSpPr>
          <p:nvPr/>
        </p:nvGrpSpPr>
        <p:grpSpPr bwMode="auto">
          <a:xfrm>
            <a:off x="9245600" y="681037"/>
            <a:ext cx="1970087" cy="1466850"/>
            <a:chOff x="6185338" y="1366345"/>
            <a:chExt cx="1970690" cy="1466630"/>
          </a:xfrm>
        </p:grpSpPr>
        <p:pic>
          <p:nvPicPr>
            <p:cNvPr id="33799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0" name="Tekstvak 7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Bad coding example!</a:t>
              </a:r>
            </a:p>
          </p:txBody>
        </p:sp>
      </p:grp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1E7C59A-3C98-4181-9437-8726A3D0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38427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Oplossing</a:t>
            </a:r>
            <a:r>
              <a:rPr lang="en-IE" dirty="0"/>
              <a:t>: enumerated types</a:t>
            </a:r>
          </a:p>
        </p:txBody>
      </p:sp>
      <p:sp>
        <p:nvSpPr>
          <p:cNvPr id="34819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b="1">
                <a:solidFill>
                  <a:srgbClr val="0E27E2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IE"/>
              <a:t> keyword</a:t>
            </a:r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Moet gedeclareerd worden buiten Main (als apart onderdeel van Program class bijvoorbeeld)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B91CCE-1322-45A5-B08D-4ED1EB05A83F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0089" y="2559050"/>
            <a:ext cx="300513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Bijschrift: lijn 1">
            <a:extLst>
              <a:ext uri="{FF2B5EF4-FFF2-40B4-BE49-F238E27FC236}">
                <a16:creationId xmlns:a16="http://schemas.microsoft.com/office/drawing/2014/main" id="{E77F32F5-EE80-4582-95F5-9CD4D8D98D86}"/>
              </a:ext>
            </a:extLst>
          </p:cNvPr>
          <p:cNvSpPr/>
          <p:nvPr/>
        </p:nvSpPr>
        <p:spPr>
          <a:xfrm>
            <a:off x="8716404" y="1372054"/>
            <a:ext cx="3070248" cy="1047889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definiëren een nieuw type “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SeaState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 dat enkel de waarden kan hebben tussen de accolades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DF1AC52-7E66-47CF-806A-DA0542CD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1991155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Gebruik enum</a:t>
            </a:r>
          </a:p>
        </p:txBody>
      </p:sp>
      <p:sp>
        <p:nvSpPr>
          <p:cNvPr id="35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SeaState is als het ware een nieuw type (zoals int, double) die maar 6 mogelijke waarden kan bevatten.</a:t>
            </a:r>
          </a:p>
          <a:p>
            <a:endParaRPr lang="en-IE"/>
          </a:p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79F1F0-BC89-44EB-93B0-3A08951E948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6686" y="3365866"/>
            <a:ext cx="68611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AC12F7C-B08A-43F5-ABCD-08681750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1383035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Slowmotion</a:t>
            </a:r>
            <a:endParaRPr lang="en-IE" dirty="0"/>
          </a:p>
        </p:txBody>
      </p:sp>
      <p:sp>
        <p:nvSpPr>
          <p:cNvPr id="35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1° </a:t>
            </a:r>
            <a:r>
              <a:rPr lang="en-IE" dirty="0" err="1"/>
              <a:t>Variabele</a:t>
            </a:r>
            <a:r>
              <a:rPr lang="en-IE" dirty="0"/>
              <a:t> van het type </a:t>
            </a:r>
            <a:r>
              <a:rPr lang="en-IE" dirty="0" err="1"/>
              <a:t>SeaState</a:t>
            </a:r>
            <a:r>
              <a:rPr lang="en-IE" dirty="0"/>
              <a:t> </a:t>
            </a:r>
            <a:r>
              <a:rPr lang="en-IE" dirty="0" err="1"/>
              <a:t>aanmaken</a:t>
            </a:r>
            <a:r>
              <a:rPr lang="en-IE" dirty="0"/>
              <a:t>, </a:t>
            </a:r>
            <a:r>
              <a:rPr lang="en-IE" dirty="0" err="1"/>
              <a:t>genaamd</a:t>
            </a:r>
            <a:r>
              <a:rPr lang="en-IE" dirty="0"/>
              <a:t> </a:t>
            </a:r>
            <a:r>
              <a:rPr lang="en-IE" dirty="0" err="1"/>
              <a:t>openSea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79F1F0-BC89-44EB-93B0-3A08951E948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5092" y="2949246"/>
            <a:ext cx="68611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28CF24D6-DAEB-4986-A2A4-7632DCC298C9}"/>
              </a:ext>
            </a:extLst>
          </p:cNvPr>
          <p:cNvSpPr/>
          <p:nvPr/>
        </p:nvSpPr>
        <p:spPr>
          <a:xfrm>
            <a:off x="3268033" y="3278854"/>
            <a:ext cx="7347664" cy="1547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5CA281A-4334-4672-82F7-A6A45B27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1780115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Slowmotion</a:t>
            </a:r>
            <a:endParaRPr lang="en-IE" dirty="0"/>
          </a:p>
        </p:txBody>
      </p:sp>
      <p:sp>
        <p:nvSpPr>
          <p:cNvPr id="35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2° </a:t>
            </a:r>
            <a:r>
              <a:rPr lang="en-IE" dirty="0" err="1"/>
              <a:t>Variabele</a:t>
            </a:r>
            <a:r>
              <a:rPr lang="en-IE" dirty="0"/>
              <a:t> </a:t>
            </a:r>
            <a:r>
              <a:rPr lang="en-IE" dirty="0" err="1"/>
              <a:t>openSea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waarde</a:t>
            </a:r>
            <a:r>
              <a:rPr lang="en-IE" dirty="0"/>
              <a:t> </a:t>
            </a:r>
            <a:r>
              <a:rPr lang="en-IE" dirty="0" err="1"/>
              <a:t>geven</a:t>
            </a:r>
            <a:r>
              <a:rPr lang="en-IE" dirty="0"/>
              <a:t>, </a:t>
            </a:r>
            <a:r>
              <a:rPr lang="en-IE" dirty="0" err="1"/>
              <a:t>nl</a:t>
            </a:r>
            <a:r>
              <a:rPr lang="en-IE" dirty="0"/>
              <a:t>. </a:t>
            </a:r>
            <a:r>
              <a:rPr lang="en-IE" dirty="0" err="1"/>
              <a:t>EmptySea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79F1F0-BC89-44EB-93B0-3A08951E948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5092" y="2949246"/>
            <a:ext cx="68611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28CF24D6-DAEB-4986-A2A4-7632DCC298C9}"/>
              </a:ext>
            </a:extLst>
          </p:cNvPr>
          <p:cNvSpPr/>
          <p:nvPr/>
        </p:nvSpPr>
        <p:spPr>
          <a:xfrm>
            <a:off x="3271847" y="3576440"/>
            <a:ext cx="7347664" cy="1547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447759C-659B-472D-954A-BA18F60E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49492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Titel 1"/>
          <p:cNvSpPr>
            <a:spLocks noGrp="1"/>
          </p:cNvSpPr>
          <p:nvPr>
            <p:ph type="title"/>
          </p:nvPr>
        </p:nvSpPr>
        <p:spPr>
          <a:xfrm>
            <a:off x="623392" y="-68316"/>
            <a:ext cx="10515600" cy="1325563"/>
          </a:xfrm>
        </p:spPr>
        <p:txBody>
          <a:bodyPr/>
          <a:lstStyle/>
          <a:p>
            <a:r>
              <a:rPr lang="en-IE" dirty="0"/>
              <a:t>Scope en blocks</a:t>
            </a:r>
          </a:p>
        </p:txBody>
      </p:sp>
      <p:sp>
        <p:nvSpPr>
          <p:cNvPr id="30515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05157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5263" y="814389"/>
            <a:ext cx="478155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3462338" y="996951"/>
            <a:ext cx="5759450" cy="13636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 result</a:t>
            </a:r>
          </a:p>
        </p:txBody>
      </p:sp>
      <p:sp>
        <p:nvSpPr>
          <p:cNvPr id="8" name="Rechthoek 7"/>
          <p:cNvSpPr>
            <a:spLocks noChangeArrowheads="1"/>
          </p:cNvSpPr>
          <p:nvPr/>
        </p:nvSpPr>
        <p:spPr bwMode="auto">
          <a:xfrm>
            <a:off x="3505200" y="2743201"/>
            <a:ext cx="5716588" cy="14906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 result</a:t>
            </a:r>
          </a:p>
        </p:txBody>
      </p:sp>
      <p:sp>
        <p:nvSpPr>
          <p:cNvPr id="9" name="Rechthoek 8"/>
          <p:cNvSpPr>
            <a:spLocks noChangeArrowheads="1"/>
          </p:cNvSpPr>
          <p:nvPr/>
        </p:nvSpPr>
        <p:spPr bwMode="auto">
          <a:xfrm>
            <a:off x="3979864" y="3233738"/>
            <a:ext cx="5241925" cy="62865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intstring</a:t>
            </a:r>
          </a:p>
        </p:txBody>
      </p:sp>
      <p:sp>
        <p:nvSpPr>
          <p:cNvPr id="305161" name="Rechthoek 9"/>
          <p:cNvSpPr>
            <a:spLocks noChangeArrowheads="1"/>
          </p:cNvSpPr>
          <p:nvPr/>
        </p:nvSpPr>
        <p:spPr bwMode="auto">
          <a:xfrm>
            <a:off x="3505200" y="5459413"/>
            <a:ext cx="5716588" cy="995362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    name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	&amp; age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A19F976-AB60-4CA6-9CFF-163C62C4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3DAD6A8-E98C-4816-A0C7-898AF9BD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916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Slowmotion</a:t>
            </a:r>
            <a:endParaRPr lang="en-IE" dirty="0"/>
          </a:p>
        </p:txBody>
      </p:sp>
      <p:sp>
        <p:nvSpPr>
          <p:cNvPr id="35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3° </a:t>
            </a:r>
            <a:r>
              <a:rPr lang="en-IE" dirty="0" err="1"/>
              <a:t>Iets</a:t>
            </a:r>
            <a:r>
              <a:rPr lang="en-IE" dirty="0"/>
              <a:t> </a:t>
            </a:r>
            <a:r>
              <a:rPr lang="en-IE" dirty="0" err="1"/>
              <a:t>doen</a:t>
            </a:r>
            <a:r>
              <a:rPr lang="en-IE" dirty="0"/>
              <a:t> </a:t>
            </a:r>
            <a:r>
              <a:rPr lang="en-IE" dirty="0" err="1"/>
              <a:t>afhankelijk</a:t>
            </a:r>
            <a:r>
              <a:rPr lang="en-IE" dirty="0"/>
              <a:t> van de </a:t>
            </a:r>
            <a:r>
              <a:rPr lang="en-IE" dirty="0" err="1"/>
              <a:t>huidige</a:t>
            </a:r>
            <a:r>
              <a:rPr lang="en-IE" dirty="0"/>
              <a:t> </a:t>
            </a:r>
            <a:r>
              <a:rPr lang="en-IE" dirty="0" err="1"/>
              <a:t>waarde</a:t>
            </a:r>
            <a:r>
              <a:rPr lang="en-IE" dirty="0"/>
              <a:t> van </a:t>
            </a:r>
            <a:r>
              <a:rPr lang="en-IE" dirty="0" err="1"/>
              <a:t>openSea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79F1F0-BC89-44EB-93B0-3A08951E948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5092" y="2949246"/>
            <a:ext cx="68611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FF4CAF8-4858-49E6-9892-A0DBF63C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4033307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Nog een voorbeeld</a:t>
            </a:r>
          </a:p>
        </p:txBody>
      </p:sp>
      <p:sp>
        <p:nvSpPr>
          <p:cNvPr id="378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AC80E4-7A05-4F0D-BDB2-C513ECEBDD19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1858" y="1383728"/>
            <a:ext cx="5408612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27783235-57EC-4DA6-BB81-7E4D0F8E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2627233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Enum voor states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err="1"/>
              <a:t>Enum</a:t>
            </a:r>
            <a:r>
              <a:rPr lang="en-IE" dirty="0"/>
              <a:t> is </a:t>
            </a:r>
            <a:r>
              <a:rPr lang="en-IE" dirty="0" err="1"/>
              <a:t>ideaal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de </a:t>
            </a:r>
            <a:r>
              <a:rPr lang="en-IE" dirty="0" err="1"/>
              <a:t>staat</a:t>
            </a:r>
            <a:r>
              <a:rPr lang="en-IE" dirty="0"/>
              <a:t> (state) van </a:t>
            </a:r>
            <a:r>
              <a:rPr lang="en-IE" dirty="0" err="1"/>
              <a:t>iets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bevatten</a:t>
            </a:r>
            <a:r>
              <a:rPr lang="en-IE" dirty="0"/>
              <a:t>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eindig</a:t>
            </a:r>
            <a:r>
              <a:rPr lang="en-IE" dirty="0"/>
              <a:t> </a:t>
            </a:r>
            <a:r>
              <a:rPr lang="en-IE" dirty="0" err="1"/>
              <a:t>aantal</a:t>
            </a:r>
            <a:r>
              <a:rPr lang="en-IE" dirty="0"/>
              <a:t> </a:t>
            </a:r>
            <a:r>
              <a:rPr lang="en-IE" dirty="0" err="1"/>
              <a:t>mogelijkheden</a:t>
            </a:r>
            <a:r>
              <a:rPr lang="en-IE" dirty="0"/>
              <a:t> maar </a:t>
            </a:r>
            <a:r>
              <a:rPr lang="en-IE" dirty="0" err="1"/>
              <a:t>heeft</a:t>
            </a:r>
            <a:r>
              <a:rPr lang="en-IE" dirty="0"/>
              <a:t>. </a:t>
            </a:r>
          </a:p>
          <a:p>
            <a:endParaRPr lang="en-IE" dirty="0"/>
          </a:p>
          <a:p>
            <a:r>
              <a:rPr lang="en-IE" dirty="0" err="1"/>
              <a:t>Bijvoorbeeld</a:t>
            </a:r>
            <a:endParaRPr lang="en-IE" dirty="0"/>
          </a:p>
          <a:p>
            <a:endParaRPr lang="en-IE" dirty="0"/>
          </a:p>
          <a:p>
            <a:pPr lvl="1"/>
            <a:r>
              <a:rPr lang="en-IE" sz="2000" dirty="0"/>
              <a:t>State van game: 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sz="2000" dirty="0" err="1"/>
              <a:t>Staat</a:t>
            </a:r>
            <a:r>
              <a:rPr lang="en-IE" sz="2000" dirty="0"/>
              <a:t> van </a:t>
            </a:r>
            <a:r>
              <a:rPr lang="en-IE" sz="2000" dirty="0" err="1"/>
              <a:t>persoon</a:t>
            </a:r>
            <a:r>
              <a:rPr lang="en-IE" sz="2000" dirty="0"/>
              <a:t> </a:t>
            </a:r>
            <a:r>
              <a:rPr lang="en-IE" sz="2000" dirty="0" err="1"/>
              <a:t>zijn</a:t>
            </a:r>
            <a:r>
              <a:rPr lang="en-IE" sz="2000" dirty="0"/>
              <a:t> </a:t>
            </a:r>
            <a:r>
              <a:rPr lang="en-IE" sz="2000" dirty="0" err="1"/>
              <a:t>relatie</a:t>
            </a:r>
            <a:r>
              <a:rPr lang="en-IE" sz="2000" dirty="0"/>
              <a:t>: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99283D-3627-469E-A6F6-BCFDFA54614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9005" y="2728219"/>
            <a:ext cx="2824091" cy="20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494" y="4498760"/>
            <a:ext cx="3248729" cy="244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6ABF1330-C914-4DEC-9DA2-4F752204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26022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Enum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int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Omzetten tussen int en </a:t>
            </a:r>
            <a:r>
              <a:rPr lang="nl-BE" dirty="0" err="1"/>
              <a:t>enum</a:t>
            </a:r>
            <a:r>
              <a:rPr lang="nl-BE" dirty="0"/>
              <a:t> enkel </a:t>
            </a:r>
            <a:r>
              <a:rPr lang="nl-BE"/>
              <a:t>via casting!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500CA7-43EB-4A42-B0CC-83D08B9BDB36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1C90638-09E0-4778-98F4-FA522051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337" y="2724150"/>
            <a:ext cx="4924425" cy="14097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A3DD31B-0929-469B-ABD3-E9DAE4D95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337" y="2371725"/>
            <a:ext cx="7639050" cy="352425"/>
          </a:xfrm>
          <a:prstGeom prst="rect">
            <a:avLst/>
          </a:prstGeom>
        </p:spPr>
      </p:pic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2A4BFDB-443A-4CB0-A373-C3E805E7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3460394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3993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itchFamily="18" charset="0"/>
              <a:buNone/>
            </a:pPr>
            <a:r>
              <a:rPr lang="nl-BE" sz="3200"/>
              <a:t>“Use enumerated types”</a:t>
            </a:r>
          </a:p>
          <a:p>
            <a:endParaRPr lang="nl-BE" sz="3200"/>
          </a:p>
          <a:p>
            <a:pPr>
              <a:buFont typeface="Times" pitchFamily="18" charset="0"/>
              <a:buNone/>
            </a:pPr>
            <a:r>
              <a:rPr lang="nl-BE" sz="2400"/>
              <a:t>Voordeel voor alle partijen:</a:t>
            </a:r>
          </a:p>
          <a:p>
            <a:pPr>
              <a:buFont typeface="Times" pitchFamily="18" charset="0"/>
              <a:buNone/>
            </a:pPr>
            <a:r>
              <a:rPr lang="nl-BE" sz="2400"/>
              <a:t>	1° Makkelijker te schrijven en lezen code</a:t>
            </a:r>
          </a:p>
          <a:p>
            <a:pPr>
              <a:buFont typeface="Times" pitchFamily="18" charset="0"/>
              <a:buNone/>
            </a:pPr>
            <a:r>
              <a:rPr lang="nl-BE" sz="2400"/>
              <a:t>	2° Verstaanbare code</a:t>
            </a:r>
          </a:p>
          <a:p>
            <a:pPr>
              <a:buFont typeface="Times" pitchFamily="18" charset="0"/>
              <a:buNone/>
            </a:pPr>
            <a:r>
              <a:rPr lang="nl-BE" sz="2400"/>
              <a:t>	3° Meer resistent tegen bugs</a:t>
            </a:r>
          </a:p>
        </p:txBody>
      </p:sp>
      <p:sp>
        <p:nvSpPr>
          <p:cNvPr id="31027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BB728-826D-48E8-BAA9-A4AA144FB212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B84A34C-38BA-4707-B9B2-6025431B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372471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13111" y="640081"/>
            <a:ext cx="5138808" cy="359276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Leer goed werken met enums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13110" y="4371278"/>
            <a:ext cx="5138809" cy="1846643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They might someday save your life!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0849470" y="6356350"/>
            <a:ext cx="689322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7E500CA7-43EB-4A42-B0CC-83D08B9BDB3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algn="l">
                <a:spcAft>
                  <a:spcPts val="600"/>
                </a:spcAft>
                <a:defRPr/>
              </a:pPr>
              <a:t>35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CC1272D-EA6F-440B-8137-CE3EE38B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C57016-FD79-4B49-9C84-7F300A368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1" y="993985"/>
            <a:ext cx="4624251" cy="617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92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Geneste blocks: voorbeelden</a:t>
            </a:r>
          </a:p>
        </p:txBody>
      </p:sp>
      <p:pic>
        <p:nvPicPr>
          <p:cNvPr id="306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4814" y="1546226"/>
            <a:ext cx="2166937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8150" y="3135314"/>
            <a:ext cx="198278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hoek 7"/>
          <p:cNvSpPr>
            <a:spLocks noChangeArrowheads="1"/>
          </p:cNvSpPr>
          <p:nvPr/>
        </p:nvSpPr>
        <p:spPr bwMode="auto">
          <a:xfrm>
            <a:off x="3463926" y="1570038"/>
            <a:ext cx="4105275" cy="120015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    i</a:t>
            </a:r>
          </a:p>
        </p:txBody>
      </p:sp>
      <p:sp>
        <p:nvSpPr>
          <p:cNvPr id="9" name="Rechthoek 8"/>
          <p:cNvSpPr>
            <a:spLocks noChangeArrowheads="1"/>
          </p:cNvSpPr>
          <p:nvPr/>
        </p:nvSpPr>
        <p:spPr bwMode="auto">
          <a:xfrm>
            <a:off x="4048126" y="1951039"/>
            <a:ext cx="3521075" cy="66992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    j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662E265C-7C85-4592-88C1-8CB1753D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0A29DEE-89A5-4F3E-BADE-91C48CAE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</a:t>
            </a:fld>
            <a:endParaRPr lang="nl-BE"/>
          </a:p>
        </p:txBody>
      </p:sp>
      <p:pic>
        <p:nvPicPr>
          <p:cNvPr id="27238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21557" y="4957764"/>
            <a:ext cx="5743828" cy="180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91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Opletten voor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Dit</a:t>
            </a:r>
            <a:r>
              <a:rPr lang="en-IE" dirty="0"/>
              <a:t> mag </a:t>
            </a:r>
            <a:r>
              <a:rPr lang="en-IE" dirty="0" err="1"/>
              <a:t>niet</a:t>
            </a:r>
            <a:r>
              <a:rPr lang="en-IE" dirty="0"/>
              <a:t> (in </a:t>
            </a:r>
            <a:r>
              <a:rPr lang="en-IE" dirty="0" err="1"/>
              <a:t>eerdere</a:t>
            </a:r>
            <a:r>
              <a:rPr lang="en-IE" dirty="0"/>
              <a:t> C-</a:t>
            </a:r>
            <a:r>
              <a:rPr lang="en-IE" dirty="0" err="1"/>
              <a:t>talen</a:t>
            </a:r>
            <a:r>
              <a:rPr lang="en-IE" dirty="0"/>
              <a:t> </a:t>
            </a:r>
            <a:r>
              <a:rPr lang="en-IE" dirty="0" err="1"/>
              <a:t>wel</a:t>
            </a:r>
            <a:r>
              <a:rPr lang="en-IE" dirty="0"/>
              <a:t>):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Dit</a:t>
            </a:r>
            <a:r>
              <a:rPr lang="en-IE" dirty="0"/>
              <a:t> mag </a:t>
            </a:r>
            <a:r>
              <a:rPr lang="en-IE" dirty="0" err="1"/>
              <a:t>wel</a:t>
            </a:r>
            <a:r>
              <a:rPr lang="en-IE" dirty="0"/>
              <a:t> (</a:t>
            </a:r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verwarring</a:t>
            </a:r>
            <a:r>
              <a:rPr lang="en-IE" dirty="0"/>
              <a:t> </a:t>
            </a:r>
            <a:r>
              <a:rPr lang="en-IE" dirty="0" err="1"/>
              <a:t>mogelijk</a:t>
            </a:r>
            <a:r>
              <a:rPr lang="en-IE" dirty="0"/>
              <a:t> van </a:t>
            </a:r>
            <a:r>
              <a:rPr lang="en-IE" dirty="0" err="1"/>
              <a:t>i</a:t>
            </a:r>
            <a:r>
              <a:rPr lang="en-IE" dirty="0"/>
              <a:t>):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1072" y="2564904"/>
            <a:ext cx="1922463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9936" y="2564904"/>
            <a:ext cx="65627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4F21E65-F17A-4234-966F-58DC95F6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A61F7B-746B-4666-B1CA-DABE18CD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5</a:t>
            </a:fld>
            <a:endParaRPr lang="nl-BE"/>
          </a:p>
        </p:txBody>
      </p:sp>
      <p:pic>
        <p:nvPicPr>
          <p:cNvPr id="273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5172" y="5013176"/>
            <a:ext cx="1884362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04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Scope bij for -loops</a:t>
            </a:r>
          </a:p>
        </p:txBody>
      </p:sp>
      <p:sp>
        <p:nvSpPr>
          <p:cNvPr id="30822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int i enkel binnen for-loop zichtbaar.</a:t>
            </a:r>
          </a:p>
        </p:txBody>
      </p:sp>
      <p:pic>
        <p:nvPicPr>
          <p:cNvPr id="3082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7338" y="2735264"/>
            <a:ext cx="471805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2490789" y="2771775"/>
            <a:ext cx="6230937" cy="63023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Scope     i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7224B298-C8FF-4C8C-A123-5ACF927B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C2396A1-49A6-40C1-AE91-790EE11A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81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63742-B2F0-475A-9FE7-A1034CAF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unassigned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variable</a:t>
            </a:r>
            <a:r>
              <a:rPr lang="nl-BE" dirty="0"/>
              <a:t>”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15369A-DB82-4FAA-B033-FD646CCF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B2D3D2D-0BFA-426D-A482-53BE40F7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597-E176-42B1-A36B-781ED69E262F}" type="slidenum">
              <a:rPr lang="nl-BE" smtClean="0"/>
              <a:t>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AE7D8BE-706D-439C-9211-C3E4630984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69" r="16044"/>
          <a:stretch/>
        </p:blipFill>
        <p:spPr>
          <a:xfrm>
            <a:off x="263352" y="1412776"/>
            <a:ext cx="7920880" cy="579707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9A04055-65A6-4FE3-B3A7-9D651B5F5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528" y="5735165"/>
            <a:ext cx="8492421" cy="803747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B75A15C-4541-4B4F-B66D-744D5D58BAAF}"/>
              </a:ext>
            </a:extLst>
          </p:cNvPr>
          <p:cNvCxnSpPr/>
          <p:nvPr/>
        </p:nvCxnSpPr>
        <p:spPr>
          <a:xfrm>
            <a:off x="2639616" y="6176963"/>
            <a:ext cx="108012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08DEFB1-ADBC-4486-8263-A0B05C5F8CE3}"/>
              </a:ext>
            </a:extLst>
          </p:cNvPr>
          <p:cNvCxnSpPr>
            <a:cxnSpLocks/>
          </p:cNvCxnSpPr>
          <p:nvPr/>
        </p:nvCxnSpPr>
        <p:spPr>
          <a:xfrm>
            <a:off x="5375920" y="5085184"/>
            <a:ext cx="648072" cy="9861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0AD07915-9DBA-4FDB-9DB5-812F92D9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359286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5A2E5-B868-4415-9D05-D618B298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unassigned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variable</a:t>
            </a:r>
            <a:r>
              <a:rPr lang="nl-BE" dirty="0"/>
              <a:t>” oplossen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97E5F8-BF89-4C72-9112-7832C1E3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Wat ging er mis?</a:t>
            </a:r>
          </a:p>
          <a:p>
            <a:pPr lvl="1"/>
            <a:r>
              <a:rPr lang="nl-BE" dirty="0"/>
              <a:t>Welke waarde heeft </a:t>
            </a:r>
            <a:r>
              <a:rPr lang="nl-BE" i="1" dirty="0"/>
              <a:t>dubbel</a:t>
            </a:r>
            <a:r>
              <a:rPr lang="nl-BE" dirty="0"/>
              <a:t> indien niet in de </a:t>
            </a:r>
            <a:r>
              <a:rPr lang="nl-BE" dirty="0" err="1"/>
              <a:t>if</a:t>
            </a:r>
            <a:r>
              <a:rPr lang="nl-BE" dirty="0"/>
              <a:t> werd gegaan?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E8EF08-397F-4F01-90A5-993B57FC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597-E176-42B1-A36B-781ED69E262F}" type="slidenum">
              <a:rPr lang="nl-BE" smtClean="0"/>
              <a:t>8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79179A0-FD96-4E31-BB38-E811DD4FF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2821880"/>
            <a:ext cx="5922051" cy="3717032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38996D1-9E9F-411C-B202-146077C6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299427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5A2E5-B868-4415-9D05-D618B298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</a:t>
            </a:r>
            <a:r>
              <a:rPr lang="nl-BE" dirty="0" err="1"/>
              <a:t>Use</a:t>
            </a:r>
            <a:r>
              <a:rPr lang="nl-BE" dirty="0"/>
              <a:t> of </a:t>
            </a:r>
            <a:r>
              <a:rPr lang="nl-BE" dirty="0" err="1"/>
              <a:t>unassigned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variable</a:t>
            </a:r>
            <a:r>
              <a:rPr lang="nl-BE" dirty="0"/>
              <a:t>” oplossing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97E5F8-BF89-4C72-9112-7832C1E3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Geef iedere variabele </a:t>
            </a:r>
            <a:r>
              <a:rPr lang="nl-BE" b="1" dirty="0"/>
              <a:t>STEEDS EEN STARTWAARDE BIJ AANMAKEN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E8EF08-397F-4F01-90A5-993B57FC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FD597-E176-42B1-A36B-781ED69E262F}" type="slidenum">
              <a:rPr lang="nl-BE" smtClean="0"/>
              <a:t>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A810C1F-CB30-41CD-9349-577A18A8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2564904"/>
            <a:ext cx="6025293" cy="4077072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7FD494FF-353C-4A5A-82C9-7D04CC4C2242}"/>
              </a:ext>
            </a:extLst>
          </p:cNvPr>
          <p:cNvSpPr/>
          <p:nvPr/>
        </p:nvSpPr>
        <p:spPr>
          <a:xfrm>
            <a:off x="3719736" y="3140968"/>
            <a:ext cx="2160240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EFFB50-F4E2-4EF1-8C60-A2B4931B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Ziescherp</a:t>
            </a:r>
          </a:p>
        </p:txBody>
      </p:sp>
    </p:spTree>
    <p:extLst>
      <p:ext uri="{BB962C8B-B14F-4D97-AF65-F5344CB8AC3E}">
        <p14:creationId xmlns:p14="http://schemas.microsoft.com/office/powerpoint/2010/main" val="2336591440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806</Words>
  <Application>Microsoft Office PowerPoint</Application>
  <PresentationFormat>Breedbeeld</PresentationFormat>
  <Paragraphs>231</Paragraphs>
  <Slides>35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3" baseType="lpstr">
      <vt:lpstr>Courier New</vt:lpstr>
      <vt:lpstr>Consolas</vt:lpstr>
      <vt:lpstr>Blogger Sans</vt:lpstr>
      <vt:lpstr>Times</vt:lpstr>
      <vt:lpstr>Archivo Narrow</vt:lpstr>
      <vt:lpstr>Calibri</vt:lpstr>
      <vt:lpstr>Arial</vt:lpstr>
      <vt:lpstr>ziescherpthemappt</vt:lpstr>
      <vt:lpstr>3. Scope van variabelen</vt:lpstr>
      <vt:lpstr>Scope en blocks</vt:lpstr>
      <vt:lpstr>Scope en blocks</vt:lpstr>
      <vt:lpstr>Geneste blocks: voorbeelden</vt:lpstr>
      <vt:lpstr>Opletten voor</vt:lpstr>
      <vt:lpstr>Scope bij for -loops</vt:lpstr>
      <vt:lpstr>“Use of unassigned local variable”</vt:lpstr>
      <vt:lpstr>“Use of unassigned local variable” oplossen</vt:lpstr>
      <vt:lpstr>“Use of unassigned local variable” oplossing</vt:lpstr>
      <vt:lpstr>Welke errors hebben we vandaag geleerd?</vt:lpstr>
      <vt:lpstr>PowerPoint-presentatie</vt:lpstr>
      <vt:lpstr>4. switch</vt:lpstr>
      <vt:lpstr>Meerdere mogelijkheden  </vt:lpstr>
      <vt:lpstr>Oplossing met switch</vt:lpstr>
      <vt:lpstr>Switch-elementen</vt:lpstr>
      <vt:lpstr>Switch flowchart</vt:lpstr>
      <vt:lpstr>Switch met strings</vt:lpstr>
      <vt:lpstr>Fallthrough ook mogelijk</vt:lpstr>
      <vt:lpstr>PowerPoint-presentatie</vt:lpstr>
      <vt:lpstr>5. enum</vt:lpstr>
      <vt:lpstr>Enumeratie en states</vt:lpstr>
      <vt:lpstr>Nut van enum?</vt:lpstr>
      <vt:lpstr>States/status voorbeelden</vt:lpstr>
      <vt:lpstr>States/status voorbeelden</vt:lpstr>
      <vt:lpstr>Moeilijk leesbare/aanpasbare code</vt:lpstr>
      <vt:lpstr>Oplossing: enumerated types</vt:lpstr>
      <vt:lpstr>Gebruik enum</vt:lpstr>
      <vt:lpstr>Slowmotion</vt:lpstr>
      <vt:lpstr>Slowmotion</vt:lpstr>
      <vt:lpstr>Slowmotion</vt:lpstr>
      <vt:lpstr>Nog een voorbeeld</vt:lpstr>
      <vt:lpstr>Enum voor states</vt:lpstr>
      <vt:lpstr>Enum to int</vt:lpstr>
      <vt:lpstr>Programmer’s Point </vt:lpstr>
      <vt:lpstr>Leer goed werken met enums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Scope van variabelen</dc:title>
  <dc:creator>Tim Dams</dc:creator>
  <cp:lastModifiedBy>Tim Dams</cp:lastModifiedBy>
  <cp:revision>7</cp:revision>
  <dcterms:created xsi:type="dcterms:W3CDTF">2020-09-14T11:30:12Z</dcterms:created>
  <dcterms:modified xsi:type="dcterms:W3CDTF">2020-09-30T09:02:25Z</dcterms:modified>
</cp:coreProperties>
</file>