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43"/>
  </p:notesMasterIdLst>
  <p:sldIdLst>
    <p:sldId id="256" r:id="rId2"/>
    <p:sldId id="264" r:id="rId3"/>
    <p:sldId id="265" r:id="rId4"/>
    <p:sldId id="299" r:id="rId5"/>
    <p:sldId id="300" r:id="rId6"/>
    <p:sldId id="322" r:id="rId7"/>
    <p:sldId id="312" r:id="rId8"/>
    <p:sldId id="310" r:id="rId9"/>
    <p:sldId id="303" r:id="rId10"/>
    <p:sldId id="308" r:id="rId11"/>
    <p:sldId id="304" r:id="rId12"/>
    <p:sldId id="305" r:id="rId13"/>
    <p:sldId id="307" r:id="rId14"/>
    <p:sldId id="320" r:id="rId15"/>
    <p:sldId id="301" r:id="rId16"/>
    <p:sldId id="259" r:id="rId17"/>
    <p:sldId id="260" r:id="rId18"/>
    <p:sldId id="289" r:id="rId19"/>
    <p:sldId id="323" r:id="rId20"/>
    <p:sldId id="324" r:id="rId21"/>
    <p:sldId id="326" r:id="rId22"/>
    <p:sldId id="325" r:id="rId23"/>
    <p:sldId id="327" r:id="rId24"/>
    <p:sldId id="276" r:id="rId25"/>
    <p:sldId id="317" r:id="rId26"/>
    <p:sldId id="277" r:id="rId27"/>
    <p:sldId id="318" r:id="rId28"/>
    <p:sldId id="328" r:id="rId29"/>
    <p:sldId id="272" r:id="rId30"/>
    <p:sldId id="329" r:id="rId31"/>
    <p:sldId id="314" r:id="rId32"/>
    <p:sldId id="315" r:id="rId33"/>
    <p:sldId id="302" r:id="rId34"/>
    <p:sldId id="321" r:id="rId35"/>
    <p:sldId id="286" r:id="rId36"/>
    <p:sldId id="287" r:id="rId37"/>
    <p:sldId id="292" r:id="rId38"/>
    <p:sldId id="293" r:id="rId39"/>
    <p:sldId id="319" r:id="rId40"/>
    <p:sldId id="294" r:id="rId41"/>
    <p:sldId id="295" r:id="rId42"/>
  </p:sldIdLst>
  <p:sldSz cx="12192000" cy="6858000"/>
  <p:notesSz cx="6858000" cy="9144000"/>
  <p:embeddedFontLst>
    <p:embeddedFont>
      <p:font typeface="Archivo Narrow" panose="020B0506020202020B04" pitchFamily="34" charset="0"/>
      <p:regular r:id="rId44"/>
      <p:bold r:id="rId45"/>
      <p:italic r:id="rId46"/>
    </p:embeddedFont>
    <p:embeddedFont>
      <p:font typeface="Blogger Sans" panose="02000506030000020004" pitchFamily="50" charset="0"/>
      <p:regular r:id="rId47"/>
      <p:bold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Times" panose="02020603050405020304" pitchFamily="18" charset="0"/>
      <p:regular r:id="rId57"/>
      <p:bold r:id="rId58"/>
      <p:italic r:id="rId59"/>
      <p:boldItalic r:id="rId60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F47C6-4E7A-432A-B59E-B740785EA8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31308AED-C71B-4866-9B4C-EDE622373E7E}">
      <dgm:prSet/>
      <dgm:spPr/>
      <dgm:t>
        <a:bodyPr/>
        <a:lstStyle/>
        <a:p>
          <a:r>
            <a:rPr lang="en-US" b="1"/>
            <a:t>if statement</a:t>
          </a:r>
          <a:endParaRPr lang="en-US"/>
        </a:p>
      </dgm:t>
    </dgm:pt>
    <dgm:pt modelId="{DBD9DFE9-7FDC-4BCB-943B-BFFD07470801}" type="parTrans" cxnId="{841E6AC1-D206-490D-87BA-DA806FE52734}">
      <dgm:prSet/>
      <dgm:spPr/>
      <dgm:t>
        <a:bodyPr/>
        <a:lstStyle/>
        <a:p>
          <a:endParaRPr lang="en-US"/>
        </a:p>
      </dgm:t>
    </dgm:pt>
    <dgm:pt modelId="{BB2299C4-0B87-4D4C-954B-9352919E0A17}" type="sibTrans" cxnId="{841E6AC1-D206-490D-87BA-DA806FE52734}">
      <dgm:prSet/>
      <dgm:spPr/>
      <dgm:t>
        <a:bodyPr/>
        <a:lstStyle/>
        <a:p>
          <a:endParaRPr lang="en-US"/>
        </a:p>
      </dgm:t>
    </dgm:pt>
    <dgm:pt modelId="{CF4789D6-C9CA-4B8F-899B-8FDBC74A05FE}">
      <dgm:prSet custT="1"/>
      <dgm:spPr/>
      <dgm:t>
        <a:bodyPr/>
        <a:lstStyle/>
        <a:p>
          <a:r>
            <a:rPr lang="en-US" sz="2000" dirty="0" err="1"/>
            <a:t>Gebruikt</a:t>
          </a:r>
          <a:r>
            <a:rPr lang="en-US" sz="2000" dirty="0"/>
            <a:t> </a:t>
          </a:r>
          <a:r>
            <a:rPr lang="en-US" sz="2000" dirty="0" err="1"/>
            <a:t>voor</a:t>
          </a:r>
          <a:r>
            <a:rPr lang="en-US" sz="2000" dirty="0"/>
            <a:t> </a:t>
          </a:r>
          <a:r>
            <a:rPr lang="en-US" sz="2000" dirty="0" err="1"/>
            <a:t>een</a:t>
          </a:r>
          <a:r>
            <a:rPr lang="en-US" sz="2000" dirty="0"/>
            <a:t> </a:t>
          </a:r>
          <a:r>
            <a:rPr lang="en-US" sz="2000" dirty="0" err="1"/>
            <a:t>enkelvoudig</a:t>
          </a:r>
          <a:r>
            <a:rPr lang="en-US" sz="2000" dirty="0"/>
            <a:t> </a:t>
          </a:r>
          <a:r>
            <a:rPr lang="en-US" sz="2000" dirty="0" err="1"/>
            <a:t>alternatief</a:t>
          </a:r>
          <a:r>
            <a:rPr lang="en-US" sz="2000" dirty="0"/>
            <a:t> pad </a:t>
          </a:r>
          <a:r>
            <a:rPr lang="en-US" sz="2000" dirty="0" err="1"/>
            <a:t>aan</a:t>
          </a:r>
          <a:r>
            <a:rPr lang="en-US" sz="2000" dirty="0"/>
            <a:t> </a:t>
          </a:r>
          <a:r>
            <a:rPr lang="en-US" sz="2000" dirty="0" err="1"/>
            <a:t>te</a:t>
          </a:r>
          <a:r>
            <a:rPr lang="en-US" sz="2000" dirty="0"/>
            <a:t> </a:t>
          </a:r>
          <a:r>
            <a:rPr lang="en-US" sz="2000" dirty="0" err="1"/>
            <a:t>duiden</a:t>
          </a:r>
          <a:endParaRPr lang="en-US" sz="2000" dirty="0"/>
        </a:p>
        <a:p>
          <a:r>
            <a:rPr lang="en-US" sz="2000" dirty="0" err="1"/>
            <a:t>Afhankelijk</a:t>
          </a:r>
          <a:r>
            <a:rPr lang="en-US" sz="2000" dirty="0"/>
            <a:t> van </a:t>
          </a:r>
          <a:r>
            <a:rPr lang="en-US" sz="2000" dirty="0" err="1"/>
            <a:t>resultaat</a:t>
          </a:r>
          <a:r>
            <a:rPr lang="en-US" sz="2000" dirty="0"/>
            <a:t> </a:t>
          </a:r>
          <a:r>
            <a:rPr lang="en-US" sz="2000" dirty="0" err="1"/>
            <a:t>logische</a:t>
          </a:r>
          <a:r>
            <a:rPr lang="en-US" sz="2000" dirty="0"/>
            <a:t> </a:t>
          </a:r>
          <a:r>
            <a:rPr lang="en-US" sz="2000" dirty="0" err="1"/>
            <a:t>expressie</a:t>
          </a:r>
          <a:r>
            <a:rPr lang="en-US" sz="2000" dirty="0"/>
            <a:t> </a:t>
          </a:r>
        </a:p>
      </dgm:t>
    </dgm:pt>
    <dgm:pt modelId="{F9A628F1-546B-4D1D-AE51-9AC9FC96388B}" type="parTrans" cxnId="{7695ECE5-DF38-408C-A2DD-9EC3B73343B1}">
      <dgm:prSet/>
      <dgm:spPr/>
      <dgm:t>
        <a:bodyPr/>
        <a:lstStyle/>
        <a:p>
          <a:endParaRPr lang="en-US"/>
        </a:p>
      </dgm:t>
    </dgm:pt>
    <dgm:pt modelId="{D765A53D-A9EC-4D2A-91C9-AC984B3312D2}" type="sibTrans" cxnId="{7695ECE5-DF38-408C-A2DD-9EC3B73343B1}">
      <dgm:prSet/>
      <dgm:spPr/>
      <dgm:t>
        <a:bodyPr/>
        <a:lstStyle/>
        <a:p>
          <a:endParaRPr lang="en-US"/>
        </a:p>
      </dgm:t>
    </dgm:pt>
    <dgm:pt modelId="{D4D588A4-1462-46DA-B524-6D715DEEF41C}">
      <dgm:prSet/>
      <dgm:spPr/>
      <dgm:t>
        <a:bodyPr/>
        <a:lstStyle/>
        <a:p>
          <a:r>
            <a:rPr lang="en-US" b="1" dirty="0"/>
            <a:t>Block  {   }</a:t>
          </a:r>
          <a:endParaRPr lang="en-US" dirty="0"/>
        </a:p>
      </dgm:t>
    </dgm:pt>
    <dgm:pt modelId="{75B73304-BA3D-4EC3-88E8-39ED7FCABD4D}" type="parTrans" cxnId="{9A68039E-ECB1-4C95-9E06-B72A67056305}">
      <dgm:prSet/>
      <dgm:spPr/>
      <dgm:t>
        <a:bodyPr/>
        <a:lstStyle/>
        <a:p>
          <a:endParaRPr lang="en-US"/>
        </a:p>
      </dgm:t>
    </dgm:pt>
    <dgm:pt modelId="{0E9468C0-EDC1-4B95-8F90-5EB955DAE42F}" type="sibTrans" cxnId="{9A68039E-ECB1-4C95-9E06-B72A67056305}">
      <dgm:prSet/>
      <dgm:spPr/>
      <dgm:t>
        <a:bodyPr/>
        <a:lstStyle/>
        <a:p>
          <a:endParaRPr lang="en-US"/>
        </a:p>
      </dgm:t>
    </dgm:pt>
    <dgm:pt modelId="{3BA53DB8-404B-4F10-806D-43F13FEB230F}">
      <dgm:prSet custT="1"/>
      <dgm:spPr/>
      <dgm:t>
        <a:bodyPr/>
        <a:lstStyle/>
        <a:p>
          <a:r>
            <a:rPr lang="en-US" sz="2400" dirty="0"/>
            <a:t>1 of </a:t>
          </a:r>
          <a:r>
            <a:rPr lang="en-US" sz="2400" dirty="0" err="1"/>
            <a:t>meerdere</a:t>
          </a:r>
          <a:r>
            <a:rPr lang="en-US" sz="2400" dirty="0"/>
            <a:t> statements </a:t>
          </a:r>
          <a:r>
            <a:rPr lang="en-US" sz="2400" dirty="0" err="1"/>
            <a:t>binnen</a:t>
          </a:r>
          <a:r>
            <a:rPr lang="en-US" sz="2400" dirty="0"/>
            <a:t> </a:t>
          </a:r>
          <a:r>
            <a:rPr lang="en-US" sz="2400" dirty="0" err="1"/>
            <a:t>een</a:t>
          </a:r>
          <a:r>
            <a:rPr lang="en-US" sz="2400" dirty="0"/>
            <a:t> accolade </a:t>
          </a:r>
          <a:r>
            <a:rPr lang="en-US" sz="2400" dirty="0" err="1"/>
            <a:t>paar</a:t>
          </a:r>
          <a:endParaRPr lang="en-US" sz="2400" dirty="0"/>
        </a:p>
      </dgm:t>
    </dgm:pt>
    <dgm:pt modelId="{6B3F3CCD-B024-4139-802C-E2D5FB4C6507}" type="parTrans" cxnId="{9152D8E9-AA61-4DFE-AD1C-B29037542DB2}">
      <dgm:prSet/>
      <dgm:spPr/>
      <dgm:t>
        <a:bodyPr/>
        <a:lstStyle/>
        <a:p>
          <a:endParaRPr lang="en-US"/>
        </a:p>
      </dgm:t>
    </dgm:pt>
    <dgm:pt modelId="{314E4038-5BBA-4F54-8F98-DD07F9BD7FA0}" type="sibTrans" cxnId="{9152D8E9-AA61-4DFE-AD1C-B29037542DB2}">
      <dgm:prSet/>
      <dgm:spPr/>
      <dgm:t>
        <a:bodyPr/>
        <a:lstStyle/>
        <a:p>
          <a:endParaRPr lang="en-US"/>
        </a:p>
      </dgm:t>
    </dgm:pt>
    <dgm:pt modelId="{6633CF31-80DD-4601-ABF9-D600CAF0AFBC}" type="pres">
      <dgm:prSet presAssocID="{957F47C6-4E7A-432A-B59E-B740785EA8AF}" presName="root" presStyleCnt="0">
        <dgm:presLayoutVars>
          <dgm:dir/>
          <dgm:resizeHandles val="exact"/>
        </dgm:presLayoutVars>
      </dgm:prSet>
      <dgm:spPr/>
    </dgm:pt>
    <dgm:pt modelId="{B46DB066-D7F0-4E51-848C-EBC10F49DFA5}" type="pres">
      <dgm:prSet presAssocID="{31308AED-C71B-4866-9B4C-EDE622373E7E}" presName="compNode" presStyleCnt="0"/>
      <dgm:spPr/>
    </dgm:pt>
    <dgm:pt modelId="{58E3F43C-F96D-45AD-8051-622765135F89}" type="pres">
      <dgm:prSet presAssocID="{31308AED-C71B-4866-9B4C-EDE622373E7E}" presName="bgRect" presStyleLbl="bgShp" presStyleIdx="0" presStyleCnt="2"/>
      <dgm:spPr/>
    </dgm:pt>
    <dgm:pt modelId="{E3E39D5E-B448-414C-9318-07FE39FAE9DC}" type="pres">
      <dgm:prSet presAssocID="{31308AED-C71B-4866-9B4C-EDE622373E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gwijzer"/>
        </a:ext>
      </dgm:extLst>
    </dgm:pt>
    <dgm:pt modelId="{0B15B7A2-4F21-40F2-A7B4-D901E2080FF9}" type="pres">
      <dgm:prSet presAssocID="{31308AED-C71B-4866-9B4C-EDE622373E7E}" presName="spaceRect" presStyleCnt="0"/>
      <dgm:spPr/>
    </dgm:pt>
    <dgm:pt modelId="{1C9B8BDE-BB36-45D9-8585-53E3438D3A88}" type="pres">
      <dgm:prSet presAssocID="{31308AED-C71B-4866-9B4C-EDE622373E7E}" presName="parTx" presStyleLbl="revTx" presStyleIdx="0" presStyleCnt="4">
        <dgm:presLayoutVars>
          <dgm:chMax val="0"/>
          <dgm:chPref val="0"/>
        </dgm:presLayoutVars>
      </dgm:prSet>
      <dgm:spPr/>
    </dgm:pt>
    <dgm:pt modelId="{78B6A379-4386-4ECF-96B5-0E90EDF112B5}" type="pres">
      <dgm:prSet presAssocID="{31308AED-C71B-4866-9B4C-EDE622373E7E}" presName="desTx" presStyleLbl="revTx" presStyleIdx="1" presStyleCnt="4">
        <dgm:presLayoutVars/>
      </dgm:prSet>
      <dgm:spPr/>
    </dgm:pt>
    <dgm:pt modelId="{A8003269-65FD-425A-BA3E-D3D2B368AAE5}" type="pres">
      <dgm:prSet presAssocID="{BB2299C4-0B87-4D4C-954B-9352919E0A17}" presName="sibTrans" presStyleCnt="0"/>
      <dgm:spPr/>
    </dgm:pt>
    <dgm:pt modelId="{9A8225FD-C98E-4D81-9794-ED3445E7852A}" type="pres">
      <dgm:prSet presAssocID="{D4D588A4-1462-46DA-B524-6D715DEEF41C}" presName="compNode" presStyleCnt="0"/>
      <dgm:spPr/>
    </dgm:pt>
    <dgm:pt modelId="{1F66DC7C-3EA9-49A6-B2C4-18E3A08095C8}" type="pres">
      <dgm:prSet presAssocID="{D4D588A4-1462-46DA-B524-6D715DEEF41C}" presName="bgRect" presStyleLbl="bgShp" presStyleIdx="1" presStyleCnt="2"/>
      <dgm:spPr/>
    </dgm:pt>
    <dgm:pt modelId="{975E976C-D570-432C-A49F-9355471F7E9F}" type="pres">
      <dgm:prSet presAssocID="{D4D588A4-1462-46DA-B524-6D715DEEF4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2E62475-AB21-4034-B661-D1B7E75F8D2F}" type="pres">
      <dgm:prSet presAssocID="{D4D588A4-1462-46DA-B524-6D715DEEF41C}" presName="spaceRect" presStyleCnt="0"/>
      <dgm:spPr/>
    </dgm:pt>
    <dgm:pt modelId="{FFB8B603-3DD5-47E7-9C11-45BBD0677533}" type="pres">
      <dgm:prSet presAssocID="{D4D588A4-1462-46DA-B524-6D715DEEF41C}" presName="parTx" presStyleLbl="revTx" presStyleIdx="2" presStyleCnt="4">
        <dgm:presLayoutVars>
          <dgm:chMax val="0"/>
          <dgm:chPref val="0"/>
        </dgm:presLayoutVars>
      </dgm:prSet>
      <dgm:spPr/>
    </dgm:pt>
    <dgm:pt modelId="{E80978A1-2D37-4B11-85C8-87E420E43B35}" type="pres">
      <dgm:prSet presAssocID="{D4D588A4-1462-46DA-B524-6D715DEEF41C}" presName="desTx" presStyleLbl="revTx" presStyleIdx="3" presStyleCnt="4" custScaleX="95809">
        <dgm:presLayoutVars/>
      </dgm:prSet>
      <dgm:spPr/>
    </dgm:pt>
  </dgm:ptLst>
  <dgm:cxnLst>
    <dgm:cxn modelId="{BFD06934-0819-4CCD-8936-97479F4C8DA6}" type="presOf" srcId="{D4D588A4-1462-46DA-B524-6D715DEEF41C}" destId="{FFB8B603-3DD5-47E7-9C11-45BBD0677533}" srcOrd="0" destOrd="0" presId="urn:microsoft.com/office/officeart/2018/2/layout/IconVerticalSolidList"/>
    <dgm:cxn modelId="{7D4F076A-4E02-4E48-BDBD-3C23D2ABFE71}" type="presOf" srcId="{3BA53DB8-404B-4F10-806D-43F13FEB230F}" destId="{E80978A1-2D37-4B11-85C8-87E420E43B35}" srcOrd="0" destOrd="0" presId="urn:microsoft.com/office/officeart/2018/2/layout/IconVerticalSolidList"/>
    <dgm:cxn modelId="{78365787-5BDF-4CA5-BB96-E56CA41A7AC5}" type="presOf" srcId="{CF4789D6-C9CA-4B8F-899B-8FDBC74A05FE}" destId="{78B6A379-4386-4ECF-96B5-0E90EDF112B5}" srcOrd="0" destOrd="0" presId="urn:microsoft.com/office/officeart/2018/2/layout/IconVerticalSolidList"/>
    <dgm:cxn modelId="{9A68039E-ECB1-4C95-9E06-B72A67056305}" srcId="{957F47C6-4E7A-432A-B59E-B740785EA8AF}" destId="{D4D588A4-1462-46DA-B524-6D715DEEF41C}" srcOrd="1" destOrd="0" parTransId="{75B73304-BA3D-4EC3-88E8-39ED7FCABD4D}" sibTransId="{0E9468C0-EDC1-4B95-8F90-5EB955DAE42F}"/>
    <dgm:cxn modelId="{926658A9-87C4-4E86-88CC-7BD78CC69661}" type="presOf" srcId="{31308AED-C71B-4866-9B4C-EDE622373E7E}" destId="{1C9B8BDE-BB36-45D9-8585-53E3438D3A88}" srcOrd="0" destOrd="0" presId="urn:microsoft.com/office/officeart/2018/2/layout/IconVerticalSolidList"/>
    <dgm:cxn modelId="{841E6AC1-D206-490D-87BA-DA806FE52734}" srcId="{957F47C6-4E7A-432A-B59E-B740785EA8AF}" destId="{31308AED-C71B-4866-9B4C-EDE622373E7E}" srcOrd="0" destOrd="0" parTransId="{DBD9DFE9-7FDC-4BCB-943B-BFFD07470801}" sibTransId="{BB2299C4-0B87-4D4C-954B-9352919E0A17}"/>
    <dgm:cxn modelId="{85E1CFCF-4226-401F-AAB9-893DCE20DD39}" type="presOf" srcId="{957F47C6-4E7A-432A-B59E-B740785EA8AF}" destId="{6633CF31-80DD-4601-ABF9-D600CAF0AFBC}" srcOrd="0" destOrd="0" presId="urn:microsoft.com/office/officeart/2018/2/layout/IconVerticalSolidList"/>
    <dgm:cxn modelId="{7695ECE5-DF38-408C-A2DD-9EC3B73343B1}" srcId="{31308AED-C71B-4866-9B4C-EDE622373E7E}" destId="{CF4789D6-C9CA-4B8F-899B-8FDBC74A05FE}" srcOrd="0" destOrd="0" parTransId="{F9A628F1-546B-4D1D-AE51-9AC9FC96388B}" sibTransId="{D765A53D-A9EC-4D2A-91C9-AC984B3312D2}"/>
    <dgm:cxn modelId="{9152D8E9-AA61-4DFE-AD1C-B29037542DB2}" srcId="{D4D588A4-1462-46DA-B524-6D715DEEF41C}" destId="{3BA53DB8-404B-4F10-806D-43F13FEB230F}" srcOrd="0" destOrd="0" parTransId="{6B3F3CCD-B024-4139-802C-E2D5FB4C6507}" sibTransId="{314E4038-5BBA-4F54-8F98-DD07F9BD7FA0}"/>
    <dgm:cxn modelId="{31E79BF4-EAEF-4351-A7F2-C4DEAA9A6E6C}" type="presParOf" srcId="{6633CF31-80DD-4601-ABF9-D600CAF0AFBC}" destId="{B46DB066-D7F0-4E51-848C-EBC10F49DFA5}" srcOrd="0" destOrd="0" presId="urn:microsoft.com/office/officeart/2018/2/layout/IconVerticalSolidList"/>
    <dgm:cxn modelId="{A718E612-5D55-427C-8860-4BA22924B4A1}" type="presParOf" srcId="{B46DB066-D7F0-4E51-848C-EBC10F49DFA5}" destId="{58E3F43C-F96D-45AD-8051-622765135F89}" srcOrd="0" destOrd="0" presId="urn:microsoft.com/office/officeart/2018/2/layout/IconVerticalSolidList"/>
    <dgm:cxn modelId="{E77C1BF8-AC60-46BC-9989-FBAA86501CE4}" type="presParOf" srcId="{B46DB066-D7F0-4E51-848C-EBC10F49DFA5}" destId="{E3E39D5E-B448-414C-9318-07FE39FAE9DC}" srcOrd="1" destOrd="0" presId="urn:microsoft.com/office/officeart/2018/2/layout/IconVerticalSolidList"/>
    <dgm:cxn modelId="{3C4F13C0-A4C3-420B-B87B-1E4F21B10B9F}" type="presParOf" srcId="{B46DB066-D7F0-4E51-848C-EBC10F49DFA5}" destId="{0B15B7A2-4F21-40F2-A7B4-D901E2080FF9}" srcOrd="2" destOrd="0" presId="urn:microsoft.com/office/officeart/2018/2/layout/IconVerticalSolidList"/>
    <dgm:cxn modelId="{DCCBB1B8-FA52-4E07-9A4A-71E8E4A7984E}" type="presParOf" srcId="{B46DB066-D7F0-4E51-848C-EBC10F49DFA5}" destId="{1C9B8BDE-BB36-45D9-8585-53E3438D3A88}" srcOrd="3" destOrd="0" presId="urn:microsoft.com/office/officeart/2018/2/layout/IconVerticalSolidList"/>
    <dgm:cxn modelId="{86F43549-460E-4891-9D56-339CE4EB1DD4}" type="presParOf" srcId="{B46DB066-D7F0-4E51-848C-EBC10F49DFA5}" destId="{78B6A379-4386-4ECF-96B5-0E90EDF112B5}" srcOrd="4" destOrd="0" presId="urn:microsoft.com/office/officeart/2018/2/layout/IconVerticalSolidList"/>
    <dgm:cxn modelId="{3337776E-B0E8-4299-8438-6C781F65E50A}" type="presParOf" srcId="{6633CF31-80DD-4601-ABF9-D600CAF0AFBC}" destId="{A8003269-65FD-425A-BA3E-D3D2B368AAE5}" srcOrd="1" destOrd="0" presId="urn:microsoft.com/office/officeart/2018/2/layout/IconVerticalSolidList"/>
    <dgm:cxn modelId="{0CED34F6-027E-444C-9C35-0EF2AFAE04B6}" type="presParOf" srcId="{6633CF31-80DD-4601-ABF9-D600CAF0AFBC}" destId="{9A8225FD-C98E-4D81-9794-ED3445E7852A}" srcOrd="2" destOrd="0" presId="urn:microsoft.com/office/officeart/2018/2/layout/IconVerticalSolidList"/>
    <dgm:cxn modelId="{0F3B9168-4BAF-4885-AF27-66987608D5E1}" type="presParOf" srcId="{9A8225FD-C98E-4D81-9794-ED3445E7852A}" destId="{1F66DC7C-3EA9-49A6-B2C4-18E3A08095C8}" srcOrd="0" destOrd="0" presId="urn:microsoft.com/office/officeart/2018/2/layout/IconVerticalSolidList"/>
    <dgm:cxn modelId="{85FE8EB7-84CD-47BB-AFCF-6493E94CB909}" type="presParOf" srcId="{9A8225FD-C98E-4D81-9794-ED3445E7852A}" destId="{975E976C-D570-432C-A49F-9355471F7E9F}" srcOrd="1" destOrd="0" presId="urn:microsoft.com/office/officeart/2018/2/layout/IconVerticalSolidList"/>
    <dgm:cxn modelId="{FD4AB123-2A09-496F-B403-6D84DD9BAE3E}" type="presParOf" srcId="{9A8225FD-C98E-4D81-9794-ED3445E7852A}" destId="{82E62475-AB21-4034-B661-D1B7E75F8D2F}" srcOrd="2" destOrd="0" presId="urn:microsoft.com/office/officeart/2018/2/layout/IconVerticalSolidList"/>
    <dgm:cxn modelId="{9B9571D2-8B3D-459C-ACB6-1F81C9E5A311}" type="presParOf" srcId="{9A8225FD-C98E-4D81-9794-ED3445E7852A}" destId="{FFB8B603-3DD5-47E7-9C11-45BBD0677533}" srcOrd="3" destOrd="0" presId="urn:microsoft.com/office/officeart/2018/2/layout/IconVerticalSolidList"/>
    <dgm:cxn modelId="{42AF886C-E607-440A-BCB9-A331D36B2DB5}" type="presParOf" srcId="{9A8225FD-C98E-4D81-9794-ED3445E7852A}" destId="{E80978A1-2D37-4B11-85C8-87E420E43B3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3F43C-F96D-45AD-8051-622765135F89}">
      <dsp:nvSpPr>
        <dsp:cNvPr id="0" name=""/>
        <dsp:cNvSpPr/>
      </dsp:nvSpPr>
      <dsp:spPr>
        <a:xfrm>
          <a:off x="0" y="767785"/>
          <a:ext cx="10609580" cy="1408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E39D5E-B448-414C-9318-07FE39FAE9DC}">
      <dsp:nvSpPr>
        <dsp:cNvPr id="0" name=""/>
        <dsp:cNvSpPr/>
      </dsp:nvSpPr>
      <dsp:spPr>
        <a:xfrm>
          <a:off x="426213" y="1084804"/>
          <a:ext cx="774934" cy="774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9B8BDE-BB36-45D9-8585-53E3438D3A88}">
      <dsp:nvSpPr>
        <dsp:cNvPr id="0" name=""/>
        <dsp:cNvSpPr/>
      </dsp:nvSpPr>
      <dsp:spPr>
        <a:xfrm>
          <a:off x="1627361" y="767785"/>
          <a:ext cx="4774311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if statement</a:t>
          </a:r>
          <a:endParaRPr lang="en-US" sz="2500" kern="1200"/>
        </a:p>
      </dsp:txBody>
      <dsp:txXfrm>
        <a:off x="1627361" y="767785"/>
        <a:ext cx="4774311" cy="1408971"/>
      </dsp:txXfrm>
    </dsp:sp>
    <dsp:sp modelId="{78B6A379-4386-4ECF-96B5-0E90EDF112B5}">
      <dsp:nvSpPr>
        <dsp:cNvPr id="0" name=""/>
        <dsp:cNvSpPr/>
      </dsp:nvSpPr>
      <dsp:spPr>
        <a:xfrm>
          <a:off x="6401672" y="767785"/>
          <a:ext cx="4206316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Gebruikt</a:t>
          </a:r>
          <a:r>
            <a:rPr lang="en-US" sz="2000" kern="1200" dirty="0"/>
            <a:t> </a:t>
          </a:r>
          <a:r>
            <a:rPr lang="en-US" sz="2000" kern="1200" dirty="0" err="1"/>
            <a:t>voor</a:t>
          </a:r>
          <a:r>
            <a:rPr lang="en-US" sz="2000" kern="1200" dirty="0"/>
            <a:t> </a:t>
          </a:r>
          <a:r>
            <a:rPr lang="en-US" sz="2000" kern="1200" dirty="0" err="1"/>
            <a:t>een</a:t>
          </a:r>
          <a:r>
            <a:rPr lang="en-US" sz="2000" kern="1200" dirty="0"/>
            <a:t> </a:t>
          </a:r>
          <a:r>
            <a:rPr lang="en-US" sz="2000" kern="1200" dirty="0" err="1"/>
            <a:t>enkelvoudig</a:t>
          </a:r>
          <a:r>
            <a:rPr lang="en-US" sz="2000" kern="1200" dirty="0"/>
            <a:t> </a:t>
          </a:r>
          <a:r>
            <a:rPr lang="en-US" sz="2000" kern="1200" dirty="0" err="1"/>
            <a:t>alternatief</a:t>
          </a:r>
          <a:r>
            <a:rPr lang="en-US" sz="2000" kern="1200" dirty="0"/>
            <a:t> pad </a:t>
          </a:r>
          <a:r>
            <a:rPr lang="en-US" sz="2000" kern="1200" dirty="0" err="1"/>
            <a:t>aan</a:t>
          </a:r>
          <a:r>
            <a:rPr lang="en-US" sz="2000" kern="1200" dirty="0"/>
            <a:t> </a:t>
          </a:r>
          <a:r>
            <a:rPr lang="en-US" sz="2000" kern="1200" dirty="0" err="1"/>
            <a:t>te</a:t>
          </a:r>
          <a:r>
            <a:rPr lang="en-US" sz="2000" kern="1200" dirty="0"/>
            <a:t> </a:t>
          </a:r>
          <a:r>
            <a:rPr lang="en-US" sz="2000" kern="1200" dirty="0" err="1"/>
            <a:t>duiden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Afhankelijk</a:t>
          </a:r>
          <a:r>
            <a:rPr lang="en-US" sz="2000" kern="1200" dirty="0"/>
            <a:t> van </a:t>
          </a:r>
          <a:r>
            <a:rPr lang="en-US" sz="2000" kern="1200" dirty="0" err="1"/>
            <a:t>resultaat</a:t>
          </a:r>
          <a:r>
            <a:rPr lang="en-US" sz="2000" kern="1200" dirty="0"/>
            <a:t> </a:t>
          </a:r>
          <a:r>
            <a:rPr lang="en-US" sz="2000" kern="1200" dirty="0" err="1"/>
            <a:t>logische</a:t>
          </a:r>
          <a:r>
            <a:rPr lang="en-US" sz="2000" kern="1200" dirty="0"/>
            <a:t> </a:t>
          </a:r>
          <a:r>
            <a:rPr lang="en-US" sz="2000" kern="1200" dirty="0" err="1"/>
            <a:t>expressie</a:t>
          </a:r>
          <a:r>
            <a:rPr lang="en-US" sz="2000" kern="1200" dirty="0"/>
            <a:t> </a:t>
          </a:r>
        </a:p>
      </dsp:txBody>
      <dsp:txXfrm>
        <a:off x="6401672" y="767785"/>
        <a:ext cx="4206316" cy="1408971"/>
      </dsp:txXfrm>
    </dsp:sp>
    <dsp:sp modelId="{1F66DC7C-3EA9-49A6-B2C4-18E3A08095C8}">
      <dsp:nvSpPr>
        <dsp:cNvPr id="0" name=""/>
        <dsp:cNvSpPr/>
      </dsp:nvSpPr>
      <dsp:spPr>
        <a:xfrm>
          <a:off x="0" y="2528999"/>
          <a:ext cx="10609580" cy="140897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5E976C-D570-432C-A49F-9355471F7E9F}">
      <dsp:nvSpPr>
        <dsp:cNvPr id="0" name=""/>
        <dsp:cNvSpPr/>
      </dsp:nvSpPr>
      <dsp:spPr>
        <a:xfrm>
          <a:off x="426213" y="2846018"/>
          <a:ext cx="774934" cy="774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B8B603-3DD5-47E7-9C11-45BBD0677533}">
      <dsp:nvSpPr>
        <dsp:cNvPr id="0" name=""/>
        <dsp:cNvSpPr/>
      </dsp:nvSpPr>
      <dsp:spPr>
        <a:xfrm>
          <a:off x="1627361" y="2528999"/>
          <a:ext cx="4774311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Block  {   }</a:t>
          </a:r>
          <a:endParaRPr lang="en-US" sz="2500" kern="1200" dirty="0"/>
        </a:p>
      </dsp:txBody>
      <dsp:txXfrm>
        <a:off x="1627361" y="2528999"/>
        <a:ext cx="4774311" cy="1408971"/>
      </dsp:txXfrm>
    </dsp:sp>
    <dsp:sp modelId="{E80978A1-2D37-4B11-85C8-87E420E43B35}">
      <dsp:nvSpPr>
        <dsp:cNvPr id="0" name=""/>
        <dsp:cNvSpPr/>
      </dsp:nvSpPr>
      <dsp:spPr>
        <a:xfrm>
          <a:off x="6489816" y="2528999"/>
          <a:ext cx="4030029" cy="1408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116" tIns="149116" rIns="149116" bIns="1491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 of </a:t>
          </a:r>
          <a:r>
            <a:rPr lang="en-US" sz="2400" kern="1200" dirty="0" err="1"/>
            <a:t>meerdere</a:t>
          </a:r>
          <a:r>
            <a:rPr lang="en-US" sz="2400" kern="1200" dirty="0"/>
            <a:t> statements </a:t>
          </a:r>
          <a:r>
            <a:rPr lang="en-US" sz="2400" kern="1200" dirty="0" err="1"/>
            <a:t>binnen</a:t>
          </a:r>
          <a:r>
            <a:rPr lang="en-US" sz="2400" kern="1200" dirty="0"/>
            <a:t> </a:t>
          </a:r>
          <a:r>
            <a:rPr lang="en-US" sz="2400" kern="1200" dirty="0" err="1"/>
            <a:t>een</a:t>
          </a:r>
          <a:r>
            <a:rPr lang="en-US" sz="2400" kern="1200" dirty="0"/>
            <a:t> accolade </a:t>
          </a:r>
          <a:r>
            <a:rPr lang="en-US" sz="2400" kern="1200" dirty="0" err="1"/>
            <a:t>paar</a:t>
          </a:r>
          <a:endParaRPr lang="en-US" sz="2400" kern="1200" dirty="0"/>
        </a:p>
      </dsp:txBody>
      <dsp:txXfrm>
        <a:off x="6489816" y="2528999"/>
        <a:ext cx="4030029" cy="1408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30/09/2020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7CD9EB5-0827-4FD7-B20F-86E7B27D89EE}" type="slidenum">
              <a:rPr lang="en-US" sz="1200">
                <a:solidFill>
                  <a:prstClr val="black"/>
                </a:solidFill>
              </a:rPr>
              <a:pPr eaLnBrk="1" hangingPunct="1"/>
              <a:t>3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7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C6153-2F7F-4759-BFDF-4967F98A25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5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5514D7-12B3-4506-BAF4-6863C253435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3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F2E54E-3BFC-452D-85B6-84011C980E1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43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06DC7F-ABE0-4245-A40F-FC581923CBC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5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544DE2-3BF1-43DA-BF85-FED18D5195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4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73C6CA-42E7-4DD9-818F-5542E029C2B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3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A0AF4-6B5B-4046-B59C-6AA31631B72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12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57C6A3-C7A7-483F-9670-317F594A2D1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22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A0172-8005-48E6-B091-62B24516FC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5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CB01-D61C-459D-B253-BFAEE47CDD6C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2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3596-A2A1-452F-890E-77460D820DF3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66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D962-2629-4D8E-BAC2-59BDDC808C23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33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2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7895-E212-4567-9960-B5A8889D8CFB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93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9AB7-B1C6-47F6-931D-231CA6DF413F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38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CF2A-2423-47E7-A0E7-81B98B410C6D}" type="datetime1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357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455C-26E9-4F14-A0A4-4B56C69E5ABE}" type="datetime1">
              <a:rPr lang="nl-BE" smtClean="0"/>
              <a:t>30/09/2020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7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8BD94-D848-4FE7-9A53-7960DB632BD9}" type="datetime1">
              <a:rPr lang="nl-BE" smtClean="0"/>
              <a:t>30/09/2020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371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BAE-59B3-417C-A646-E1CF6F2EA8A8}" type="datetime1">
              <a:rPr lang="nl-BE" smtClean="0"/>
              <a:t>30/09/2020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9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C109-BADA-44A3-804A-343DE3FC7847}" type="datetime1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328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D55F-9DBD-45E6-A29B-FCD4AFC92AFE}" type="datetime1">
              <a:rPr lang="nl-BE" smtClean="0"/>
              <a:t>30/09/2020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647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3EE59-6A12-4FD1-955C-4A0F50547947}" type="datetime1">
              <a:rPr lang="nl-BE" smtClean="0"/>
              <a:t>30/09/2020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5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youtu.be/8Px-GHPxB4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s://www.mentimeter.com/s/e9f727d728cf11567601507c24b6af34/e4fe00722a9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56865-FBBD-4EB0-9116-F2B35EAE5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400" y="1561063"/>
            <a:ext cx="9252162" cy="2031055"/>
          </a:xfrm>
        </p:spPr>
        <p:txBody>
          <a:bodyPr>
            <a:normAutofit/>
          </a:bodyPr>
          <a:lstStyle/>
          <a:p>
            <a:r>
              <a:rPr lang="nl-BE" sz="5100" dirty="0">
                <a:solidFill>
                  <a:srgbClr val="FFFFFF"/>
                </a:solidFill>
              </a:rPr>
              <a:t>1. Logische en relationele operators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59EE9B-752F-4888-9E77-B1BC990F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35921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H5. Beslissingen</a:t>
            </a:r>
          </a:p>
        </p:txBody>
      </p:sp>
    </p:spTree>
    <p:extLst>
      <p:ext uri="{BB962C8B-B14F-4D97-AF65-F5344CB8AC3E}">
        <p14:creationId xmlns:p14="http://schemas.microsoft.com/office/powerpoint/2010/main" val="397049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Flow van eenvoudige programma’s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nl-BE" sz="2400" dirty="0"/>
              <a:t>3 basistypes: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‘Straight line’ (tot nu)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Gekozen naargelang </a:t>
            </a:r>
            <a:r>
              <a:rPr lang="nl-BE" sz="2400" b="1" dirty="0"/>
              <a:t>een gegeven voorwaarde</a:t>
            </a:r>
            <a:r>
              <a:rPr lang="nl-BE" sz="2400" dirty="0"/>
              <a:t> (focus deze les)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nl-BE" sz="2400" dirty="0"/>
              <a:t>Herhaalt zolang een bepaalde voorwaarde geldt (loops)</a:t>
            </a:r>
          </a:p>
          <a:p>
            <a:pPr marL="1257300" lvl="2" indent="-342900">
              <a:buFont typeface="+mj-lt"/>
              <a:buAutoNum type="arabicPeriod"/>
              <a:defRPr/>
            </a:pPr>
            <a:endParaRPr lang="nl-BE" sz="2400" dirty="0"/>
          </a:p>
          <a:p>
            <a:pPr marL="1257300" lvl="2" indent="-342900">
              <a:buFont typeface="+mj-lt"/>
              <a:buAutoNum type="arabicPeriod"/>
              <a:defRPr/>
            </a:pPr>
            <a:endParaRPr lang="nl-BE" sz="2400" dirty="0"/>
          </a:p>
          <a:p>
            <a:endParaRPr lang="nl-BE" sz="240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30EB70-1A1F-4DC4-87A3-5CF884A0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6423CA-EE71-4E72-A069-4F35FB1F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3526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Straight program flow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7" descr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14" y="1524000"/>
            <a:ext cx="42449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FF5547-E93F-4949-9C19-E4EB6D68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055855-AF75-416F-A6E3-BBFE4411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124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Keuzes maken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 dirty="0" err="1"/>
              <a:t>Beslissingsstructuur</a:t>
            </a:r>
            <a:r>
              <a:rPr lang="en-US" sz="2400" b="1" dirty="0"/>
              <a:t>:</a:t>
            </a:r>
          </a:p>
          <a:p>
            <a:pPr lvl="1" eaLnBrk="1" hangingPunct="1"/>
            <a:r>
              <a:rPr lang="en-US" dirty="0" err="1"/>
              <a:t>Alternatieve</a:t>
            </a:r>
            <a:r>
              <a:rPr lang="en-US" dirty="0"/>
              <a:t> </a:t>
            </a:r>
            <a:r>
              <a:rPr lang="en-US" dirty="0" err="1"/>
              <a:t>programmaflow</a:t>
            </a:r>
            <a:r>
              <a:rPr lang="en-US" dirty="0"/>
              <a:t> (course of action) </a:t>
            </a:r>
            <a:r>
              <a:rPr lang="en-US" dirty="0" err="1"/>
              <a:t>aanbieden</a:t>
            </a:r>
            <a:r>
              <a:rPr lang="en-US" dirty="0"/>
              <a:t> </a:t>
            </a:r>
            <a:r>
              <a:rPr lang="en-US" dirty="0" err="1"/>
              <a:t>afhankelijk</a:t>
            </a:r>
            <a:r>
              <a:rPr lang="en-US" dirty="0"/>
              <a:t> van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in het </a:t>
            </a:r>
            <a:r>
              <a:rPr lang="en-US" dirty="0" err="1"/>
              <a:t>programma</a:t>
            </a:r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3B22CCB-B04A-4F00-BAF1-AC79D6AE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3E8DA3E-E4A2-4728-86F8-1D6B9C0A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07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latin typeface="+mj-lt"/>
                <a:ea typeface="+mj-ea"/>
                <a:cs typeface="+mj-cs"/>
              </a:rPr>
              <a:t>Keuzes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latin typeface="+mj-lt"/>
                <a:ea typeface="+mj-ea"/>
                <a:cs typeface="+mj-cs"/>
              </a:rPr>
              <a:t>maken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8" descr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53" y="492573"/>
            <a:ext cx="4307682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8DAE5E2-F9B4-453F-96CB-E4B3FC81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E16A9CB-02A5-4754-BDF5-E9BD7100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942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</a:t>
            </a:r>
            <a:fld id="{7E500CA7-43EB-4A42-B0CC-83D08B9BDB36}" type="slidenum"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4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09637"/>
            <a:ext cx="9144000" cy="559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54AB71-B7AD-4DC5-BF08-2395FB1B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88180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Definities</a:t>
            </a:r>
            <a:endParaRPr lang="en-US" sz="4000" dirty="0"/>
          </a:p>
        </p:txBody>
      </p:sp>
      <p:graphicFrame>
        <p:nvGraphicFramePr>
          <p:cNvPr id="11272" name="Rectangle 3">
            <a:extLst>
              <a:ext uri="{FF2B5EF4-FFF2-40B4-BE49-F238E27FC236}">
                <a16:creationId xmlns:a16="http://schemas.microsoft.com/office/drawing/2014/main" id="{4486E435-F2FD-4E64-B36A-E6E57232E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8391439"/>
              </p:ext>
            </p:extLst>
          </p:nvPr>
        </p:nvGraphicFramePr>
        <p:xfrm>
          <a:off x="1036320" y="2152243"/>
          <a:ext cx="10609580" cy="470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BB6EEF1-3D23-47BD-B831-9935E66E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608F729-1A08-48FD-8D3F-FF51D9AA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9833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Activity diagram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87192" y="2990677"/>
            <a:ext cx="1504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starttoestand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779413" y="5675987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eindtoestand</a:t>
            </a:r>
            <a:endParaRPr kumimoji="0" lang="nl-NL" sz="1800" b="0" i="1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752830" y="2997027"/>
            <a:ext cx="164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Actie, activiteit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432274" y="547017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1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beslissing</a:t>
            </a:r>
            <a:endParaRPr kumimoji="0" lang="nl-NL" sz="1800" b="0" i="1" u="none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626830" y="2235027"/>
            <a:ext cx="574675" cy="5746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8237750" y="4769072"/>
            <a:ext cx="574675" cy="574675"/>
            <a:chOff x="4468" y="2659"/>
            <a:chExt cx="362" cy="362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68" y="2659"/>
              <a:ext cx="362" cy="36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4513" y="2704"/>
              <a:ext cx="272" cy="27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7679805" y="2204865"/>
            <a:ext cx="1778000" cy="6270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activiteit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3503713" y="4462116"/>
            <a:ext cx="936625" cy="936625"/>
          </a:xfrm>
          <a:prstGeom prst="diamond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440337" y="493201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2495650" y="493201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4584799" y="4462116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[else]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495649" y="4462116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[conditie]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94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Activity diagram</a:t>
            </a: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7" name="Picture 3" descr="C:\Users\Kris\Dropbox\pearson-c-sharp\csharp\slides\Figuur7_2_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434040"/>
            <a:ext cx="6048672" cy="494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2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Condities</a:t>
            </a:r>
          </a:p>
        </p:txBody>
      </p:sp>
      <p:sp>
        <p:nvSpPr>
          <p:cNvPr id="187395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481768"/>
            <a:ext cx="10515600" cy="4351338"/>
          </a:xfrm>
        </p:spPr>
        <p:txBody>
          <a:bodyPr/>
          <a:lstStyle/>
          <a:p>
            <a:endParaRPr lang="nl-BE" dirty="0"/>
          </a:p>
          <a:p>
            <a:r>
              <a:rPr lang="nl-BE" dirty="0"/>
              <a:t>Met </a:t>
            </a:r>
            <a:r>
              <a:rPr lang="nl-BE" dirty="0" err="1"/>
              <a:t>bool</a:t>
            </a:r>
            <a:r>
              <a:rPr lang="nl-BE" dirty="0"/>
              <a:t> kunnen we ‘</a:t>
            </a:r>
            <a:r>
              <a:rPr lang="nl-BE" dirty="0" err="1"/>
              <a:t>true</a:t>
            </a:r>
            <a:r>
              <a:rPr lang="nl-BE" dirty="0"/>
              <a:t>’ of ‘</a:t>
            </a:r>
            <a:r>
              <a:rPr lang="nl-BE" dirty="0" err="1"/>
              <a:t>false</a:t>
            </a:r>
            <a:r>
              <a:rPr lang="nl-BE" dirty="0"/>
              <a:t>’ status bepalen </a:t>
            </a:r>
          </a:p>
          <a:p>
            <a:r>
              <a:rPr lang="nl-BE" dirty="0"/>
              <a:t>Een logische expressie heeft een </a:t>
            </a:r>
            <a:r>
              <a:rPr lang="nl-BE" dirty="0" err="1"/>
              <a:t>bool</a:t>
            </a:r>
            <a:r>
              <a:rPr lang="nl-BE" dirty="0"/>
              <a:t> als resultaat</a:t>
            </a:r>
          </a:p>
          <a:p>
            <a:r>
              <a:rPr lang="nl-BE" dirty="0"/>
              <a:t>Voorbeeld</a:t>
            </a:r>
          </a:p>
        </p:txBody>
      </p:sp>
      <p:sp>
        <p:nvSpPr>
          <p:cNvPr id="18739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3B9616BD-CE9A-4653-AE0D-12745F5F184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2339" y="3921125"/>
            <a:ext cx="54578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kstvak 7"/>
          <p:cNvSpPr txBox="1">
            <a:spLocks noChangeArrowheads="1"/>
          </p:cNvSpPr>
          <p:nvPr/>
        </p:nvSpPr>
        <p:spPr bwMode="auto">
          <a:xfrm>
            <a:off x="3544889" y="5029201"/>
            <a:ext cx="41560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Redelijk domme conditie, daar deze altijd ‘true’ is en de code dus altijd uitgevoerd zal worden.</a:t>
            </a:r>
          </a:p>
        </p:txBody>
      </p:sp>
      <p:cxnSp>
        <p:nvCxnSpPr>
          <p:cNvPr id="9" name="Rechte verbindingslijn met pijl 8"/>
          <p:cNvCxnSpPr/>
          <p:nvPr/>
        </p:nvCxnSpPr>
        <p:spPr>
          <a:xfrm rot="5400000">
            <a:off x="8274051" y="4321176"/>
            <a:ext cx="500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uit 9"/>
          <p:cNvSpPr/>
          <p:nvPr/>
        </p:nvSpPr>
        <p:spPr>
          <a:xfrm>
            <a:off x="7810500" y="4570414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Rechte verbindingslijn met pijl 10"/>
          <p:cNvCxnSpPr>
            <a:stCxn id="10" idx="2"/>
          </p:cNvCxnSpPr>
          <p:nvPr/>
        </p:nvCxnSpPr>
        <p:spPr>
          <a:xfrm rot="5400000">
            <a:off x="7881145" y="6214270"/>
            <a:ext cx="1285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02" name="Tekstvak 11"/>
          <p:cNvSpPr txBox="1">
            <a:spLocks noChangeArrowheads="1"/>
          </p:cNvSpPr>
          <p:nvPr/>
        </p:nvSpPr>
        <p:spPr bwMode="auto">
          <a:xfrm>
            <a:off x="7453313" y="5713413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false</a:t>
            </a:r>
          </a:p>
        </p:txBody>
      </p:sp>
      <p:cxnSp>
        <p:nvCxnSpPr>
          <p:cNvPr id="13" name="Rechte verbindingslijn 12"/>
          <p:cNvCxnSpPr>
            <a:stCxn id="10" idx="3"/>
          </p:cNvCxnSpPr>
          <p:nvPr/>
        </p:nvCxnSpPr>
        <p:spPr>
          <a:xfrm>
            <a:off x="9239250" y="5070475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/>
          <p:cNvSpPr/>
          <p:nvPr/>
        </p:nvSpPr>
        <p:spPr>
          <a:xfrm>
            <a:off x="9525000" y="5713414"/>
            <a:ext cx="1143000" cy="357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</a:p>
        </p:txBody>
      </p:sp>
      <p:cxnSp>
        <p:nvCxnSpPr>
          <p:cNvPr id="15" name="Rechte verbindingslijn 14"/>
          <p:cNvCxnSpPr/>
          <p:nvPr/>
        </p:nvCxnSpPr>
        <p:spPr>
          <a:xfrm rot="5400000">
            <a:off x="9775031" y="5391944"/>
            <a:ext cx="642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/>
          <p:cNvCxnSpPr>
            <a:endCxn id="14" idx="0"/>
          </p:cNvCxnSpPr>
          <p:nvPr/>
        </p:nvCxnSpPr>
        <p:spPr>
          <a:xfrm rot="5400000">
            <a:off x="9774239" y="5392739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/>
          <p:cNvCxnSpPr/>
          <p:nvPr/>
        </p:nvCxnSpPr>
        <p:spPr>
          <a:xfrm rot="10800000">
            <a:off x="8524876" y="6569075"/>
            <a:ext cx="1571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>
            <a:stCxn id="14" idx="2"/>
          </p:cNvCxnSpPr>
          <p:nvPr/>
        </p:nvCxnSpPr>
        <p:spPr>
          <a:xfrm rot="5400000">
            <a:off x="9846469" y="632063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09" name="Tekstvak 18"/>
          <p:cNvSpPr txBox="1">
            <a:spLocks noChangeArrowheads="1"/>
          </p:cNvSpPr>
          <p:nvPr/>
        </p:nvSpPr>
        <p:spPr bwMode="auto">
          <a:xfrm>
            <a:off x="9167814" y="4713288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true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7AF01E85-F431-4A5A-ABB4-9502AA72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42836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33829-8170-40CA-ACAE-5CBEDBC6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18A99A-65EB-4116-982C-705327A6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Uitvoer: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6FB1EC-1FD5-4AA7-B546-25BE83BC2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55259" cy="218898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A312F2A-02DE-481D-A30E-FCBAD549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86" y="4014606"/>
            <a:ext cx="767035" cy="16674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A4D33E-5769-40B7-9DFA-77286EF2B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34" y="307612"/>
            <a:ext cx="1630791" cy="618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46D39D-EF34-47DF-AB29-81263091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5555B59-9BFC-434C-BC55-9A68A5E9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337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 err="1"/>
              <a:t>bool</a:t>
            </a:r>
            <a:r>
              <a:rPr lang="nl-BE" sz="4000" dirty="0">
                <a:solidFill>
                  <a:srgbClr val="FFFFFF"/>
                </a:solidFill>
              </a:rPr>
              <a:t> </a:t>
            </a:r>
            <a:r>
              <a:rPr lang="nl-BE" sz="4000" dirty="0"/>
              <a:t>variabelen</a:t>
            </a:r>
          </a:p>
        </p:txBody>
      </p:sp>
      <p:sp>
        <p:nvSpPr>
          <p:cNvPr id="129027" name="Tijdelijke aanduiding voor inhoud 2"/>
          <p:cNvSpPr>
            <a:spLocks noGrp="1"/>
          </p:cNvSpPr>
          <p:nvPr>
            <p:ph idx="1"/>
          </p:nvPr>
        </p:nvSpPr>
        <p:spPr>
          <a:xfrm>
            <a:off x="589461" y="2913133"/>
            <a:ext cx="11012774" cy="2693976"/>
          </a:xfrm>
        </p:spPr>
        <p:txBody>
          <a:bodyPr>
            <a:noAutofit/>
          </a:bodyPr>
          <a:lstStyle/>
          <a:p>
            <a:r>
              <a:rPr lang="nl-BE" sz="1800" dirty="0">
                <a:solidFill>
                  <a:srgbClr val="000000"/>
                </a:solidFill>
              </a:rPr>
              <a:t>Een </a:t>
            </a:r>
            <a:r>
              <a:rPr lang="nl-BE" sz="1800" dirty="0" err="1">
                <a:solidFill>
                  <a:srgbClr val="000000"/>
                </a:solidFill>
              </a:rPr>
              <a:t>boolean</a:t>
            </a:r>
            <a:r>
              <a:rPr lang="nl-BE" sz="1800" dirty="0">
                <a:solidFill>
                  <a:srgbClr val="000000"/>
                </a:solidFill>
              </a:rPr>
              <a:t> is een type dat kan aangeven of iets waar is of niet (</a:t>
            </a:r>
            <a:r>
              <a:rPr lang="nl-BE" sz="1800" dirty="0" err="1">
                <a:solidFill>
                  <a:srgbClr val="000000"/>
                </a:solidFill>
              </a:rPr>
              <a:t>true</a:t>
            </a:r>
            <a:r>
              <a:rPr lang="nl-BE" sz="1800" dirty="0">
                <a:solidFill>
                  <a:srgbClr val="000000"/>
                </a:solidFill>
              </a:rPr>
              <a:t> or false)</a:t>
            </a:r>
          </a:p>
          <a:p>
            <a:endParaRPr lang="nl-BE" sz="1800" dirty="0">
              <a:solidFill>
                <a:srgbClr val="000000"/>
              </a:solidFill>
            </a:endParaRPr>
          </a:p>
          <a:p>
            <a:r>
              <a:rPr lang="nl-BE" sz="1800" dirty="0">
                <a:solidFill>
                  <a:srgbClr val="000000"/>
                </a:solidFill>
              </a:rPr>
              <a:t>Bv, volgende variabele zal op </a:t>
            </a:r>
            <a:r>
              <a:rPr lang="nl-BE" sz="1800" dirty="0" err="1">
                <a:solidFill>
                  <a:srgbClr val="000000"/>
                </a:solidFill>
              </a:rPr>
              <a:t>true</a:t>
            </a:r>
            <a:r>
              <a:rPr lang="nl-BE" sz="1800" dirty="0">
                <a:solidFill>
                  <a:srgbClr val="000000"/>
                </a:solidFill>
              </a:rPr>
              <a:t> gezet worden indien de persoon reeds getrouwd is. Anders wordt deze op false gezet: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nl-BE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getrouwd;</a:t>
            </a:r>
          </a:p>
          <a:p>
            <a:pPr marL="698500" lvl="2" indent="-287338">
              <a:buSzPct val="110000"/>
              <a:buNone/>
            </a:pPr>
            <a:endParaRPr lang="nl-BE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//indien getrouwd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getrouwd = </a:t>
            </a:r>
            <a:r>
              <a:rPr lang="nl-BE" sz="18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//anders</a:t>
            </a:r>
          </a:p>
          <a:p>
            <a:pPr marL="698500" lvl="2" indent="-287338">
              <a:buSzPct val="110000"/>
              <a:buNone/>
            </a:pPr>
            <a:r>
              <a:rPr lang="nl-BE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getrouwd = false;</a:t>
            </a:r>
          </a:p>
          <a:p>
            <a:pPr marL="698500" lvl="2" indent="-287338">
              <a:buSzPct val="110000"/>
              <a:buNone/>
            </a:pPr>
            <a:endParaRPr lang="nl-BE" sz="18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nl-BE" sz="1800" dirty="0">
              <a:solidFill>
                <a:srgbClr val="000000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42CC3BE-4CAF-4815-860E-30150F65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928EBF6-A754-4548-B875-B6B43CE2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0F848-8BA1-4F33-A56C-A538FBB2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 met block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C204FF-45FA-430F-ADD4-94F0F6FC6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altijd block {} na </a:t>
            </a:r>
            <a:r>
              <a:rPr lang="nl-BE" dirty="0" err="1"/>
              <a:t>if</a:t>
            </a:r>
            <a:r>
              <a:rPr lang="nl-BE" dirty="0"/>
              <a:t>!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2DDC7A8-9B69-44C9-BB77-0421C2FEF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82" y="2760344"/>
            <a:ext cx="5113973" cy="23602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82F8FB-7DE7-4240-8C7D-B1CBE9D76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598" y="365125"/>
            <a:ext cx="2100689" cy="546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EAA4C7-C4F3-4F11-989B-6D866D6A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BB403B-4DC2-42E3-A774-6FF93E18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49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ommon mistakes">
            <a:extLst>
              <a:ext uri="{FF2B5EF4-FFF2-40B4-BE49-F238E27FC236}">
                <a16:creationId xmlns:a16="http://schemas.microsoft.com/office/drawing/2014/main" id="{57BD593C-6218-4BFC-A00E-6D8ECF9C40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1A8F004-25D9-4A9B-9489-61FA70101B18}"/>
              </a:ext>
            </a:extLst>
          </p:cNvPr>
          <p:cNvSpPr txBox="1"/>
          <p:nvPr/>
        </p:nvSpPr>
        <p:spPr>
          <a:xfrm>
            <a:off x="1270000" y="757646"/>
            <a:ext cx="478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>
                <a:solidFill>
                  <a:schemeClr val="bg1"/>
                </a:solidFill>
              </a:rPr>
              <a:t>Veel gemaakte fouten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71C4E50-5DF1-40EE-87AB-96BAC706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67580A1-CBB8-41B2-AAB8-3F0D3D03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21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C98AE-717D-4DE7-A6AF-035F81B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338" y="3171825"/>
            <a:ext cx="25050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70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D348-9276-415F-91BA-AC7208C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02" y="285614"/>
            <a:ext cx="10515600" cy="1325563"/>
          </a:xfrm>
        </p:spPr>
        <p:txBody>
          <a:bodyPr/>
          <a:lstStyle/>
          <a:p>
            <a:r>
              <a:rPr lang="nl-BE" dirty="0"/>
              <a:t>Veel gemaakte fout 1: accolades vergeten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9980FE-C777-4857-BC44-56C65D7B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9091E3A-1B53-4DDE-A079-D0F01EAD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3818"/>
            <a:ext cx="5612092" cy="194799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52DDA94-22D8-439B-B50B-E0DA2FD17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744" y="1489166"/>
            <a:ext cx="1494235" cy="4687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8FB6A45-E39E-4CF7-BBDE-FA6C7E44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970" y="0"/>
            <a:ext cx="1021055" cy="1623604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0BB5724-E673-4AC6-9395-5DCC6F06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5C4191-8BD3-4961-88CD-6E6D455C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8684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D348-9276-415F-91BA-AC7208CA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02" y="285614"/>
            <a:ext cx="10515600" cy="1325563"/>
          </a:xfrm>
        </p:spPr>
        <p:txBody>
          <a:bodyPr/>
          <a:lstStyle/>
          <a:p>
            <a:r>
              <a:rPr lang="nl-BE" dirty="0"/>
              <a:t>Veel gemaakte fout 2: puntkomma na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9980FE-C777-4857-BC44-56C65D7B2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E4AA7A6-5BC5-4F07-B638-3B427F16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19" y="3153727"/>
            <a:ext cx="5198881" cy="163393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CDAEAF3-B6B5-41A9-95DF-74C5D1795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99" y="1507672"/>
            <a:ext cx="1817201" cy="506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7C011B5-4F26-4B42-AE28-684CABCC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5970" y="0"/>
            <a:ext cx="1021055" cy="1623604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242F36-21A6-4C1C-8BB8-3C1CB104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7C55B0-C2BE-417C-88F2-E6880FCC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022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If-else statement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</a:rPr>
              <a:t>Dual-alternative decisions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Heeft 2 mogelijke uitkomsten</a:t>
            </a:r>
          </a:p>
          <a:p>
            <a:pPr lvl="1" eaLnBrk="1" hangingPunct="1"/>
            <a:endParaRPr lang="en-US">
              <a:solidFill>
                <a:srgbClr val="000000"/>
              </a:solidFill>
            </a:endParaRPr>
          </a:p>
          <a:p>
            <a:pPr lvl="1" eaLnBrk="1" hangingPunct="1"/>
            <a:endParaRPr lang="en-US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Courier New" pitchFamily="1" charset="0"/>
              </a:rPr>
              <a:t>if-else</a:t>
            </a:r>
            <a:r>
              <a:rPr lang="en-US" sz="2400" b="1">
                <a:solidFill>
                  <a:srgbClr val="000000"/>
                </a:solidFill>
              </a:rPr>
              <a:t> statement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Gebruikt om een actie (of block acties) indien de expressie </a:t>
            </a:r>
            <a:r>
              <a:rPr lang="en-US" i="1">
                <a:solidFill>
                  <a:srgbClr val="000000"/>
                </a:solidFill>
              </a:rPr>
              <a:t>true </a:t>
            </a:r>
            <a:r>
              <a:rPr lang="en-US">
                <a:solidFill>
                  <a:srgbClr val="000000"/>
                </a:solidFill>
              </a:rPr>
              <a:t>is </a:t>
            </a:r>
          </a:p>
          <a:p>
            <a:pPr lvl="1" eaLnBrk="1" hangingPunct="1"/>
            <a:r>
              <a:rPr lang="en-US">
                <a:solidFill>
                  <a:srgbClr val="000000"/>
                </a:solidFill>
              </a:rPr>
              <a:t>Een andere, alternatieve actie(s) indien de expressie </a:t>
            </a:r>
            <a:r>
              <a:rPr lang="en-US" i="1">
                <a:solidFill>
                  <a:srgbClr val="000000"/>
                </a:solidFill>
              </a:rPr>
              <a:t>false </a:t>
            </a:r>
            <a:r>
              <a:rPr lang="en-US">
                <a:solidFill>
                  <a:srgbClr val="000000"/>
                </a:solidFill>
              </a:rPr>
              <a:t>is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6B1B26E-F608-40A9-AA1D-00CCE316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1088A72-CBD8-4588-B530-2EB01F29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766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Voorwaardelijke uitvoer: if/else</a:t>
            </a:r>
          </a:p>
        </p:txBody>
      </p:sp>
      <p:sp>
        <p:nvSpPr>
          <p:cNvPr id="1863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Gebruiken om af te takken in programma</a:t>
            </a:r>
          </a:p>
          <a:p>
            <a:endParaRPr lang="nl-BE"/>
          </a:p>
          <a:p>
            <a:r>
              <a:rPr lang="nl-BE"/>
              <a:t>Syntax:</a:t>
            </a:r>
          </a:p>
        </p:txBody>
      </p:sp>
      <p:sp>
        <p:nvSpPr>
          <p:cNvPr id="18637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E58E72D4-9484-4103-A18A-8F3D2429027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863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8113" y="2759076"/>
            <a:ext cx="74104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Rechte verbindingslijn met pijl 16"/>
          <p:cNvCxnSpPr/>
          <p:nvPr/>
        </p:nvCxnSpPr>
        <p:spPr>
          <a:xfrm rot="5400000">
            <a:off x="5726907" y="3963195"/>
            <a:ext cx="50165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uit 17"/>
          <p:cNvSpPr/>
          <p:nvPr/>
        </p:nvSpPr>
        <p:spPr>
          <a:xfrm>
            <a:off x="5264150" y="4213226"/>
            <a:ext cx="1428750" cy="10001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conditie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Rechte verbindingslijn met pijl 18"/>
          <p:cNvCxnSpPr>
            <a:stCxn id="18" idx="2"/>
          </p:cNvCxnSpPr>
          <p:nvPr/>
        </p:nvCxnSpPr>
        <p:spPr>
          <a:xfrm rot="5400000">
            <a:off x="5763420" y="5426870"/>
            <a:ext cx="42862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377" name="Tekstvak 19"/>
          <p:cNvSpPr txBox="1">
            <a:spLocks noChangeArrowheads="1"/>
          </p:cNvSpPr>
          <p:nvPr/>
        </p:nvSpPr>
        <p:spPr bwMode="auto">
          <a:xfrm>
            <a:off x="4906963" y="5213350"/>
            <a:ext cx="118173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false</a:t>
            </a:r>
          </a:p>
        </p:txBody>
      </p:sp>
      <p:cxnSp>
        <p:nvCxnSpPr>
          <p:cNvPr id="21" name="Rechte verbindingslijn 20"/>
          <p:cNvCxnSpPr>
            <a:stCxn id="18" idx="3"/>
          </p:cNvCxnSpPr>
          <p:nvPr/>
        </p:nvCxnSpPr>
        <p:spPr>
          <a:xfrm>
            <a:off x="6692900" y="4713288"/>
            <a:ext cx="857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21"/>
          <p:cNvSpPr/>
          <p:nvPr/>
        </p:nvSpPr>
        <p:spPr>
          <a:xfrm>
            <a:off x="6978650" y="5356225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</a:p>
        </p:txBody>
      </p:sp>
      <p:cxnSp>
        <p:nvCxnSpPr>
          <p:cNvPr id="23" name="Rechte verbindingslijn 22"/>
          <p:cNvCxnSpPr/>
          <p:nvPr/>
        </p:nvCxnSpPr>
        <p:spPr>
          <a:xfrm rot="5400000">
            <a:off x="7228682" y="5034757"/>
            <a:ext cx="642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endCxn id="22" idx="0"/>
          </p:cNvCxnSpPr>
          <p:nvPr/>
        </p:nvCxnSpPr>
        <p:spPr>
          <a:xfrm rot="5400000">
            <a:off x="7227889" y="5033964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/>
          <p:nvPr/>
        </p:nvCxnSpPr>
        <p:spPr>
          <a:xfrm rot="10800000" flipV="1">
            <a:off x="6049964" y="6213475"/>
            <a:ext cx="1500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>
            <a:stCxn id="22" idx="2"/>
          </p:cNvCxnSpPr>
          <p:nvPr/>
        </p:nvCxnSpPr>
        <p:spPr>
          <a:xfrm rot="5400000">
            <a:off x="7300119" y="5963444"/>
            <a:ext cx="500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384" name="Tekstvak 26"/>
          <p:cNvSpPr txBox="1">
            <a:spLocks noChangeArrowheads="1"/>
          </p:cNvSpPr>
          <p:nvPr/>
        </p:nvSpPr>
        <p:spPr bwMode="auto">
          <a:xfrm>
            <a:off x="6621464" y="4427538"/>
            <a:ext cx="11256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Conditie is true</a:t>
            </a:r>
          </a:p>
        </p:txBody>
      </p:sp>
      <p:sp>
        <p:nvSpPr>
          <p:cNvPr id="28" name="Rechthoek 27"/>
          <p:cNvSpPr/>
          <p:nvPr/>
        </p:nvSpPr>
        <p:spPr>
          <a:xfrm>
            <a:off x="5478463" y="5641975"/>
            <a:ext cx="1143000" cy="3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code</a:t>
            </a:r>
          </a:p>
        </p:txBody>
      </p:sp>
      <p:cxnSp>
        <p:nvCxnSpPr>
          <p:cNvPr id="29" name="Rechte verbindingslijn met pijl 28"/>
          <p:cNvCxnSpPr>
            <a:stCxn id="28" idx="2"/>
          </p:cNvCxnSpPr>
          <p:nvPr/>
        </p:nvCxnSpPr>
        <p:spPr>
          <a:xfrm rot="5400000">
            <a:off x="5763419" y="6284119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E9E0CC4-85C5-4E9E-BAED-E6063AD6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507157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If-else statement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BEA8E70E-A48D-424C-B19C-139769922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5" y="1794374"/>
            <a:ext cx="7445829" cy="3972217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D3BBE1-7CD4-448C-9129-62C34813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D95165E-261A-4403-AD82-5683FD79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429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697B1-2D77-499C-A870-9A2470CB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FD05E5-9C32-42C8-8EA4-3B581B73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C:\Users\Kris\Dropbox\pearson-c-sharp\csharp\bewerking\h07\Figuur7_4_If_Else.png">
            <a:extLst>
              <a:ext uri="{FF2B5EF4-FFF2-40B4-BE49-F238E27FC236}">
                <a16:creationId xmlns:a16="http://schemas.microsoft.com/office/drawing/2014/main" id="{448D8B0F-2582-40C2-8231-8B008167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4" y="910835"/>
            <a:ext cx="4910967" cy="53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8DF3A1B-4597-43FA-B734-F8E107EC6485}"/>
              </a:ext>
            </a:extLst>
          </p:cNvPr>
          <p:cNvSpPr/>
          <p:nvPr/>
        </p:nvSpPr>
        <p:spPr>
          <a:xfrm>
            <a:off x="5192294" y="105050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=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Convert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ToInt32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Console.ReadLine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()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17)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You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may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You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may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not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vote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”);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"Best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Wishes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C2B43A-7C03-4DA3-9700-E4498505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E37B9AF-70EA-40BD-8CF7-FC805902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1910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3560DB-07E7-412E-9D21-C6822C4A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If</a:t>
            </a:r>
            <a:r>
              <a:rPr lang="nl-BE" dirty="0"/>
              <a:t>/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79EC60-5F19-4C6E-A40F-CA1144E29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BF88F6-EA6E-44A4-80B3-C00885AD9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7" y="1516382"/>
            <a:ext cx="4984976" cy="4969824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BA0E8D-F301-4325-8A7A-DA3C42AE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645A47-9FDA-4471-88B1-A6D02CA5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1945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Geneste if structuur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b="1"/>
              <a:t>Nested </a:t>
            </a:r>
            <a:r>
              <a:rPr lang="en-US" sz="2400" b="1">
                <a:latin typeface="Courier New" pitchFamily="1" charset="0"/>
              </a:rPr>
              <a:t>if</a:t>
            </a:r>
          </a:p>
          <a:p>
            <a:pPr lvl="1" eaLnBrk="1" hangingPunct="1"/>
            <a:r>
              <a:rPr lang="en-US"/>
              <a:t>Een</a:t>
            </a:r>
            <a:r>
              <a:rPr lang="en-US" dirty="0"/>
              <a:t> </a:t>
            </a:r>
            <a:r>
              <a:rPr lang="en-US"/>
              <a:t>keuzestructuur</a:t>
            </a:r>
            <a:r>
              <a:rPr lang="en-US" dirty="0"/>
              <a:t> </a:t>
            </a:r>
            <a:r>
              <a:rPr lang="en-US"/>
              <a:t>bevindt</a:t>
            </a:r>
            <a:r>
              <a:rPr lang="en-US" dirty="0"/>
              <a:t> </a:t>
            </a:r>
            <a:r>
              <a:rPr lang="en-US"/>
              <a:t>zich</a:t>
            </a:r>
            <a:r>
              <a:rPr lang="en-US" dirty="0"/>
              <a:t> in </a:t>
            </a:r>
            <a:r>
              <a:rPr lang="en-US"/>
              <a:t>een</a:t>
            </a:r>
            <a:r>
              <a:rPr lang="en-US" dirty="0"/>
              <a:t> </a:t>
            </a:r>
            <a:r>
              <a:rPr lang="en-US"/>
              <a:t>andere</a:t>
            </a:r>
            <a:r>
              <a:rPr lang="en-US" dirty="0"/>
              <a:t> </a:t>
            </a:r>
            <a:r>
              <a:rPr lang="en-US"/>
              <a:t>keuze</a:t>
            </a:r>
            <a:r>
              <a:rPr lang="en-US" dirty="0"/>
              <a:t> </a:t>
            </a:r>
            <a:r>
              <a:rPr lang="en-US"/>
              <a:t>structuur</a:t>
            </a:r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C020559-4F69-4E4B-8AB0-25239100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4CE8F04-89B8-42D6-863F-842B2163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038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7" y="5799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latin typeface="+mj-lt"/>
                <a:ea typeface="+mj-ea"/>
                <a:cs typeface="+mj-cs"/>
              </a:rPr>
              <a:t>Relationele</a:t>
            </a:r>
            <a:r>
              <a:rPr lang="en-US" sz="3200" dirty="0"/>
              <a:t>/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Vergelijkings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operators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132F371-E6AD-479F-8FA2-45451A0D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78" y="1621018"/>
            <a:ext cx="6823846" cy="4824503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E82AD9E-9489-406A-A4BB-BCBFC2F9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FF8735-5585-4236-AB12-30850091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569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4AC78-C0BC-443D-BA88-DE39994F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</a:t>
            </a:r>
            <a:r>
              <a:rPr lang="nl-BE" dirty="0" err="1"/>
              <a:t>ifs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160731-A3C2-4F31-B502-509F8074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6A52696-50B7-4520-8E90-FD1EF072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61" y="1890939"/>
            <a:ext cx="6524081" cy="4701564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5A6A09-F899-4579-B18D-229AF86D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E33168-AA02-485C-8E8A-12B54784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5493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 err="1"/>
              <a:t>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</a:t>
            </a:r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3017912" y="1701964"/>
            <a:ext cx="6174432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&lt; 16)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(“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junior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"adult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child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E6"/>
              </a:highligh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161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Vereenvoudigen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 err="1"/>
              <a:t>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Zie Scherp</a:t>
            </a:r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3017912" y="1701963"/>
            <a:ext cx="6174432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 6) &amp;&amp;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&lt; 16))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"junior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(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&gt;= 16)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"adult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   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child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 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.“);</a:t>
            </a:r>
            <a:b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E6"/>
              </a:highlight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3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Trust me, I'm a co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"/>
            <a:ext cx="5328592" cy="684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F48AD8-E1EE-49B8-8EFE-6B6B5863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2DB03AA-3BBF-4B79-A9D9-DBDB77F7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7192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78DBA-9E59-4DD4-BEB7-6B7D47E8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19DDDB-577C-417A-97E5-B72865BF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https://www.mentimeter.com/s/e9f727d728cf11567601507c24b6af34/e4fe00722a9d</a:t>
            </a:r>
            <a:r>
              <a:rPr lang="nl-BE" dirty="0"/>
              <a:t> </a:t>
            </a:r>
          </a:p>
        </p:txBody>
      </p:sp>
      <p:pic>
        <p:nvPicPr>
          <p:cNvPr id="1026" name="Picture 2" descr="Image result for mentimeter">
            <a:hlinkClick r:id="rId2"/>
            <a:extLst>
              <a:ext uri="{FF2B5EF4-FFF2-40B4-BE49-F238E27FC236}">
                <a16:creationId xmlns:a16="http://schemas.microsoft.com/office/drawing/2014/main" id="{86D3C2CD-7330-4879-9B7A-3E5905E5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3606"/>
            <a:ext cx="11053204" cy="62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C56B77-CD9B-406F-8C0E-39D3EA95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D6DAB29-3924-4005-A9A2-CB2911E6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3705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19149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" charset="0"/>
              <a:buNone/>
            </a:pPr>
            <a:r>
              <a:rPr lang="nl-BE" sz="3200"/>
              <a:t>“Break down your conditions”</a:t>
            </a:r>
          </a:p>
          <a:p>
            <a:endParaRPr lang="nl-BE" sz="3200"/>
          </a:p>
          <a:p>
            <a:pPr>
              <a:buFont typeface="Times" charset="0"/>
              <a:buNone/>
            </a:pPr>
            <a:r>
              <a:rPr lang="nl-BE" sz="2400"/>
              <a:t>Probeer niet alles in één if te zetten, maar overwegen om op te splitsen in aparte if’s onder mekaar.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Dus ipv: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Overweeg:</a:t>
            </a:r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endParaRPr lang="nl-BE" sz="2400"/>
          </a:p>
          <a:p>
            <a:pPr>
              <a:buFont typeface="Times" charset="0"/>
              <a:buNone/>
            </a:pPr>
            <a:r>
              <a:rPr lang="nl-BE" sz="2400"/>
              <a:t>	</a:t>
            </a:r>
          </a:p>
        </p:txBody>
      </p:sp>
      <p:pic>
        <p:nvPicPr>
          <p:cNvPr id="1914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9025" y="3765551"/>
            <a:ext cx="45275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95713" y="4624389"/>
            <a:ext cx="46291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C6E2666-7966-4257-AF75-6FA4334D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5D2C154-93BB-4B4E-AB77-95D82F0D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3956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Lumping code together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Alles tussen accolades { } wordt beschouwd als één blok en samen behandeld:</a:t>
            </a:r>
          </a:p>
          <a:p>
            <a:pPr lvl="1"/>
            <a:endParaRPr lang="en-IE" sz="1800"/>
          </a:p>
          <a:p>
            <a:endParaRPr lang="en-IE"/>
          </a:p>
          <a:p>
            <a:endParaRPr lang="en-IE"/>
          </a:p>
          <a:p>
            <a:r>
              <a:rPr lang="en-IE"/>
              <a:t>Blokken in blokken mag ook, dit is </a:t>
            </a:r>
            <a:r>
              <a:rPr lang="en-IE" b="1"/>
              <a:t>nesting:</a:t>
            </a:r>
          </a:p>
        </p:txBody>
      </p:sp>
      <p:sp>
        <p:nvSpPr>
          <p:cNvPr id="19251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| </a:t>
            </a:r>
            <a:fld id="{6273F0F4-94EE-495B-BA02-25F73953552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925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51891" y="2443072"/>
            <a:ext cx="6621624" cy="151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6137" y="4575492"/>
            <a:ext cx="5659725" cy="208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7DED6FD-4212-42E4-8D4D-9D61894A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61623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825500" y="0"/>
            <a:ext cx="101346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Accurate en </a:t>
            </a:r>
            <a:r>
              <a:rPr lang="en-US" dirty="0" err="1"/>
              <a:t>correcte</a:t>
            </a:r>
            <a:r>
              <a:rPr lang="en-US" dirty="0"/>
              <a:t> </a:t>
            </a:r>
            <a:r>
              <a:rPr lang="en-US" dirty="0" err="1"/>
              <a:t>bereikcontroles</a:t>
            </a:r>
            <a:r>
              <a:rPr lang="en-US" dirty="0"/>
              <a:t> </a:t>
            </a:r>
            <a:r>
              <a:rPr lang="en-US" dirty="0" err="1"/>
              <a:t>uitvoeren</a:t>
            </a:r>
            <a:endParaRPr lang="en-US" dirty="0"/>
          </a:p>
        </p:txBody>
      </p:sp>
      <p:sp>
        <p:nvSpPr>
          <p:cNvPr id="39942" name="Rectangle 7"/>
          <p:cNvSpPr>
            <a:spLocks noGrp="1" noChangeArrowheads="1"/>
          </p:cNvSpPr>
          <p:nvPr>
            <p:ph idx="1"/>
          </p:nvPr>
        </p:nvSpPr>
        <p:spPr>
          <a:xfrm>
            <a:off x="825500" y="1790700"/>
            <a:ext cx="10604500" cy="1905000"/>
          </a:xfrm>
          <a:noFill/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/>
              <a:t>Range check</a:t>
            </a:r>
          </a:p>
          <a:p>
            <a:pPr lvl="1" eaLnBrk="1" hangingPunct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van if statement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</a:t>
            </a:r>
            <a:r>
              <a:rPr lang="en-US" dirty="0" err="1"/>
              <a:t>bereik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valt</a:t>
            </a: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/>
              <a:t>Probleem</a:t>
            </a:r>
            <a:r>
              <a:rPr lang="en-US" dirty="0"/>
              <a:t>: “</a:t>
            </a:r>
            <a:r>
              <a:rPr lang="en-US" dirty="0" err="1"/>
              <a:t>comissie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</a:t>
            </a:r>
            <a:r>
              <a:rPr lang="en-US" dirty="0" err="1"/>
              <a:t>gebaseerd</a:t>
            </a:r>
            <a:r>
              <a:rPr lang="en-US" dirty="0"/>
              <a:t> op </a:t>
            </a:r>
            <a:r>
              <a:rPr lang="en-US" dirty="0" err="1"/>
              <a:t>verkochte</a:t>
            </a:r>
            <a:r>
              <a:rPr lang="en-US" dirty="0"/>
              <a:t> </a:t>
            </a:r>
            <a:r>
              <a:rPr lang="en-US" dirty="0" err="1"/>
              <a:t>producten</a:t>
            </a:r>
            <a:r>
              <a:rPr lang="en-US" dirty="0"/>
              <a:t>”</a:t>
            </a:r>
          </a:p>
          <a:p>
            <a:pPr lvl="2" eaLnBrk="1" hangingPunct="1">
              <a:buFontTx/>
              <a:buNone/>
            </a:pPr>
            <a:endParaRPr lang="en-US" dirty="0">
              <a:latin typeface="Courier New" pitchFamily="1" charset="0"/>
            </a:endParaRPr>
          </a:p>
        </p:txBody>
      </p:sp>
      <p:pic>
        <p:nvPicPr>
          <p:cNvPr id="399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38" y="3878264"/>
            <a:ext cx="1083116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0789CE4-3F43-4FEB-A197-6C02558D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31C999F-7CD3-4DD2-BBE6-BFDE6D0B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845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295400"/>
          </a:xfrm>
        </p:spPr>
        <p:txBody>
          <a:bodyPr/>
          <a:lstStyle/>
          <a:p>
            <a:pPr eaLnBrk="1" hangingPunct="1"/>
            <a:r>
              <a:rPr lang="en-US" dirty="0"/>
              <a:t>If - else if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Oplossing</a:t>
            </a:r>
            <a:endParaRPr lang="en-US" dirty="0"/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if(</a:t>
            </a:r>
            <a:r>
              <a:rPr lang="en-US" dirty="0" err="1">
                <a:latin typeface="Courier New" pitchFamily="1" charset="0"/>
              </a:rPr>
              <a:t>saleAmount</a:t>
            </a:r>
            <a:r>
              <a:rPr lang="en-US" dirty="0">
                <a:latin typeface="Courier New" pitchFamily="1" charset="0"/>
              </a:rPr>
              <a:t> &gt;= 1000)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  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0.08;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else if(</a:t>
            </a:r>
            <a:r>
              <a:rPr lang="en-US" dirty="0" err="1">
                <a:latin typeface="Courier New" pitchFamily="1" charset="0"/>
              </a:rPr>
              <a:t>saleAmount</a:t>
            </a:r>
            <a:r>
              <a:rPr lang="en-US" dirty="0">
                <a:latin typeface="Courier New" pitchFamily="1" charset="0"/>
              </a:rPr>
              <a:t> &gt;= 500)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  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0.06;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else </a:t>
            </a:r>
            <a:r>
              <a:rPr lang="en-US" dirty="0" err="1">
                <a:latin typeface="Courier New" pitchFamily="1" charset="0"/>
              </a:rPr>
              <a:t>commissionRate</a:t>
            </a:r>
            <a:r>
              <a:rPr lang="en-US" dirty="0">
                <a:latin typeface="Courier New" pitchFamily="1" charset="0"/>
              </a:rPr>
              <a:t> = 0.05;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9C72BD4-AF8C-4696-814F-DA58BA9F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A3FD2DE-C87B-4AF6-B640-9B964D97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5693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8CC5D-02B8-417D-AD0E-B4FB75B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Uitleg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else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6F0828-5F95-4312-B6EC-5D7F759FD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TODODODODODO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EC4C0DB-634D-4396-8640-477EA512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E1B343-752A-4EE7-8D9B-67503978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9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F0BBF-35E3-4C9B-844D-A346792B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nl-BE" sz="2600" dirty="0">
                <a:solidFill>
                  <a:srgbClr val="FFFFFF"/>
                </a:solidFill>
              </a:rPr>
              <a:t>Logische operators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5081B8-00E6-4FB3-BA05-2E4E9151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nl-BE" sz="1800" dirty="0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19DE3778-054E-4612-A5BD-6B930C87B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320391"/>
              </p:ext>
            </p:extLst>
          </p:nvPr>
        </p:nvGraphicFramePr>
        <p:xfrm>
          <a:off x="3764548" y="1468143"/>
          <a:ext cx="7462254" cy="278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3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586">
                <a:tc>
                  <a:txBody>
                    <a:bodyPr/>
                    <a:lstStyle/>
                    <a:p>
                      <a:r>
                        <a:rPr lang="en-IE" sz="2300"/>
                        <a:t>Operator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2300"/>
                        <a:t>Nut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2300"/>
                        <a:t>Voorbeeld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2144"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&amp;&amp;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 dirty="0"/>
                        <a:t>en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(width &gt; 0.5) &amp;&amp; (width &lt; 5.0)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144"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||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of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(width &lt;= 0.5) || (width &gt;= 5.0)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586">
                <a:tc>
                  <a:txBody>
                    <a:bodyPr/>
                    <a:lstStyle/>
                    <a:p>
                      <a:pPr algn="ctr"/>
                      <a:r>
                        <a:rPr lang="en-IE" sz="2300"/>
                        <a:t>!</a:t>
                      </a:r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300" dirty="0" err="1"/>
                        <a:t>niet</a:t>
                      </a:r>
                      <a:endParaRPr lang="en-IE" sz="2300" dirty="0"/>
                    </a:p>
                  </a:txBody>
                  <a:tcPr marL="117853" marR="117853" marT="58943" marB="5894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>
                          <a:latin typeface="Courier New" pitchFamily="49" charset="0"/>
                          <a:cs typeface="Courier New" pitchFamily="49" charset="0"/>
                        </a:rPr>
                        <a:t>!(width &lt; 0.5)</a:t>
                      </a:r>
                    </a:p>
                  </a:txBody>
                  <a:tcPr marL="117853" marR="117853" marT="58943" marB="58943"/>
                </a:tc>
                <a:extLst>
                  <a:ext uri="{0D108BD9-81ED-4DB2-BD59-A6C34878D82A}">
                    <a16:rowId xmlns:a16="http://schemas.microsoft.com/office/drawing/2014/main" val="1294688381"/>
                  </a:ext>
                </a:extLst>
              </a:tr>
            </a:tbl>
          </a:graphicData>
        </a:graphic>
      </p:graphicFrame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F4B41C-FE30-4E34-82BE-F9EABA0D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C66508-36E0-4B45-93F8-F23E27AD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564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76200"/>
            <a:ext cx="80772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Correct </a:t>
            </a:r>
            <a:r>
              <a:rPr lang="en-US" dirty="0" err="1"/>
              <a:t>gebruik</a:t>
            </a:r>
            <a:r>
              <a:rPr lang="en-US" dirty="0"/>
              <a:t> van &amp;&amp; en || operator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Probleem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Toon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foutboodschap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de </a:t>
            </a:r>
            <a:r>
              <a:rPr lang="en-US" dirty="0" err="1"/>
              <a:t>payrate</a:t>
            </a:r>
            <a:r>
              <a:rPr lang="en-US" dirty="0"/>
              <a:t> </a:t>
            </a:r>
            <a:r>
              <a:rPr lang="en-US" dirty="0" err="1"/>
              <a:t>onder</a:t>
            </a:r>
            <a:r>
              <a:rPr lang="en-US" dirty="0"/>
              <a:t> de 5.56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b="1" dirty="0"/>
              <a:t>en </a:t>
            </a:r>
            <a:r>
              <a:rPr lang="en-US" dirty="0" err="1"/>
              <a:t>wanneer</a:t>
            </a:r>
            <a:r>
              <a:rPr lang="en-US" dirty="0"/>
              <a:t> de </a:t>
            </a:r>
            <a:r>
              <a:rPr lang="en-US" dirty="0" err="1"/>
              <a:t>payrate</a:t>
            </a:r>
            <a:r>
              <a:rPr lang="en-US" dirty="0"/>
              <a:t> over de 60 </a:t>
            </a:r>
            <a:r>
              <a:rPr lang="en-US" dirty="0" err="1"/>
              <a:t>gaat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Oplossing</a:t>
            </a:r>
            <a:endParaRPr lang="en-US" dirty="0"/>
          </a:p>
          <a:p>
            <a:pPr eaLnBrk="1" hangingPunct="1"/>
            <a:endParaRPr lang="en-US" sz="1800" dirty="0">
              <a:latin typeface="Courier New" pitchFamily="1" charset="0"/>
            </a:endParaRPr>
          </a:p>
          <a:p>
            <a:pPr lvl="1" eaLnBrk="1" hangingPunct="1"/>
            <a:r>
              <a:rPr lang="en-US" sz="1800" dirty="0">
                <a:latin typeface="Courier New" pitchFamily="1" charset="0"/>
              </a:rPr>
              <a:t>if(</a:t>
            </a:r>
            <a:r>
              <a:rPr lang="en-US" sz="1800" dirty="0" err="1">
                <a:latin typeface="Courier New" pitchFamily="1" charset="0"/>
              </a:rPr>
              <a:t>payRate</a:t>
            </a:r>
            <a:r>
              <a:rPr lang="en-US" sz="1800" dirty="0">
                <a:latin typeface="Courier New" pitchFamily="1" charset="0"/>
              </a:rPr>
              <a:t> &lt; 5.65 </a:t>
            </a:r>
            <a:r>
              <a:rPr lang="en-US" sz="1800" b="1" dirty="0">
                <a:solidFill>
                  <a:srgbClr val="FF0000"/>
                </a:solidFill>
                <a:latin typeface="Courier New" pitchFamily="1" charset="0"/>
              </a:rPr>
              <a:t>||</a:t>
            </a:r>
            <a:r>
              <a:rPr lang="en-US" sz="1800" dirty="0">
                <a:latin typeface="Courier New" pitchFamily="1" charset="0"/>
              </a:rPr>
              <a:t> </a:t>
            </a:r>
            <a:r>
              <a:rPr lang="en-US" sz="1800" dirty="0" err="1">
                <a:latin typeface="Courier New" pitchFamily="1" charset="0"/>
              </a:rPr>
              <a:t>payRate</a:t>
            </a:r>
            <a:r>
              <a:rPr lang="en-US" sz="1800" dirty="0">
                <a:latin typeface="Courier New" pitchFamily="1" charset="0"/>
              </a:rPr>
              <a:t> &gt; 60)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</a:t>
            </a:r>
            <a:r>
              <a:rPr lang="en-US" sz="1800" dirty="0" err="1">
                <a:latin typeface="Courier New" pitchFamily="1" charset="0"/>
              </a:rPr>
              <a:t>Console.WriteLine</a:t>
            </a:r>
            <a:r>
              <a:rPr lang="en-US" sz="1800" dirty="0">
                <a:latin typeface="Courier New" pitchFamily="1" charset="0"/>
              </a:rPr>
              <a:t> (“Error in pay rate”);</a:t>
            </a:r>
          </a:p>
          <a:p>
            <a:pPr lvl="1" eaLnBrk="1" hangingPunct="1"/>
            <a:endParaRPr lang="en-US" sz="1800" dirty="0">
              <a:latin typeface="Courier New" pitchFamily="1" charset="0"/>
            </a:endParaRPr>
          </a:p>
          <a:p>
            <a:pPr lvl="1" eaLnBrk="1" hangingPunct="1"/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79DEA1A-0694-46A7-B451-359E86C8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354F3C62-61A3-43AE-835B-ACB11DD4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03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57150"/>
            <a:ext cx="10287000" cy="1295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Correct </a:t>
            </a:r>
            <a:r>
              <a:rPr lang="en-US" dirty="0" err="1"/>
              <a:t>gebruik</a:t>
            </a:r>
            <a:r>
              <a:rPr lang="en-US" dirty="0"/>
              <a:t> ! Operator (not operator)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229600" cy="4343400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Probleem</a:t>
            </a:r>
            <a:endParaRPr lang="en-US" dirty="0"/>
          </a:p>
          <a:p>
            <a:pPr lvl="1" eaLnBrk="1" hangingPunct="1"/>
            <a:r>
              <a:rPr lang="en-US" dirty="0" err="1"/>
              <a:t>Indien</a:t>
            </a:r>
            <a:r>
              <a:rPr lang="en-US" dirty="0"/>
              <a:t> de </a:t>
            </a:r>
            <a:r>
              <a:rPr lang="en-US" dirty="0" err="1"/>
              <a:t>salesCode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gelijk</a:t>
            </a:r>
            <a:r>
              <a:rPr lang="en-US" dirty="0"/>
              <a:t> is </a:t>
            </a:r>
            <a:r>
              <a:rPr lang="en-US" dirty="0" err="1"/>
              <a:t>aan</a:t>
            </a:r>
            <a:r>
              <a:rPr lang="en-US" dirty="0"/>
              <a:t> ‘A’ of ‘B’ </a:t>
            </a:r>
            <a:r>
              <a:rPr lang="en-US" dirty="0" err="1"/>
              <a:t>krijgt</a:t>
            </a:r>
            <a:r>
              <a:rPr lang="en-US" dirty="0"/>
              <a:t> de </a:t>
            </a:r>
            <a:r>
              <a:rPr lang="en-US" dirty="0" err="1"/>
              <a:t>klant</a:t>
            </a:r>
            <a:r>
              <a:rPr lang="en-US" dirty="0"/>
              <a:t> 10% </a:t>
            </a:r>
            <a:r>
              <a:rPr lang="en-US" dirty="0" err="1"/>
              <a:t>korting</a:t>
            </a:r>
            <a:r>
              <a:rPr lang="en-US" dirty="0"/>
              <a:t>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/>
              <a:t>Oplossingen</a:t>
            </a:r>
            <a:endParaRPr lang="en-US" dirty="0"/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if(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!= ‘A’ &amp;&amp; 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!= ‘B’)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discount = 0.10;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Courier New" pitchFamily="1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if(!(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== ‘A’ || </a:t>
            </a:r>
            <a:r>
              <a:rPr lang="en-US" sz="1800" dirty="0" err="1">
                <a:latin typeface="Courier New" pitchFamily="1" charset="0"/>
              </a:rPr>
              <a:t>salesCode</a:t>
            </a:r>
            <a:r>
              <a:rPr lang="en-US" sz="1800" dirty="0">
                <a:latin typeface="Courier New" pitchFamily="1" charset="0"/>
              </a:rPr>
              <a:t> == ‘B’))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1" charset="0"/>
              </a:rPr>
              <a:t>   discount = 0.10;</a:t>
            </a:r>
          </a:p>
          <a:p>
            <a:pPr lvl="1" eaLnBrk="1" hangingPunct="1">
              <a:buFontTx/>
              <a:buNone/>
            </a:pPr>
            <a:endParaRPr lang="en-US" sz="1800" dirty="0">
              <a:latin typeface="Courier New" pitchFamily="1" charset="0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8316DFE-B313-412B-8352-6AA74E96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8A44802-48AD-4F9F-BBFE-9BEF4E26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345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AC4CE-9B0D-45A8-80E4-75F15718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Logische/booleaanse expressies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091FF0-F827-4EF7-A8AD-1A187E566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M.b.v. de zonet geziene operators kunnen we nu </a:t>
            </a:r>
            <a:r>
              <a:rPr lang="nl-BE" b="1" dirty="0"/>
              <a:t>logische expressies </a:t>
            </a:r>
            <a:r>
              <a:rPr lang="nl-BE" dirty="0"/>
              <a:t>maken</a:t>
            </a:r>
          </a:p>
          <a:p>
            <a:pPr lvl="1"/>
            <a:r>
              <a:rPr lang="nl-BE" dirty="0">
                <a:solidFill>
                  <a:srgbClr val="FF0000"/>
                </a:solidFill>
              </a:rPr>
              <a:t>Geven steeds </a:t>
            </a:r>
            <a:r>
              <a:rPr lang="nl-BE" dirty="0" err="1">
                <a:solidFill>
                  <a:srgbClr val="FF0000"/>
                </a:solidFill>
              </a:rPr>
              <a:t>bool</a:t>
            </a:r>
            <a:r>
              <a:rPr lang="nl-BE" dirty="0">
                <a:solidFill>
                  <a:srgbClr val="FF0000"/>
                </a:solidFill>
              </a:rPr>
              <a:t> terug (</a:t>
            </a:r>
            <a:r>
              <a:rPr lang="nl-BE" dirty="0" err="1">
                <a:solidFill>
                  <a:srgbClr val="FF0000"/>
                </a:solidFill>
              </a:rPr>
              <a:t>true</a:t>
            </a:r>
            <a:r>
              <a:rPr lang="nl-BE" dirty="0">
                <a:solidFill>
                  <a:srgbClr val="FF0000"/>
                </a:solidFill>
              </a:rPr>
              <a:t> of </a:t>
            </a:r>
            <a:r>
              <a:rPr lang="nl-BE" dirty="0" err="1">
                <a:solidFill>
                  <a:srgbClr val="FF0000"/>
                </a:solidFill>
              </a:rPr>
              <a:t>false</a:t>
            </a:r>
            <a:r>
              <a:rPr lang="nl-BE" dirty="0">
                <a:solidFill>
                  <a:srgbClr val="FF0000"/>
                </a:solidFill>
              </a:rPr>
              <a:t>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3&gt; 2  ;					=&gt; </a:t>
            </a:r>
            <a:r>
              <a:rPr lang="nl-BE" dirty="0" err="1"/>
              <a:t>true</a:t>
            </a:r>
            <a:endParaRPr lang="nl-BE" dirty="0"/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!(34&lt;45) ;					=&gt; </a:t>
            </a:r>
            <a:r>
              <a:rPr lang="nl-BE" dirty="0" err="1"/>
              <a:t>false</a:t>
            </a:r>
            <a:endParaRPr lang="nl-BE" dirty="0"/>
          </a:p>
          <a:p>
            <a:pPr lvl="1"/>
            <a:r>
              <a:rPr lang="nl-BE" dirty="0" err="1"/>
              <a:t>bool</a:t>
            </a:r>
            <a:r>
              <a:rPr lang="nl-BE" dirty="0"/>
              <a:t> </a:t>
            </a:r>
            <a:r>
              <a:rPr lang="nl-BE" dirty="0" err="1"/>
              <a:t>result</a:t>
            </a:r>
            <a:r>
              <a:rPr lang="nl-BE" dirty="0"/>
              <a:t> = (4&lt;2 ||  5 &gt; 3 &amp;&amp; </a:t>
            </a:r>
            <a:r>
              <a:rPr lang="nl-BE" dirty="0" err="1"/>
              <a:t>true</a:t>
            </a:r>
            <a:r>
              <a:rPr lang="nl-BE" dirty="0"/>
              <a:t>); 						</a:t>
            </a:r>
          </a:p>
          <a:p>
            <a:pPr lvl="2"/>
            <a:r>
              <a:rPr lang="nl-BE" dirty="0"/>
              <a:t>(tip: &amp;&amp; heeft voorrang op || 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A1242FE-F3EA-48E3-ADFC-09A281AA8603}"/>
              </a:ext>
            </a:extLst>
          </p:cNvPr>
          <p:cNvSpPr/>
          <p:nvPr/>
        </p:nvSpPr>
        <p:spPr>
          <a:xfrm>
            <a:off x="8160943" y="5420606"/>
            <a:ext cx="12390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/>
              <a:t>=&gt; </a:t>
            </a:r>
            <a:r>
              <a:rPr lang="nl-BE" sz="2400" dirty="0" err="1"/>
              <a:t>true</a:t>
            </a:r>
            <a:endParaRPr lang="nl-BE" sz="24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105DA5-1724-49F0-9B9A-359DAE78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001C48-5CA1-4C4D-82A5-D6E1EBDC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12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DDC7E-6B5E-4D3C-A9E6-14A42237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1D0E67-EA54-42AF-B4E8-ADF9F77D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4AEA835-8986-4AC6-B28E-B5BDBCB24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38"/>
          <a:stretch/>
        </p:blipFill>
        <p:spPr>
          <a:xfrm>
            <a:off x="341398" y="574129"/>
            <a:ext cx="11509204" cy="4759871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9D39C8-293F-4714-B575-A47EA7F5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4FD60F-CDE3-4FCF-A71C-146499B5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136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hoice">
            <a:extLst>
              <a:ext uri="{FF2B5EF4-FFF2-40B4-BE49-F238E27FC236}">
                <a16:creationId xmlns:a16="http://schemas.microsoft.com/office/drawing/2014/main" id="{37978199-F275-49AA-859B-9A1566E48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3" r="2369"/>
          <a:stretch/>
        </p:blipFill>
        <p:spPr bwMode="auto">
          <a:xfrm>
            <a:off x="-2082780" y="-491970"/>
            <a:ext cx="14652954" cy="824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559172-BB57-4B04-8000-02F892B03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662"/>
            <a:ext cx="9144000" cy="290051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2. </a:t>
            </a:r>
            <a:r>
              <a:rPr lang="nl-BE" dirty="0" err="1">
                <a:solidFill>
                  <a:srgbClr val="FFFFFF"/>
                </a:solidFill>
              </a:rPr>
              <a:t>if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2A37B9-A6B1-4469-8707-57FEFE843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H5. Beslissingen</a:t>
            </a:r>
          </a:p>
        </p:txBody>
      </p:sp>
    </p:spTree>
    <p:extLst>
      <p:ext uri="{BB962C8B-B14F-4D97-AF65-F5344CB8AC3E}">
        <p14:creationId xmlns:p14="http://schemas.microsoft.com/office/powerpoint/2010/main" val="2782716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latin typeface="+mj-lt"/>
                <a:ea typeface="+mj-ea"/>
                <a:cs typeface="+mj-cs"/>
              </a:rPr>
              <a:t>Program flow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E03687-28F6-4E21-887C-C992AED8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F91B353-38C4-4BBA-AE5D-EAC3D435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97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098" name="Picture 2" descr=" Desktop Wallpaper-s &gt; Abstract &gt; Color Flow Light Eff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175" y="-2000250"/>
            <a:ext cx="18288000" cy="11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/>
          <p:cNvSpPr/>
          <p:nvPr/>
        </p:nvSpPr>
        <p:spPr>
          <a:xfrm>
            <a:off x="2066446" y="1105971"/>
            <a:ext cx="54805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600" b="1" i="0" u="none" strike="noStrike" kern="120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Program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3600" b="1" i="0" u="none" strike="noStrike" kern="1200" cap="none" spc="0" normalizeH="0" baseline="0" noProof="0" dirty="0">
              <a:ln>
                <a:noFill/>
              </a:ln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Het pad dat een programma volgt (ook thread of </a:t>
            </a:r>
            <a:r>
              <a:rPr kumimoji="0" lang="nl-BE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execution</a:t>
            </a:r>
            <a:r>
              <a:rPr kumimoji="0" lang="nl-BE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genoemd)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3600" b="1" i="0" u="none" strike="noStrike" kern="1200" cap="none" spc="0" normalizeH="0" baseline="0" noProof="0" dirty="0">
              <a:ln>
                <a:noFill/>
              </a:ln>
              <a:solidFill>
                <a:srgbClr val="F3F3F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44976E-141A-43F6-865A-A0D07DE3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AA2C52-C0E0-435B-8AE7-029E5C5F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884095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68</TotalTime>
  <Words>1192</Words>
  <Application>Microsoft Office PowerPoint</Application>
  <PresentationFormat>Breedbeeld</PresentationFormat>
  <Paragraphs>258</Paragraphs>
  <Slides>41</Slides>
  <Notes>10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50" baseType="lpstr">
      <vt:lpstr>Courier New</vt:lpstr>
      <vt:lpstr>Consolas</vt:lpstr>
      <vt:lpstr>Times</vt:lpstr>
      <vt:lpstr>Times New Roman</vt:lpstr>
      <vt:lpstr>Archivo Narrow</vt:lpstr>
      <vt:lpstr>Calibri</vt:lpstr>
      <vt:lpstr>Blogger Sans</vt:lpstr>
      <vt:lpstr>Arial</vt:lpstr>
      <vt:lpstr>ziescherpthemappt</vt:lpstr>
      <vt:lpstr>1. Logische en relationele operators</vt:lpstr>
      <vt:lpstr>bool variabelen</vt:lpstr>
      <vt:lpstr>Relationele/Vergelijkings operators</vt:lpstr>
      <vt:lpstr>Logische operators</vt:lpstr>
      <vt:lpstr>Logische/booleaanse expressies</vt:lpstr>
      <vt:lpstr>PowerPoint-presentatie</vt:lpstr>
      <vt:lpstr>2. if</vt:lpstr>
      <vt:lpstr>Program flow</vt:lpstr>
      <vt:lpstr>PowerPoint-presentatie</vt:lpstr>
      <vt:lpstr>Flow van eenvoudige programma’s</vt:lpstr>
      <vt:lpstr>Straight program flow</vt:lpstr>
      <vt:lpstr>Keuzes maken</vt:lpstr>
      <vt:lpstr>Keuzes maken</vt:lpstr>
      <vt:lpstr>PowerPoint-presentatie</vt:lpstr>
      <vt:lpstr>Definities</vt:lpstr>
      <vt:lpstr>UML Activity diagram</vt:lpstr>
      <vt:lpstr>UML Activity diagram</vt:lpstr>
      <vt:lpstr>Condities</vt:lpstr>
      <vt:lpstr>Voorbeeld if</vt:lpstr>
      <vt:lpstr>If met block</vt:lpstr>
      <vt:lpstr>PowerPoint-presentatie</vt:lpstr>
      <vt:lpstr>Veel gemaakte fout 1: accolades vergeten</vt:lpstr>
      <vt:lpstr>Veel gemaakte fout 2: puntkomma na if</vt:lpstr>
      <vt:lpstr>If-else statement</vt:lpstr>
      <vt:lpstr>Voorwaardelijke uitvoer: if/else</vt:lpstr>
      <vt:lpstr>If-else statement</vt:lpstr>
      <vt:lpstr>PowerPoint-presentatie</vt:lpstr>
      <vt:lpstr>If/else if</vt:lpstr>
      <vt:lpstr>Geneste if structuur</vt:lpstr>
      <vt:lpstr>Geneste ifs</vt:lpstr>
      <vt:lpstr>Geneste ifs</vt:lpstr>
      <vt:lpstr>Vereenvoudigen ifs</vt:lpstr>
      <vt:lpstr>PowerPoint-presentatie</vt:lpstr>
      <vt:lpstr>PowerPoint-presentatie</vt:lpstr>
      <vt:lpstr>Programmer’s Point </vt:lpstr>
      <vt:lpstr>Lumping code together</vt:lpstr>
      <vt:lpstr>Accurate en correcte bereikcontroles uitvoeren</vt:lpstr>
      <vt:lpstr>If - else if</vt:lpstr>
      <vt:lpstr>Uitleg if else if else if </vt:lpstr>
      <vt:lpstr>Correct gebruik van &amp;&amp; en || operator</vt:lpstr>
      <vt:lpstr>Correct gebruik ! Operator (not operator)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Logische en relationele operators</dc:title>
  <dc:creator>Tim Dams</dc:creator>
  <cp:lastModifiedBy>Tim Dams</cp:lastModifiedBy>
  <cp:revision>9</cp:revision>
  <dcterms:created xsi:type="dcterms:W3CDTF">2019-10-13T12:09:20Z</dcterms:created>
  <dcterms:modified xsi:type="dcterms:W3CDTF">2020-09-30T07:28:33Z</dcterms:modified>
</cp:coreProperties>
</file>