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23" r:id="rId3"/>
    <p:sldId id="261" r:id="rId4"/>
    <p:sldId id="324" r:id="rId5"/>
    <p:sldId id="265" r:id="rId6"/>
    <p:sldId id="347" r:id="rId7"/>
    <p:sldId id="266" r:id="rId8"/>
    <p:sldId id="267" r:id="rId9"/>
    <p:sldId id="335" r:id="rId10"/>
    <p:sldId id="343" r:id="rId11"/>
    <p:sldId id="344" r:id="rId12"/>
    <p:sldId id="345" r:id="rId13"/>
    <p:sldId id="341" r:id="rId14"/>
    <p:sldId id="342" r:id="rId15"/>
    <p:sldId id="328" r:id="rId16"/>
    <p:sldId id="329" r:id="rId17"/>
    <p:sldId id="330" r:id="rId18"/>
    <p:sldId id="332" r:id="rId19"/>
    <p:sldId id="331" r:id="rId20"/>
    <p:sldId id="311" r:id="rId21"/>
    <p:sldId id="348" r:id="rId22"/>
    <p:sldId id="337" r:id="rId23"/>
    <p:sldId id="339" r:id="rId24"/>
    <p:sldId id="338" r:id="rId25"/>
    <p:sldId id="321" r:id="rId26"/>
    <p:sldId id="340" r:id="rId27"/>
    <p:sldId id="334"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289" r:id="rId42"/>
    <p:sldId id="290" r:id="rId43"/>
    <p:sldId id="291" r:id="rId44"/>
    <p:sldId id="292" r:id="rId45"/>
    <p:sldId id="293" r:id="rId46"/>
    <p:sldId id="294" r:id="rId47"/>
    <p:sldId id="295" r:id="rId48"/>
    <p:sldId id="296" r:id="rId49"/>
    <p:sldId id="297" r:id="rId50"/>
    <p:sldId id="302" r:id="rId51"/>
    <p:sldId id="303" r:id="rId52"/>
    <p:sldId id="304" r:id="rId53"/>
    <p:sldId id="305" r:id="rId54"/>
    <p:sldId id="3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48"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9E590-751E-4582-8914-70DD7C1E3DA3}" type="datetimeFigureOut">
              <a:rPr lang="nl-BE" smtClean="0"/>
              <a:t>10/02/2019</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B48B0-FE02-43BE-8CB6-227C43C4A0AB}" type="slidenum">
              <a:rPr lang="nl-BE" smtClean="0"/>
              <a:t>‹nr.›</a:t>
            </a:fld>
            <a:endParaRPr lang="nl-BE"/>
          </a:p>
        </p:txBody>
      </p:sp>
    </p:spTree>
    <p:extLst>
      <p:ext uri="{BB962C8B-B14F-4D97-AF65-F5344CB8AC3E}">
        <p14:creationId xmlns:p14="http://schemas.microsoft.com/office/powerpoint/2010/main" val="399041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482ABEE-D72E-4CED-9036-BA1781532728}" type="slidenum">
              <a:rPr lang="en-US"/>
              <a:pPr/>
              <a:t>16</a:t>
            </a:fld>
            <a:endParaRPr lang="en-US"/>
          </a:p>
        </p:txBody>
      </p:sp>
      <p:sp>
        <p:nvSpPr>
          <p:cNvPr id="4300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171352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329D0D2-FEAC-4B58-8A9F-1464C4F30341}" type="slidenum">
              <a:rPr lang="en-US"/>
              <a:pPr/>
              <a:t>17</a:t>
            </a:fld>
            <a:endParaRPr lang="en-US"/>
          </a:p>
        </p:txBody>
      </p:sp>
      <p:sp>
        <p:nvSpPr>
          <p:cNvPr id="44033"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69507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1F7C8-B1D8-4161-9A1D-00D132E49369}" type="slidenum">
              <a:rPr lang="en-US"/>
              <a:pPr/>
              <a:t>19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nl-BE"/>
          </a:p>
        </p:txBody>
      </p:sp>
    </p:spTree>
    <p:extLst>
      <p:ext uri="{BB962C8B-B14F-4D97-AF65-F5344CB8AC3E}">
        <p14:creationId xmlns:p14="http://schemas.microsoft.com/office/powerpoint/2010/main" val="303154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393431-CA16-4F48-ACC3-271EBD9AD166}" type="slidenum">
              <a:rPr lang="en-US"/>
              <a:pPr/>
              <a:t>51</a:t>
            </a:fld>
            <a:endParaRPr lang="en-US"/>
          </a:p>
        </p:txBody>
      </p:sp>
      <p:sp>
        <p:nvSpPr>
          <p:cNvPr id="174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180702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2C483F-635A-4630-A7D1-1EDFFE062A2A}" type="slidenum">
              <a:rPr lang="en-US"/>
              <a:pPr/>
              <a:t>52</a:t>
            </a:fld>
            <a:endParaRPr lang="en-US"/>
          </a:p>
        </p:txBody>
      </p:sp>
      <p:sp>
        <p:nvSpPr>
          <p:cNvPr id="1843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314581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49CE59-5A27-4CEA-8B5A-B31EFC1B6F5F}" type="slidenum">
              <a:rPr lang="en-US"/>
              <a:pPr/>
              <a:t>53</a:t>
            </a:fld>
            <a:endParaRPr lang="en-US"/>
          </a:p>
        </p:txBody>
      </p:sp>
      <p:sp>
        <p:nvSpPr>
          <p:cNvPr id="1945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77416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8DE0966-6C97-4303-9D16-DA8F456BFE6B}" type="slidenum">
              <a:rPr lang="en-US"/>
              <a:pPr/>
              <a:t>54</a:t>
            </a:fld>
            <a:endParaRPr lang="en-US"/>
          </a:p>
        </p:txBody>
      </p:sp>
      <p:sp>
        <p:nvSpPr>
          <p:cNvPr id="2048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33613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de stijl te bewerken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1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161249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261856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413074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de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5122327-3B03-4C6F-8416-A081795EDF18}"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72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5122327-3B03-4C6F-8416-A081795EDF18}"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339572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9728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1792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5122327-3B03-4C6F-8416-A081795EDF18}" type="datetimeFigureOut">
              <a:rPr lang="en-US" smtClean="0"/>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25767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05122327-3B03-4C6F-8416-A081795EDF18}"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275168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122327-3B03-4C6F-8416-A081795EDF18}" type="datetimeFigureOut">
              <a:rPr lang="en-US" smtClean="0"/>
              <a:t>2/10/2019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383402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122327-3B03-4C6F-8416-A081795EDF18}" type="datetimeFigureOut">
              <a:rPr lang="en-US" smtClean="0"/>
              <a:t>2/10/2019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1B654-44F2-4F78-A9B5-EAC5229F6BD1}" type="slidenum">
              <a:rPr lang="en-US" smtClean="0"/>
              <a:t>‹nr.›</a:t>
            </a:fld>
            <a:endParaRPr lang="en-US"/>
          </a:p>
        </p:txBody>
      </p:sp>
    </p:spTree>
    <p:extLst>
      <p:ext uri="{BB962C8B-B14F-4D97-AF65-F5344CB8AC3E}">
        <p14:creationId xmlns:p14="http://schemas.microsoft.com/office/powerpoint/2010/main" val="267653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05122327-3B03-4C6F-8416-A081795EDF18}"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166812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de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122327-3B03-4C6F-8416-A081795EDF18}" type="datetimeFigureOut">
              <a:rPr lang="en-US" smtClean="0"/>
              <a:t>2/10/2019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1B654-44F2-4F78-A9B5-EAC5229F6BD1}"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68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3.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gitimmersion.com/" TargetMode="External"/><Relationship Id="rId3" Type="http://schemas.openxmlformats.org/officeDocument/2006/relationships/hyperlink" Target="https://www.codecademy.com/learn/learn-git" TargetMode="External"/><Relationship Id="rId7" Type="http://schemas.openxmlformats.org/officeDocument/2006/relationships/hyperlink" Target="http://rogerdudler.github.com/git-guide/" TargetMode="External"/><Relationship Id="rId2" Type="http://schemas.openxmlformats.org/officeDocument/2006/relationships/hyperlink" Target="http://try.github.io/levels/1/challenges/1" TargetMode="External"/><Relationship Id="rId1" Type="http://schemas.openxmlformats.org/officeDocument/2006/relationships/slideLayout" Target="../slideLayouts/slideLayout2.xml"/><Relationship Id="rId6" Type="http://schemas.openxmlformats.org/officeDocument/2006/relationships/hyperlink" Target="https://help.github.com/" TargetMode="External"/><Relationship Id="rId5" Type="http://schemas.openxmlformats.org/officeDocument/2006/relationships/hyperlink" Target="https://help.github.com/articles/good-resources-for-learning-git-and-github/" TargetMode="External"/><Relationship Id="rId4" Type="http://schemas.openxmlformats.org/officeDocument/2006/relationships/hyperlink" Target="http://marklodato.github.io/visual-git-guide/index-en.html" TargetMode="External"/><Relationship Id="rId9" Type="http://schemas.openxmlformats.org/officeDocument/2006/relationships/hyperlink" Target="https://guides.github.com/activities/hello-worl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www.atlassian.com/git/tutorials/undoing-changes/git-rever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hallcweb.jlab.org/wiki/images/1/1f/Git-cheat-sheet-large.p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Git basics</a:t>
            </a:r>
            <a:endParaRPr lang="en-US" dirty="0"/>
          </a:p>
        </p:txBody>
      </p:sp>
      <p:sp>
        <p:nvSpPr>
          <p:cNvPr id="3" name="Ondertitel 2"/>
          <p:cNvSpPr>
            <a:spLocks noGrp="1"/>
          </p:cNvSpPr>
          <p:nvPr>
            <p:ph type="subTitle" idx="1"/>
          </p:nvPr>
        </p:nvSpPr>
        <p:spPr/>
        <p:txBody>
          <a:bodyPr/>
          <a:lstStyle/>
          <a:p>
            <a:r>
              <a:rPr lang="nl-BE" dirty="0"/>
              <a:t>2019</a:t>
            </a:r>
          </a:p>
          <a:p>
            <a:endParaRPr lang="en-US" b="1" dirty="0"/>
          </a:p>
        </p:txBody>
      </p:sp>
      <p:pic>
        <p:nvPicPr>
          <p:cNvPr id="5" name="Afbeelding 4"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850" y="1284124"/>
            <a:ext cx="4182059" cy="2743583"/>
          </a:xfrm>
          <a:prstGeom prst="rect">
            <a:avLst/>
          </a:prstGeom>
        </p:spPr>
      </p:pic>
    </p:spTree>
    <p:extLst>
      <p:ext uri="{BB962C8B-B14F-4D97-AF65-F5344CB8AC3E}">
        <p14:creationId xmlns:p14="http://schemas.microsoft.com/office/powerpoint/2010/main" val="70034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3F0A2-FDB1-4EF8-9593-10E5A7205103}"/>
              </a:ext>
            </a:extLst>
          </p:cNvPr>
          <p:cNvSpPr>
            <a:spLocks noGrp="1"/>
          </p:cNvSpPr>
          <p:nvPr>
            <p:ph type="title"/>
          </p:nvPr>
        </p:nvSpPr>
        <p:spPr/>
        <p:txBody>
          <a:bodyPr/>
          <a:lstStyle/>
          <a:p>
            <a:r>
              <a:rPr lang="nl-BE" dirty="0"/>
              <a:t>CLI </a:t>
            </a:r>
            <a:r>
              <a:rPr lang="nl-BE" dirty="0" err="1"/>
              <a:t>vs</a:t>
            </a:r>
            <a:r>
              <a:rPr lang="nl-BE" dirty="0"/>
              <a:t> GUI</a:t>
            </a:r>
          </a:p>
        </p:txBody>
      </p:sp>
      <p:sp>
        <p:nvSpPr>
          <p:cNvPr id="3" name="Tijdelijke aanduiding voor inhoud 2">
            <a:extLst>
              <a:ext uri="{FF2B5EF4-FFF2-40B4-BE49-F238E27FC236}">
                <a16:creationId xmlns:a16="http://schemas.microsoft.com/office/drawing/2014/main" id="{8448491E-FD21-4918-A189-FDF7E914DD3B}"/>
              </a:ext>
            </a:extLst>
          </p:cNvPr>
          <p:cNvSpPr>
            <a:spLocks noGrp="1"/>
          </p:cNvSpPr>
          <p:nvPr>
            <p:ph idx="1"/>
          </p:nvPr>
        </p:nvSpPr>
        <p:spPr/>
        <p:txBody>
          <a:bodyPr/>
          <a:lstStyle/>
          <a:p>
            <a:r>
              <a:rPr lang="nl-BE" dirty="0"/>
              <a:t>At </a:t>
            </a:r>
            <a:r>
              <a:rPr lang="nl-BE" dirty="0" err="1"/>
              <a:t>the</a:t>
            </a:r>
            <a:r>
              <a:rPr lang="nl-BE" dirty="0"/>
              <a:t> </a:t>
            </a:r>
            <a:r>
              <a:rPr lang="nl-BE" dirty="0" err="1"/>
              <a:t>bottom</a:t>
            </a:r>
            <a:r>
              <a:rPr lang="nl-BE" dirty="0"/>
              <a:t> </a:t>
            </a:r>
            <a:r>
              <a:rPr lang="nl-BE" dirty="0" err="1"/>
              <a:t>there’s</a:t>
            </a:r>
            <a:r>
              <a:rPr lang="nl-BE" dirty="0"/>
              <a:t> (</a:t>
            </a:r>
            <a:r>
              <a:rPr lang="nl-BE" dirty="0" err="1"/>
              <a:t>almost</a:t>
            </a:r>
            <a:r>
              <a:rPr lang="nl-BE" dirty="0"/>
              <a:t>) </a:t>
            </a:r>
            <a:r>
              <a:rPr lang="nl-BE" dirty="0" err="1"/>
              <a:t>allways</a:t>
            </a:r>
            <a:r>
              <a:rPr lang="nl-BE" dirty="0"/>
              <a:t> GIT cli </a:t>
            </a:r>
          </a:p>
        </p:txBody>
      </p:sp>
      <p:pic>
        <p:nvPicPr>
          <p:cNvPr id="2050" name="Picture 2" descr="Image result for cli gui">
            <a:extLst>
              <a:ext uri="{FF2B5EF4-FFF2-40B4-BE49-F238E27FC236}">
                <a16:creationId xmlns:a16="http://schemas.microsoft.com/office/drawing/2014/main" id="{E98C2868-AA74-4654-A55E-BEB0EBC155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690" y="2327197"/>
            <a:ext cx="5440771" cy="306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4489B-D0FF-4860-AB58-346EACBBE3E1}"/>
              </a:ext>
            </a:extLst>
          </p:cNvPr>
          <p:cNvSpPr>
            <a:spLocks noGrp="1"/>
          </p:cNvSpPr>
          <p:nvPr>
            <p:ph type="title"/>
          </p:nvPr>
        </p:nvSpPr>
        <p:spPr/>
        <p:txBody>
          <a:bodyPr/>
          <a:lstStyle/>
          <a:p>
            <a:r>
              <a:rPr lang="nl-BE" dirty="0"/>
              <a:t>Git CLI</a:t>
            </a:r>
          </a:p>
        </p:txBody>
      </p:sp>
      <p:sp>
        <p:nvSpPr>
          <p:cNvPr id="3" name="Tijdelijke aanduiding voor inhoud 2">
            <a:extLst>
              <a:ext uri="{FF2B5EF4-FFF2-40B4-BE49-F238E27FC236}">
                <a16:creationId xmlns:a16="http://schemas.microsoft.com/office/drawing/2014/main" id="{6C4E1443-3620-4654-BC5D-5DABCEDD3C33}"/>
              </a:ext>
            </a:extLst>
          </p:cNvPr>
          <p:cNvSpPr>
            <a:spLocks noGrp="1"/>
          </p:cNvSpPr>
          <p:nvPr>
            <p:ph idx="1"/>
          </p:nvPr>
        </p:nvSpPr>
        <p:spPr/>
        <p:txBody>
          <a:bodyPr/>
          <a:lstStyle/>
          <a:p>
            <a:r>
              <a:rPr lang="nl-BE" dirty="0" err="1"/>
              <a:t>Learn</a:t>
            </a:r>
            <a:r>
              <a:rPr lang="nl-BE" dirty="0"/>
              <a:t> </a:t>
            </a:r>
            <a:r>
              <a:rPr lang="nl-BE" dirty="0" err="1"/>
              <a:t>the</a:t>
            </a:r>
            <a:r>
              <a:rPr lang="nl-BE" dirty="0"/>
              <a:t> </a:t>
            </a:r>
            <a:r>
              <a:rPr lang="nl-BE" dirty="0" err="1"/>
              <a:t>commands</a:t>
            </a:r>
            <a:r>
              <a:rPr lang="nl-BE" dirty="0"/>
              <a:t>! </a:t>
            </a:r>
          </a:p>
          <a:p>
            <a:r>
              <a:rPr lang="nl-BE" dirty="0" err="1"/>
              <a:t>Not</a:t>
            </a:r>
            <a:r>
              <a:rPr lang="nl-BE" dirty="0"/>
              <a:t> </a:t>
            </a:r>
            <a:r>
              <a:rPr lang="nl-BE" dirty="0" err="1"/>
              <a:t>everything</a:t>
            </a:r>
            <a:r>
              <a:rPr lang="nl-BE" dirty="0"/>
              <a:t> van </a:t>
            </a:r>
            <a:r>
              <a:rPr lang="nl-BE" dirty="0" err="1"/>
              <a:t>be</a:t>
            </a:r>
            <a:r>
              <a:rPr lang="nl-BE" dirty="0"/>
              <a:t> </a:t>
            </a:r>
            <a:r>
              <a:rPr lang="nl-BE" dirty="0" err="1"/>
              <a:t>done</a:t>
            </a:r>
            <a:r>
              <a:rPr lang="nl-BE" dirty="0"/>
              <a:t> </a:t>
            </a:r>
            <a:r>
              <a:rPr lang="nl-BE" dirty="0" err="1"/>
              <a:t>through</a:t>
            </a:r>
            <a:r>
              <a:rPr lang="nl-BE" dirty="0"/>
              <a:t> GUI-tools</a:t>
            </a:r>
          </a:p>
          <a:p>
            <a:endParaRPr lang="nl-BE" dirty="0"/>
          </a:p>
          <a:p>
            <a:endParaRPr lang="nl-BE" dirty="0"/>
          </a:p>
          <a:p>
            <a:r>
              <a:rPr lang="nl-BE" dirty="0" err="1"/>
              <a:t>Install</a:t>
            </a:r>
            <a:r>
              <a:rPr lang="nl-BE" dirty="0"/>
              <a:t> </a:t>
            </a:r>
            <a:r>
              <a:rPr lang="nl-BE" dirty="0" err="1"/>
              <a:t>from</a:t>
            </a:r>
            <a:r>
              <a:rPr lang="nl-BE" dirty="0"/>
              <a:t>: </a:t>
            </a:r>
            <a:r>
              <a:rPr lang="nl-BE" dirty="0">
                <a:hlinkClick r:id="rId2"/>
              </a:rPr>
              <a:t>https://git-scm.com/downloads</a:t>
            </a:r>
            <a:r>
              <a:rPr lang="nl-BE" dirty="0"/>
              <a:t> </a:t>
            </a:r>
          </a:p>
        </p:txBody>
      </p:sp>
    </p:spTree>
    <p:extLst>
      <p:ext uri="{BB962C8B-B14F-4D97-AF65-F5344CB8AC3E}">
        <p14:creationId xmlns:p14="http://schemas.microsoft.com/office/powerpoint/2010/main" val="187826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986A5-9938-40C0-802D-35A72408192E}"/>
              </a:ext>
            </a:extLst>
          </p:cNvPr>
          <p:cNvSpPr>
            <a:spLocks noGrp="1"/>
          </p:cNvSpPr>
          <p:nvPr>
            <p:ph type="title"/>
          </p:nvPr>
        </p:nvSpPr>
        <p:spPr/>
        <p:txBody>
          <a:bodyPr/>
          <a:lstStyle/>
          <a:p>
            <a:r>
              <a:rPr lang="nl-BE" dirty="0"/>
              <a:t>Git GUI</a:t>
            </a:r>
          </a:p>
        </p:txBody>
      </p:sp>
      <p:sp>
        <p:nvSpPr>
          <p:cNvPr id="3" name="Tijdelijke aanduiding voor inhoud 2">
            <a:extLst>
              <a:ext uri="{FF2B5EF4-FFF2-40B4-BE49-F238E27FC236}">
                <a16:creationId xmlns:a16="http://schemas.microsoft.com/office/drawing/2014/main" id="{7B117622-0569-4D18-A2E1-A33F4BCF41C1}"/>
              </a:ext>
            </a:extLst>
          </p:cNvPr>
          <p:cNvSpPr>
            <a:spLocks noGrp="1"/>
          </p:cNvSpPr>
          <p:nvPr>
            <p:ph idx="1"/>
          </p:nvPr>
        </p:nvSpPr>
        <p:spPr/>
        <p:txBody>
          <a:bodyPr/>
          <a:lstStyle/>
          <a:p>
            <a:r>
              <a:rPr lang="nl-BE" dirty="0" err="1"/>
              <a:t>Many</a:t>
            </a:r>
            <a:r>
              <a:rPr lang="nl-BE" dirty="0"/>
              <a:t> </a:t>
            </a:r>
            <a:r>
              <a:rPr lang="nl-BE" dirty="0" err="1"/>
              <a:t>IDE’s</a:t>
            </a:r>
            <a:r>
              <a:rPr lang="nl-BE" dirty="0"/>
              <a:t> have </a:t>
            </a:r>
            <a:r>
              <a:rPr lang="nl-BE" dirty="0" err="1"/>
              <a:t>now</a:t>
            </a:r>
            <a:r>
              <a:rPr lang="nl-BE" dirty="0"/>
              <a:t> built-in Git-tools (VS, Android Studio, etc.)</a:t>
            </a:r>
          </a:p>
          <a:p>
            <a:r>
              <a:rPr lang="nl-BE" dirty="0" err="1"/>
              <a:t>Dedicated</a:t>
            </a:r>
            <a:r>
              <a:rPr lang="nl-BE" dirty="0"/>
              <a:t> git-gui tools </a:t>
            </a:r>
            <a:r>
              <a:rPr lang="nl-BE" dirty="0" err="1"/>
              <a:t>exist</a:t>
            </a:r>
            <a:r>
              <a:rPr lang="nl-BE" dirty="0"/>
              <a:t> (</a:t>
            </a:r>
            <a:r>
              <a:rPr lang="nl-BE" dirty="0" err="1"/>
              <a:t>and</a:t>
            </a:r>
            <a:r>
              <a:rPr lang="nl-BE" dirty="0"/>
              <a:t> are </a:t>
            </a:r>
            <a:r>
              <a:rPr lang="nl-BE" dirty="0" err="1"/>
              <a:t>becoming</a:t>
            </a:r>
            <a:r>
              <a:rPr lang="nl-BE" dirty="0"/>
              <a:t> </a:t>
            </a:r>
            <a:r>
              <a:rPr lang="nl-BE" dirty="0" err="1"/>
              <a:t>very</a:t>
            </a:r>
            <a:r>
              <a:rPr lang="nl-BE" dirty="0"/>
              <a:t> </a:t>
            </a:r>
            <a:r>
              <a:rPr lang="nl-BE" dirty="0" err="1"/>
              <a:t>powerfull</a:t>
            </a:r>
            <a:r>
              <a:rPr lang="nl-BE" dirty="0"/>
              <a:t>)</a:t>
            </a:r>
          </a:p>
          <a:p>
            <a:pPr lvl="1"/>
            <a:r>
              <a:rPr lang="nl-BE" dirty="0" err="1"/>
              <a:t>Gitkraken</a:t>
            </a:r>
            <a:endParaRPr lang="nl-BE" dirty="0"/>
          </a:p>
          <a:p>
            <a:pPr lvl="1"/>
            <a:r>
              <a:rPr lang="nl-BE" dirty="0" err="1"/>
              <a:t>SmartGit</a:t>
            </a:r>
            <a:endParaRPr lang="nl-BE" dirty="0"/>
          </a:p>
          <a:p>
            <a:pPr lvl="1"/>
            <a:r>
              <a:rPr lang="nl-BE" dirty="0" err="1"/>
              <a:t>Fork</a:t>
            </a:r>
            <a:endParaRPr lang="nl-BE" dirty="0"/>
          </a:p>
          <a:p>
            <a:pPr lvl="1"/>
            <a:r>
              <a:rPr lang="nl-BE" dirty="0"/>
              <a:t>Etc.</a:t>
            </a:r>
          </a:p>
          <a:p>
            <a:endParaRPr lang="nl-BE" dirty="0"/>
          </a:p>
        </p:txBody>
      </p:sp>
    </p:spTree>
    <p:extLst>
      <p:ext uri="{BB962C8B-B14F-4D97-AF65-F5344CB8AC3E}">
        <p14:creationId xmlns:p14="http://schemas.microsoft.com/office/powerpoint/2010/main" val="218981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AC71BA-920E-4B4F-8551-99BA5323161B}"/>
              </a:ext>
            </a:extLst>
          </p:cNvPr>
          <p:cNvSpPr>
            <a:spLocks noGrp="1"/>
          </p:cNvSpPr>
          <p:nvPr>
            <p:ph type="title"/>
          </p:nvPr>
        </p:nvSpPr>
        <p:spPr/>
        <p:txBody>
          <a:bodyPr/>
          <a:lstStyle/>
          <a:p>
            <a:r>
              <a:rPr lang="nl-BE" dirty="0"/>
              <a:t>Git </a:t>
            </a:r>
            <a:r>
              <a:rPr lang="nl-BE" dirty="0" err="1"/>
              <a:t>essentials</a:t>
            </a:r>
            <a:endParaRPr lang="nl-BE" dirty="0"/>
          </a:p>
        </p:txBody>
      </p:sp>
      <p:sp>
        <p:nvSpPr>
          <p:cNvPr id="3" name="Tijdelijke aanduiding voor tekst 2">
            <a:extLst>
              <a:ext uri="{FF2B5EF4-FFF2-40B4-BE49-F238E27FC236}">
                <a16:creationId xmlns:a16="http://schemas.microsoft.com/office/drawing/2014/main" id="{C935BB14-1368-493A-8A3F-09EC75D69108}"/>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70691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BCE92-3F7D-4E86-A005-9FDB17918B56}"/>
              </a:ext>
            </a:extLst>
          </p:cNvPr>
          <p:cNvSpPr>
            <a:spLocks noGrp="1"/>
          </p:cNvSpPr>
          <p:nvPr>
            <p:ph type="title"/>
          </p:nvPr>
        </p:nvSpPr>
        <p:spPr/>
        <p:txBody>
          <a:bodyPr/>
          <a:lstStyle/>
          <a:p>
            <a:r>
              <a:rPr lang="nl-BE" dirty="0" err="1"/>
              <a:t>Init</a:t>
            </a:r>
            <a:endParaRPr lang="nl-BE" dirty="0"/>
          </a:p>
        </p:txBody>
      </p:sp>
      <p:sp>
        <p:nvSpPr>
          <p:cNvPr id="3" name="Tijdelijke aanduiding voor inhoud 2">
            <a:extLst>
              <a:ext uri="{FF2B5EF4-FFF2-40B4-BE49-F238E27FC236}">
                <a16:creationId xmlns:a16="http://schemas.microsoft.com/office/drawing/2014/main" id="{E8FA7C65-6D3D-4D11-A879-4E4914574AE8}"/>
              </a:ext>
            </a:extLst>
          </p:cNvPr>
          <p:cNvSpPr>
            <a:spLocks noGrp="1"/>
          </p:cNvSpPr>
          <p:nvPr>
            <p:ph idx="1"/>
          </p:nvPr>
        </p:nvSpPr>
        <p:spPr>
          <a:xfrm>
            <a:off x="1097280" y="1845734"/>
            <a:ext cx="10058400" cy="4023360"/>
          </a:xfrm>
        </p:spPr>
        <p:txBody>
          <a:bodyPr/>
          <a:lstStyle/>
          <a:p>
            <a:r>
              <a:rPr lang="nl-BE" dirty="0" err="1"/>
              <a:t>Initializes</a:t>
            </a:r>
            <a:r>
              <a:rPr lang="nl-BE" dirty="0"/>
              <a:t> git in </a:t>
            </a:r>
            <a:r>
              <a:rPr lang="nl-BE" dirty="0" err="1"/>
              <a:t>current</a:t>
            </a:r>
            <a:r>
              <a:rPr lang="nl-BE" dirty="0"/>
              <a:t> folder</a:t>
            </a:r>
          </a:p>
          <a:p>
            <a:r>
              <a:rPr lang="nl-BE" dirty="0" err="1"/>
              <a:t>Needs</a:t>
            </a:r>
            <a:r>
              <a:rPr lang="nl-BE" dirty="0"/>
              <a:t> </a:t>
            </a:r>
            <a:r>
              <a:rPr lang="nl-BE" dirty="0" err="1"/>
              <a:t>to</a:t>
            </a:r>
            <a:r>
              <a:rPr lang="nl-BE" dirty="0"/>
              <a:t> happen 1 time (</a:t>
            </a:r>
            <a:r>
              <a:rPr lang="nl-BE" dirty="0" err="1"/>
              <a:t>obviously</a:t>
            </a:r>
            <a:r>
              <a:rPr lang="nl-BE" dirty="0"/>
              <a:t>)</a:t>
            </a:r>
          </a:p>
        </p:txBody>
      </p:sp>
      <p:pic>
        <p:nvPicPr>
          <p:cNvPr id="1028" name="Picture 4" descr="Image result for egg">
            <a:extLst>
              <a:ext uri="{FF2B5EF4-FFF2-40B4-BE49-F238E27FC236}">
                <a16:creationId xmlns:a16="http://schemas.microsoft.com/office/drawing/2014/main" id="{9FFC913F-4E44-46CA-93BD-C67E84E7E7C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30630" y="160507"/>
            <a:ext cx="457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71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Commits</a:t>
            </a:r>
            <a:endParaRPr lang="nl-BE" dirty="0"/>
          </a:p>
        </p:txBody>
      </p:sp>
      <p:sp>
        <p:nvSpPr>
          <p:cNvPr id="3" name="Tijdelijke aanduiding voor inhoud 2"/>
          <p:cNvSpPr>
            <a:spLocks noGrp="1"/>
          </p:cNvSpPr>
          <p:nvPr>
            <p:ph idx="1"/>
          </p:nvPr>
        </p:nvSpPr>
        <p:spPr/>
        <p:txBody>
          <a:bodyPr/>
          <a:lstStyle/>
          <a:p>
            <a:r>
              <a:rPr lang="nl-BE" dirty="0"/>
              <a:t>A snapshot of </a:t>
            </a:r>
            <a:r>
              <a:rPr lang="nl-BE" dirty="0" err="1"/>
              <a:t>your</a:t>
            </a:r>
            <a:r>
              <a:rPr lang="nl-BE" dirty="0"/>
              <a:t> project at a </a:t>
            </a:r>
            <a:r>
              <a:rPr lang="nl-BE" dirty="0" err="1"/>
              <a:t>given</a:t>
            </a:r>
            <a:r>
              <a:rPr lang="nl-BE" dirty="0"/>
              <a:t> time</a:t>
            </a:r>
          </a:p>
          <a:p>
            <a:r>
              <a:rPr lang="nl-BE" dirty="0"/>
              <a:t>A </a:t>
            </a:r>
            <a:r>
              <a:rPr lang="nl-BE" dirty="0" err="1"/>
              <a:t>commit</a:t>
            </a:r>
            <a:r>
              <a:rPr lang="nl-BE" dirty="0"/>
              <a:t> save </a:t>
            </a:r>
            <a:r>
              <a:rPr lang="nl-BE" dirty="0" err="1"/>
              <a:t>the</a:t>
            </a:r>
            <a:r>
              <a:rPr lang="nl-BE" dirty="0"/>
              <a:t> changes </a:t>
            </a:r>
            <a:r>
              <a:rPr lang="nl-BE" dirty="0" err="1"/>
              <a:t>relative</a:t>
            </a:r>
            <a:r>
              <a:rPr lang="nl-BE" dirty="0"/>
              <a:t> </a:t>
            </a:r>
            <a:r>
              <a:rPr lang="nl-BE" dirty="0" err="1"/>
              <a:t>to</a:t>
            </a:r>
            <a:r>
              <a:rPr lang="nl-BE" dirty="0"/>
              <a:t> </a:t>
            </a:r>
            <a:r>
              <a:rPr lang="nl-BE" dirty="0" err="1"/>
              <a:t>previous</a:t>
            </a:r>
            <a:r>
              <a:rPr lang="nl-BE" dirty="0"/>
              <a:t> </a:t>
            </a:r>
            <a:r>
              <a:rPr lang="nl-BE" dirty="0" err="1"/>
              <a:t>commit</a:t>
            </a:r>
            <a:endParaRPr lang="nl-BE" dirty="0"/>
          </a:p>
          <a:p>
            <a:endParaRPr lang="nl-BE" dirty="0"/>
          </a:p>
          <a:p>
            <a:endParaRPr lang="nl-BE" dirty="0"/>
          </a:p>
        </p:txBody>
      </p:sp>
      <p:sp>
        <p:nvSpPr>
          <p:cNvPr id="5" name="Rectangle 2"/>
          <p:cNvSpPr>
            <a:spLocks noChangeArrowheads="1"/>
          </p:cNvSpPr>
          <p:nvPr/>
        </p:nvSpPr>
        <p:spPr bwMode="auto">
          <a:xfrm>
            <a:off x="1643456" y="4288471"/>
            <a:ext cx="8764079" cy="1231106"/>
          </a:xfrm>
          <a:prstGeom prst="rect">
            <a:avLst/>
          </a:prstGeom>
          <a:solidFill>
            <a:srgbClr val="FF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1" i="0" u="none" strike="noStrike" cap="none" normalizeH="0" baseline="0" dirty="0">
                <a:ln>
                  <a:noFill/>
                </a:ln>
                <a:solidFill>
                  <a:srgbClr val="333333"/>
                </a:solidFill>
                <a:effectLst/>
                <a:latin typeface="Helvetica Neue"/>
              </a:rPr>
              <a:t>In a nutshell</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you</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will</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use</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a:t>
            </a:r>
            <a:r>
              <a:rPr kumimoji="0" lang="nl-BE" altLang="nl-BE" sz="2000" b="0" i="0" u="none" strike="noStrike" cap="none" normalizeH="0" baseline="0" dirty="0" err="1">
                <a:ln>
                  <a:noFill/>
                </a:ln>
                <a:solidFill>
                  <a:srgbClr val="333333"/>
                </a:solidFill>
                <a:effectLst/>
                <a:latin typeface="Arial Unicode MS" panose="020B0604020202020204" pitchFamily="34" charset="-128"/>
              </a:rPr>
              <a:t>add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start tracking new files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also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stage changes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already</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tracked</a:t>
            </a:r>
            <a:r>
              <a:rPr kumimoji="0" lang="nl-BE" altLang="nl-BE" sz="2000" b="0" i="0" u="none" strike="noStrike" cap="none" normalizeH="0" baseline="0" dirty="0">
                <a:ln>
                  <a:noFill/>
                </a:ln>
                <a:solidFill>
                  <a:srgbClr val="333333"/>
                </a:solidFill>
                <a:effectLst/>
                <a:latin typeface="Helvetica Neue"/>
              </a:rPr>
              <a:t> files, </a:t>
            </a:r>
            <a:r>
              <a:rPr kumimoji="0" lang="nl-BE" altLang="nl-BE" sz="2000" b="0" i="0" u="none" strike="noStrike" cap="none" normalizeH="0" baseline="0" dirty="0" err="1">
                <a:ln>
                  <a:noFill/>
                </a:ln>
                <a:solidFill>
                  <a:srgbClr val="333333"/>
                </a:solidFill>
                <a:effectLst/>
                <a:latin typeface="Helvetica Neue"/>
              </a:rPr>
              <a:t>then</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status</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a:t>
            </a:r>
            <a:r>
              <a:rPr kumimoji="0" lang="nl-BE" altLang="nl-BE" sz="2000" b="0" i="0" u="none" strike="noStrike" cap="none" normalizeH="0" baseline="0" dirty="0" err="1">
                <a:ln>
                  <a:noFill/>
                </a:ln>
                <a:solidFill>
                  <a:srgbClr val="333333"/>
                </a:solidFill>
                <a:effectLst/>
                <a:latin typeface="Arial Unicode MS" panose="020B0604020202020204" pitchFamily="34" charset="-128"/>
              </a:rPr>
              <a:t>diff</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see</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what</a:t>
            </a:r>
            <a:r>
              <a:rPr kumimoji="0" lang="nl-BE" altLang="nl-BE" sz="2000" b="0" i="0" u="none" strike="noStrike" cap="none" normalizeH="0" baseline="0" dirty="0">
                <a:ln>
                  <a:noFill/>
                </a:ln>
                <a:solidFill>
                  <a:srgbClr val="333333"/>
                </a:solidFill>
                <a:effectLst/>
                <a:latin typeface="Helvetica Neue"/>
              </a:rPr>
              <a:t> has been </a:t>
            </a:r>
            <a:r>
              <a:rPr kumimoji="0" lang="nl-BE" altLang="nl-BE" sz="2000" b="0" i="0" u="none" strike="noStrike" cap="none" normalizeH="0" baseline="0" dirty="0" err="1">
                <a:ln>
                  <a:noFill/>
                </a:ln>
                <a:solidFill>
                  <a:srgbClr val="333333"/>
                </a:solidFill>
                <a:effectLst/>
                <a:latin typeface="Helvetica Neue"/>
              </a:rPr>
              <a:t>modified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staged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finally</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a:t>
            </a:r>
            <a:r>
              <a:rPr kumimoji="0" lang="nl-BE" altLang="nl-BE" sz="2000" b="0" i="0" u="none" strike="noStrike" cap="none" normalizeH="0" baseline="0" dirty="0" err="1">
                <a:ln>
                  <a:noFill/>
                </a:ln>
                <a:solidFill>
                  <a:srgbClr val="333333"/>
                </a:solidFill>
                <a:effectLst/>
                <a:latin typeface="Arial Unicode MS" panose="020B0604020202020204" pitchFamily="34" charset="-128"/>
              </a:rPr>
              <a:t>commit</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record </a:t>
            </a:r>
            <a:r>
              <a:rPr kumimoji="0" lang="nl-BE" altLang="nl-BE" sz="2000" b="0" i="0" u="none" strike="noStrike" cap="none" normalizeH="0" baseline="0" dirty="0" err="1">
                <a:ln>
                  <a:noFill/>
                </a:ln>
                <a:solidFill>
                  <a:srgbClr val="333333"/>
                </a:solidFill>
                <a:effectLst/>
                <a:latin typeface="Helvetica Neue"/>
              </a:rPr>
              <a:t>your</a:t>
            </a:r>
            <a:r>
              <a:rPr kumimoji="0" lang="nl-BE" altLang="nl-BE" sz="2000" b="0" i="0" u="none" strike="noStrike" cap="none" normalizeH="0" baseline="0" dirty="0">
                <a:ln>
                  <a:noFill/>
                </a:ln>
                <a:solidFill>
                  <a:srgbClr val="333333"/>
                </a:solidFill>
                <a:effectLst/>
                <a:latin typeface="Helvetica Neue"/>
              </a:rPr>
              <a:t> snapshot </a:t>
            </a:r>
            <a:r>
              <a:rPr kumimoji="0" lang="nl-BE" altLang="nl-BE" sz="2000" b="0" i="0" u="none" strike="noStrike" cap="none" normalizeH="0" baseline="0" dirty="0" err="1">
                <a:ln>
                  <a:noFill/>
                </a:ln>
                <a:solidFill>
                  <a:srgbClr val="333333"/>
                </a:solidFill>
                <a:effectLst/>
                <a:latin typeface="Helvetica Neue"/>
              </a:rPr>
              <a:t>into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your</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history</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This</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will</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be</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the</a:t>
            </a:r>
            <a:r>
              <a:rPr kumimoji="0" lang="nl-BE" altLang="nl-BE" sz="2000" b="0" i="0" u="none" strike="noStrike" cap="none" normalizeH="0" baseline="0" dirty="0">
                <a:ln>
                  <a:noFill/>
                </a:ln>
                <a:solidFill>
                  <a:srgbClr val="333333"/>
                </a:solidFill>
                <a:effectLst/>
                <a:latin typeface="Helvetica Neue"/>
              </a:rPr>
              <a:t> basic workflow </a:t>
            </a:r>
            <a:r>
              <a:rPr kumimoji="0" lang="nl-BE" altLang="nl-BE" sz="2000" b="0" i="0" u="none" strike="noStrike" cap="none" normalizeH="0" baseline="0" dirty="0" err="1">
                <a:ln>
                  <a:noFill/>
                </a:ln>
                <a:solidFill>
                  <a:srgbClr val="333333"/>
                </a:solidFill>
                <a:effectLst/>
                <a:latin typeface="Helvetica Neue"/>
              </a:rPr>
              <a:t>that</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you</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use</a:t>
            </a:r>
            <a:r>
              <a:rPr kumimoji="0" lang="nl-BE" altLang="nl-BE" sz="2000" b="0" i="0" u="none" strike="noStrike" cap="none" normalizeH="0" baseline="0" dirty="0">
                <a:ln>
                  <a:noFill/>
                </a:ln>
                <a:solidFill>
                  <a:srgbClr val="333333"/>
                </a:solidFill>
                <a:effectLst/>
                <a:latin typeface="Helvetica Neue"/>
              </a:rPr>
              <a:t> most of </a:t>
            </a:r>
            <a:r>
              <a:rPr kumimoji="0" lang="nl-BE" altLang="nl-BE" sz="2000" b="0" i="0" u="none" strike="noStrike" cap="none" normalizeH="0" baseline="0" dirty="0" err="1">
                <a:ln>
                  <a:noFill/>
                </a:ln>
                <a:solidFill>
                  <a:srgbClr val="333333"/>
                </a:solidFill>
                <a:effectLst/>
                <a:latin typeface="Helvetica Neue"/>
              </a:rPr>
              <a:t>the</a:t>
            </a:r>
            <a:r>
              <a:rPr kumimoji="0" lang="nl-BE" altLang="nl-BE" sz="2000" b="0" i="0" u="none" strike="noStrike" cap="none" normalizeH="0" baseline="0" dirty="0">
                <a:ln>
                  <a:noFill/>
                </a:ln>
                <a:solidFill>
                  <a:srgbClr val="333333"/>
                </a:solidFill>
                <a:effectLst/>
                <a:latin typeface="Helvetica Neue"/>
              </a:rPr>
              <a:t> time.</a:t>
            </a:r>
            <a:r>
              <a:rPr kumimoji="0" lang="nl-BE" altLang="nl-BE" sz="1600" b="0" i="0" u="none" strike="noStrike" cap="none" normalizeH="0" baseline="0" dirty="0">
                <a:ln>
                  <a:noFill/>
                </a:ln>
                <a:solidFill>
                  <a:schemeClr val="tx1"/>
                </a:solidFill>
                <a:effectLst/>
              </a:rPr>
              <a:t> </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
        <p:nvSpPr>
          <p:cNvPr id="21" name="Oval 8"/>
          <p:cNvSpPr/>
          <p:nvPr/>
        </p:nvSpPr>
        <p:spPr bwMode="auto">
          <a:xfrm>
            <a:off x="11211405" y="8147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sp>
        <p:nvSpPr>
          <p:cNvPr id="22" name="TextBox 9"/>
          <p:cNvSpPr txBox="1">
            <a:spLocks noChangeArrowheads="1"/>
          </p:cNvSpPr>
          <p:nvPr/>
        </p:nvSpPr>
        <p:spPr bwMode="auto">
          <a:xfrm>
            <a:off x="8392005" y="738551"/>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Initial commit</a:t>
            </a:r>
          </a:p>
        </p:txBody>
      </p:sp>
      <p:cxnSp>
        <p:nvCxnSpPr>
          <p:cNvPr id="23" name="Straight Arrow Connector 14"/>
          <p:cNvCxnSpPr>
            <a:cxnSpLocks noChangeShapeType="1"/>
            <a:stCxn id="22" idx="3"/>
          </p:cNvCxnSpPr>
          <p:nvPr/>
        </p:nvCxnSpPr>
        <p:spPr bwMode="auto">
          <a:xfrm flipV="1">
            <a:off x="10525605" y="967150"/>
            <a:ext cx="5334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Oval 15"/>
          <p:cNvSpPr/>
          <p:nvPr/>
        </p:nvSpPr>
        <p:spPr bwMode="auto">
          <a:xfrm>
            <a:off x="11211405" y="17291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cxnSp>
        <p:nvCxnSpPr>
          <p:cNvPr id="25" name="Straight Arrow Connector 17"/>
          <p:cNvCxnSpPr>
            <a:cxnSpLocks noChangeShapeType="1"/>
            <a:stCxn id="24" idx="0"/>
            <a:endCxn id="21" idx="4"/>
          </p:cNvCxnSpPr>
          <p:nvPr/>
        </p:nvCxnSpPr>
        <p:spPr bwMode="auto">
          <a:xfrm flipV="1">
            <a:off x="11440005" y="1271950"/>
            <a:ext cx="0" cy="457200"/>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26" name="TextBox 18"/>
          <p:cNvSpPr txBox="1">
            <a:spLocks noChangeArrowheads="1"/>
          </p:cNvSpPr>
          <p:nvPr/>
        </p:nvSpPr>
        <p:spPr bwMode="auto">
          <a:xfrm>
            <a:off x="8392005" y="164818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Second commit</a:t>
            </a:r>
          </a:p>
        </p:txBody>
      </p:sp>
      <p:cxnSp>
        <p:nvCxnSpPr>
          <p:cNvPr id="27" name="Straight Arrow Connector 19"/>
          <p:cNvCxnSpPr>
            <a:cxnSpLocks noChangeShapeType="1"/>
            <a:stCxn id="26" idx="3"/>
          </p:cNvCxnSpPr>
          <p:nvPr/>
        </p:nvCxnSpPr>
        <p:spPr bwMode="auto">
          <a:xfrm flipV="1">
            <a:off x="10601805" y="1876789"/>
            <a:ext cx="5334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Oval 22"/>
          <p:cNvSpPr/>
          <p:nvPr/>
        </p:nvSpPr>
        <p:spPr bwMode="auto">
          <a:xfrm>
            <a:off x="11211405" y="26435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cxnSp>
        <p:nvCxnSpPr>
          <p:cNvPr id="29" name="Straight Arrow Connector 23"/>
          <p:cNvCxnSpPr>
            <a:cxnSpLocks noChangeShapeType="1"/>
            <a:stCxn id="28" idx="0"/>
          </p:cNvCxnSpPr>
          <p:nvPr/>
        </p:nvCxnSpPr>
        <p:spPr bwMode="auto">
          <a:xfrm flipV="1">
            <a:off x="11440005" y="2186350"/>
            <a:ext cx="0" cy="457200"/>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30" name="TextBox 24"/>
          <p:cNvSpPr txBox="1">
            <a:spLocks noChangeArrowheads="1"/>
          </p:cNvSpPr>
          <p:nvPr/>
        </p:nvSpPr>
        <p:spPr bwMode="auto">
          <a:xfrm>
            <a:off x="8392005" y="256258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Third commit</a:t>
            </a:r>
          </a:p>
        </p:txBody>
      </p:sp>
      <p:cxnSp>
        <p:nvCxnSpPr>
          <p:cNvPr id="31" name="Straight Arrow Connector 25"/>
          <p:cNvCxnSpPr>
            <a:cxnSpLocks noChangeShapeType="1"/>
            <a:stCxn id="30" idx="3"/>
          </p:cNvCxnSpPr>
          <p:nvPr/>
        </p:nvCxnSpPr>
        <p:spPr bwMode="auto">
          <a:xfrm flipV="1">
            <a:off x="10601805" y="2791189"/>
            <a:ext cx="5334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Oval 32"/>
          <p:cNvSpPr/>
          <p:nvPr/>
        </p:nvSpPr>
        <p:spPr bwMode="auto">
          <a:xfrm>
            <a:off x="11211405" y="35579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cxnSp>
        <p:nvCxnSpPr>
          <p:cNvPr id="33" name="Straight Arrow Connector 33"/>
          <p:cNvCxnSpPr>
            <a:cxnSpLocks noChangeShapeType="1"/>
            <a:stCxn id="32" idx="0"/>
          </p:cNvCxnSpPr>
          <p:nvPr/>
        </p:nvCxnSpPr>
        <p:spPr bwMode="auto">
          <a:xfrm flipV="1">
            <a:off x="11440005" y="3100750"/>
            <a:ext cx="0" cy="457200"/>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34" name="TextBox 34"/>
          <p:cNvSpPr txBox="1">
            <a:spLocks noChangeArrowheads="1"/>
          </p:cNvSpPr>
          <p:nvPr/>
        </p:nvSpPr>
        <p:spPr bwMode="auto">
          <a:xfrm>
            <a:off x="8392005" y="347698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Fourth commit</a:t>
            </a:r>
          </a:p>
        </p:txBody>
      </p:sp>
      <p:cxnSp>
        <p:nvCxnSpPr>
          <p:cNvPr id="35" name="Straight Arrow Connector 35"/>
          <p:cNvCxnSpPr>
            <a:cxnSpLocks noChangeShapeType="1"/>
            <a:stCxn id="34" idx="3"/>
          </p:cNvCxnSpPr>
          <p:nvPr/>
        </p:nvCxnSpPr>
        <p:spPr bwMode="auto">
          <a:xfrm flipV="1">
            <a:off x="10601805" y="3705589"/>
            <a:ext cx="5334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29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133600" y="609600"/>
            <a:ext cx="8534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3 States of a File in Git</a:t>
            </a:r>
          </a:p>
        </p:txBody>
      </p:sp>
      <p:sp>
        <p:nvSpPr>
          <p:cNvPr id="20482" name="Rectangle 2"/>
          <p:cNvSpPr>
            <a:spLocks noGrp="1" noChangeArrowheads="1"/>
          </p:cNvSpPr>
          <p:nvPr>
            <p:ph type="body" idx="1"/>
          </p:nvPr>
        </p:nvSpPr>
        <p:spPr>
          <a:xfrm>
            <a:off x="2590800" y="1981200"/>
            <a:ext cx="7620000" cy="4114800"/>
          </a:xfrm>
          <a:ln/>
        </p:spPr>
        <p:txBody>
          <a:bodyPr/>
          <a:lstStyle/>
          <a:p>
            <a:pPr marL="341313" indent="-341313">
              <a:buFont typeface="Palatino Linotype" panose="0204050205050503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u="sng" dirty="0"/>
              <a:t>Modified	     • Staged	             • Committed</a:t>
            </a:r>
          </a:p>
        </p:txBody>
      </p:sp>
      <p:sp>
        <p:nvSpPr>
          <p:cNvPr id="20483" name="AutoShape 3"/>
          <p:cNvSpPr>
            <a:spLocks noChangeArrowheads="1"/>
          </p:cNvSpPr>
          <p:nvPr/>
        </p:nvSpPr>
        <p:spPr bwMode="auto">
          <a:xfrm>
            <a:off x="2235200" y="2810933"/>
            <a:ext cx="1524000" cy="762000"/>
          </a:xfrm>
          <a:prstGeom prst="roundRect">
            <a:avLst>
              <a:gd name="adj" fmla="val 16667"/>
            </a:avLst>
          </a:prstGeom>
          <a:solidFill>
            <a:srgbClr val="CCFF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working </a:t>
            </a:r>
            <a:br>
              <a:rPr lang="en-US" sz="1800"/>
            </a:br>
            <a:r>
              <a:rPr lang="en-US" sz="1800"/>
              <a:t>directory</a:t>
            </a:r>
          </a:p>
        </p:txBody>
      </p:sp>
      <p:sp>
        <p:nvSpPr>
          <p:cNvPr id="20484" name="AutoShape 4"/>
          <p:cNvSpPr>
            <a:spLocks noChangeArrowheads="1"/>
          </p:cNvSpPr>
          <p:nvPr/>
        </p:nvSpPr>
        <p:spPr bwMode="auto">
          <a:xfrm>
            <a:off x="4749800" y="2810933"/>
            <a:ext cx="1524000" cy="762000"/>
          </a:xfrm>
          <a:prstGeom prst="roundRect">
            <a:avLst>
              <a:gd name="adj" fmla="val 16667"/>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staging area</a:t>
            </a:r>
          </a:p>
        </p:txBody>
      </p:sp>
      <p:sp>
        <p:nvSpPr>
          <p:cNvPr id="20485" name="AutoShape 5"/>
          <p:cNvSpPr>
            <a:spLocks noChangeArrowheads="1"/>
          </p:cNvSpPr>
          <p:nvPr/>
        </p:nvSpPr>
        <p:spPr bwMode="auto">
          <a:xfrm>
            <a:off x="7264400" y="2810933"/>
            <a:ext cx="1524000" cy="762000"/>
          </a:xfrm>
          <a:prstGeom prst="roundRect">
            <a:avLst>
              <a:gd name="adj" fmla="val 16667"/>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git directory</a:t>
            </a:r>
            <a:br>
              <a:rPr lang="en-US" sz="1800"/>
            </a:br>
            <a:r>
              <a:rPr lang="en-US" sz="1800"/>
              <a:t>(repository)</a:t>
            </a:r>
          </a:p>
        </p:txBody>
      </p:sp>
      <p:sp>
        <p:nvSpPr>
          <p:cNvPr id="20486" name="Line 6"/>
          <p:cNvSpPr>
            <a:spLocks noChangeShapeType="1"/>
          </p:cNvSpPr>
          <p:nvPr/>
        </p:nvSpPr>
        <p:spPr bwMode="auto">
          <a:xfrm flipH="1">
            <a:off x="2919414" y="3877733"/>
            <a:ext cx="5032375"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87" name="Line 7"/>
          <p:cNvSpPr>
            <a:spLocks noChangeShapeType="1"/>
          </p:cNvSpPr>
          <p:nvPr/>
        </p:nvSpPr>
        <p:spPr bwMode="auto">
          <a:xfrm>
            <a:off x="2921000" y="4715933"/>
            <a:ext cx="25146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88" name="Line 8"/>
          <p:cNvSpPr>
            <a:spLocks noChangeShapeType="1"/>
          </p:cNvSpPr>
          <p:nvPr/>
        </p:nvSpPr>
        <p:spPr bwMode="auto">
          <a:xfrm>
            <a:off x="5435600" y="5477933"/>
            <a:ext cx="25146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89" name="Line 9"/>
          <p:cNvSpPr>
            <a:spLocks noChangeShapeType="1"/>
          </p:cNvSpPr>
          <p:nvPr/>
        </p:nvSpPr>
        <p:spPr bwMode="auto">
          <a:xfrm>
            <a:off x="2921000" y="3572933"/>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90" name="Line 10"/>
          <p:cNvSpPr>
            <a:spLocks noChangeShapeType="1"/>
          </p:cNvSpPr>
          <p:nvPr/>
        </p:nvSpPr>
        <p:spPr bwMode="auto">
          <a:xfrm>
            <a:off x="5435600" y="3572933"/>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91" name="Line 11"/>
          <p:cNvSpPr>
            <a:spLocks noChangeShapeType="1"/>
          </p:cNvSpPr>
          <p:nvPr/>
        </p:nvSpPr>
        <p:spPr bwMode="auto">
          <a:xfrm>
            <a:off x="7950200" y="3572933"/>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92" name="Text Box 12"/>
          <p:cNvSpPr txBox="1">
            <a:spLocks noChangeArrowheads="1"/>
          </p:cNvSpPr>
          <p:nvPr/>
        </p:nvSpPr>
        <p:spPr bwMode="auto">
          <a:xfrm>
            <a:off x="4216400" y="3877734"/>
            <a:ext cx="2743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spcBef>
                <a:spcPts val="1500"/>
              </a:spcBef>
            </a:pPr>
            <a:r>
              <a:rPr lang="en-US"/>
              <a:t>check out the project</a:t>
            </a:r>
          </a:p>
        </p:txBody>
      </p:sp>
      <p:sp>
        <p:nvSpPr>
          <p:cNvPr id="20493" name="Text Box 13"/>
          <p:cNvSpPr txBox="1">
            <a:spLocks noChangeArrowheads="1"/>
          </p:cNvSpPr>
          <p:nvPr/>
        </p:nvSpPr>
        <p:spPr bwMode="auto">
          <a:xfrm>
            <a:off x="2997200" y="4715934"/>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stage files</a:t>
            </a:r>
          </a:p>
        </p:txBody>
      </p:sp>
      <p:sp>
        <p:nvSpPr>
          <p:cNvPr id="20494" name="Text Box 14"/>
          <p:cNvSpPr txBox="1">
            <a:spLocks noChangeArrowheads="1"/>
          </p:cNvSpPr>
          <p:nvPr/>
        </p:nvSpPr>
        <p:spPr bwMode="auto">
          <a:xfrm>
            <a:off x="5588000" y="5477934"/>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commit</a:t>
            </a:r>
          </a:p>
        </p:txBody>
      </p:sp>
    </p:spTree>
    <p:extLst>
      <p:ext uri="{BB962C8B-B14F-4D97-AF65-F5344CB8AC3E}">
        <p14:creationId xmlns:p14="http://schemas.microsoft.com/office/powerpoint/2010/main" val="9738196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133600" y="609600"/>
            <a:ext cx="8534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File Status Lifecycle</a:t>
            </a:r>
          </a:p>
        </p:txBody>
      </p:sp>
      <p:sp>
        <p:nvSpPr>
          <p:cNvPr id="21506" name="AutoShape 2"/>
          <p:cNvSpPr>
            <a:spLocks noChangeArrowheads="1"/>
          </p:cNvSpPr>
          <p:nvPr/>
        </p:nvSpPr>
        <p:spPr bwMode="auto">
          <a:xfrm>
            <a:off x="4724400" y="2514600"/>
            <a:ext cx="1371600" cy="762000"/>
          </a:xfrm>
          <a:prstGeom prst="roundRect">
            <a:avLst>
              <a:gd name="adj" fmla="val 16667"/>
            </a:avLst>
          </a:prstGeom>
          <a:solidFill>
            <a:srgbClr val="CCFF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unmodified</a:t>
            </a:r>
          </a:p>
        </p:txBody>
      </p:sp>
      <p:sp>
        <p:nvSpPr>
          <p:cNvPr id="21507" name="AutoShape 3"/>
          <p:cNvSpPr>
            <a:spLocks noChangeArrowheads="1"/>
          </p:cNvSpPr>
          <p:nvPr/>
        </p:nvSpPr>
        <p:spPr bwMode="auto">
          <a:xfrm>
            <a:off x="6629400" y="2514600"/>
            <a:ext cx="1371600" cy="762000"/>
          </a:xfrm>
          <a:prstGeom prst="roundRect">
            <a:avLst>
              <a:gd name="adj" fmla="val 16667"/>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modified</a:t>
            </a:r>
          </a:p>
        </p:txBody>
      </p:sp>
      <p:sp>
        <p:nvSpPr>
          <p:cNvPr id="21508" name="AutoShape 4"/>
          <p:cNvSpPr>
            <a:spLocks noChangeArrowheads="1"/>
          </p:cNvSpPr>
          <p:nvPr/>
        </p:nvSpPr>
        <p:spPr bwMode="auto">
          <a:xfrm>
            <a:off x="8534400" y="2514600"/>
            <a:ext cx="1371600" cy="762000"/>
          </a:xfrm>
          <a:prstGeom prst="roundRect">
            <a:avLst>
              <a:gd name="adj" fmla="val 16667"/>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staged</a:t>
            </a:r>
          </a:p>
        </p:txBody>
      </p:sp>
      <p:sp>
        <p:nvSpPr>
          <p:cNvPr id="21509" name="Line 5"/>
          <p:cNvSpPr>
            <a:spLocks noChangeShapeType="1"/>
          </p:cNvSpPr>
          <p:nvPr/>
        </p:nvSpPr>
        <p:spPr bwMode="auto">
          <a:xfrm>
            <a:off x="5334000" y="3505200"/>
            <a:ext cx="19050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0" name="Line 6"/>
          <p:cNvSpPr>
            <a:spLocks noChangeShapeType="1"/>
          </p:cNvSpPr>
          <p:nvPr/>
        </p:nvSpPr>
        <p:spPr bwMode="auto">
          <a:xfrm>
            <a:off x="7239000" y="3962400"/>
            <a:ext cx="19050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1" name="Line 7"/>
          <p:cNvSpPr>
            <a:spLocks noChangeShapeType="1"/>
          </p:cNvSpPr>
          <p:nvPr/>
        </p:nvSpPr>
        <p:spPr bwMode="auto">
          <a:xfrm>
            <a:off x="5334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2" name="Line 8"/>
          <p:cNvSpPr>
            <a:spLocks noChangeShapeType="1"/>
          </p:cNvSpPr>
          <p:nvPr/>
        </p:nvSpPr>
        <p:spPr bwMode="auto">
          <a:xfrm>
            <a:off x="7239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3" name="Line 9"/>
          <p:cNvSpPr>
            <a:spLocks noChangeShapeType="1"/>
          </p:cNvSpPr>
          <p:nvPr/>
        </p:nvSpPr>
        <p:spPr bwMode="auto">
          <a:xfrm>
            <a:off x="9144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4" name="Text Box 10"/>
          <p:cNvSpPr txBox="1">
            <a:spLocks noChangeArrowheads="1"/>
          </p:cNvSpPr>
          <p:nvPr/>
        </p:nvSpPr>
        <p:spPr bwMode="auto">
          <a:xfrm>
            <a:off x="5105400" y="35052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edit the file</a:t>
            </a:r>
          </a:p>
        </p:txBody>
      </p:sp>
      <p:sp>
        <p:nvSpPr>
          <p:cNvPr id="21515" name="Text Box 11"/>
          <p:cNvSpPr txBox="1">
            <a:spLocks noChangeArrowheads="1"/>
          </p:cNvSpPr>
          <p:nvPr/>
        </p:nvSpPr>
        <p:spPr bwMode="auto">
          <a:xfrm>
            <a:off x="7162800" y="39624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stage the file</a:t>
            </a:r>
          </a:p>
        </p:txBody>
      </p:sp>
      <p:sp>
        <p:nvSpPr>
          <p:cNvPr id="21516" name="AutoShape 12"/>
          <p:cNvSpPr>
            <a:spLocks noChangeArrowheads="1"/>
          </p:cNvSpPr>
          <p:nvPr/>
        </p:nvSpPr>
        <p:spPr bwMode="auto">
          <a:xfrm>
            <a:off x="2819400" y="2514600"/>
            <a:ext cx="1371600" cy="762000"/>
          </a:xfrm>
          <a:prstGeom prst="roundRect">
            <a:avLst>
              <a:gd name="adj" fmla="val 16667"/>
            </a:avLst>
          </a:prstGeom>
          <a:solidFill>
            <a:srgbClr val="FF99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untracked</a:t>
            </a:r>
          </a:p>
        </p:txBody>
      </p:sp>
      <p:sp>
        <p:nvSpPr>
          <p:cNvPr id="21517" name="Line 13"/>
          <p:cNvSpPr>
            <a:spLocks noChangeShapeType="1"/>
          </p:cNvSpPr>
          <p:nvPr/>
        </p:nvSpPr>
        <p:spPr bwMode="auto">
          <a:xfrm>
            <a:off x="3429000" y="3886200"/>
            <a:ext cx="19050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8" name="Line 14"/>
          <p:cNvSpPr>
            <a:spLocks noChangeShapeType="1"/>
          </p:cNvSpPr>
          <p:nvPr/>
        </p:nvSpPr>
        <p:spPr bwMode="auto">
          <a:xfrm>
            <a:off x="3429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9" name="Text Box 15"/>
          <p:cNvSpPr txBox="1">
            <a:spLocks noChangeArrowheads="1"/>
          </p:cNvSpPr>
          <p:nvPr/>
        </p:nvSpPr>
        <p:spPr bwMode="auto">
          <a:xfrm>
            <a:off x="3200400" y="38862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add the file</a:t>
            </a:r>
          </a:p>
        </p:txBody>
      </p:sp>
      <p:sp>
        <p:nvSpPr>
          <p:cNvPr id="21520" name="Line 16"/>
          <p:cNvSpPr>
            <a:spLocks noChangeShapeType="1"/>
          </p:cNvSpPr>
          <p:nvPr/>
        </p:nvSpPr>
        <p:spPr bwMode="auto">
          <a:xfrm>
            <a:off x="3429000" y="4648200"/>
            <a:ext cx="1905000" cy="1588"/>
          </a:xfrm>
          <a:prstGeom prst="line">
            <a:avLst/>
          </a:prstGeom>
          <a:noFill/>
          <a:ln w="7632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21" name="Text Box 17"/>
          <p:cNvSpPr txBox="1">
            <a:spLocks noChangeArrowheads="1"/>
          </p:cNvSpPr>
          <p:nvPr/>
        </p:nvSpPr>
        <p:spPr bwMode="auto">
          <a:xfrm>
            <a:off x="3276600" y="46482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remove the file</a:t>
            </a:r>
          </a:p>
        </p:txBody>
      </p:sp>
    </p:spTree>
    <p:extLst>
      <p:ext uri="{BB962C8B-B14F-4D97-AF65-F5344CB8AC3E}">
        <p14:creationId xmlns:p14="http://schemas.microsoft.com/office/powerpoint/2010/main" val="38047586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All</a:t>
            </a:r>
            <a:r>
              <a:rPr lang="nl-BE" dirty="0"/>
              <a:t> </a:t>
            </a:r>
            <a:r>
              <a:rPr lang="nl-BE" dirty="0" err="1"/>
              <a:t>together</a:t>
            </a:r>
            <a:r>
              <a:rPr lang="nl-BE" dirty="0"/>
              <a:t>:</a:t>
            </a:r>
          </a:p>
        </p:txBody>
      </p:sp>
      <p:sp>
        <p:nvSpPr>
          <p:cNvPr id="3" name="Tijdelijke aanduiding voor inhoud 2"/>
          <p:cNvSpPr>
            <a:spLocks noGrp="1"/>
          </p:cNvSpPr>
          <p:nvPr>
            <p:ph idx="1"/>
          </p:nvPr>
        </p:nvSpPr>
        <p:spPr/>
        <p:txBody>
          <a:bodyPr/>
          <a:lstStyle/>
          <a:p>
            <a:endParaRPr lang="nl-BE"/>
          </a:p>
        </p:txBody>
      </p:sp>
      <p:pic>
        <p:nvPicPr>
          <p:cNvPr id="4" name="Afbeelding 3"/>
          <p:cNvPicPr>
            <a:picLocks noChangeAspect="1"/>
          </p:cNvPicPr>
          <p:nvPr/>
        </p:nvPicPr>
        <p:blipFill>
          <a:blip r:embed="rId2"/>
          <a:stretch>
            <a:fillRect/>
          </a:stretch>
        </p:blipFill>
        <p:spPr>
          <a:xfrm>
            <a:off x="5039269" y="1182794"/>
            <a:ext cx="6638925" cy="4686300"/>
          </a:xfrm>
          <a:prstGeom prst="rect">
            <a:avLst/>
          </a:prstGeom>
        </p:spPr>
      </p:pic>
    </p:spTree>
    <p:extLst>
      <p:ext uri="{BB962C8B-B14F-4D97-AF65-F5344CB8AC3E}">
        <p14:creationId xmlns:p14="http://schemas.microsoft.com/office/powerpoint/2010/main" val="41589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Some Commands</a:t>
            </a:r>
          </a:p>
        </p:txBody>
      </p:sp>
      <p:sp>
        <p:nvSpPr>
          <p:cNvPr id="15363" name="Rectangle 3"/>
          <p:cNvSpPr>
            <a:spLocks noGrp="1" noChangeArrowheads="1"/>
          </p:cNvSpPr>
          <p:nvPr>
            <p:ph type="body" sz="half" idx="1"/>
          </p:nvPr>
        </p:nvSpPr>
        <p:spPr/>
        <p:txBody>
          <a:bodyPr/>
          <a:lstStyle/>
          <a:p>
            <a:r>
              <a:rPr lang="en-US" dirty="0"/>
              <a:t>Getting a Repository</a:t>
            </a:r>
          </a:p>
          <a:p>
            <a:pPr lvl="1"/>
            <a:r>
              <a:rPr lang="en-US" dirty="0" err="1"/>
              <a:t>git</a:t>
            </a:r>
            <a:r>
              <a:rPr lang="en-US" dirty="0"/>
              <a:t> </a:t>
            </a:r>
            <a:r>
              <a:rPr lang="en-US" dirty="0" err="1"/>
              <a:t>init</a:t>
            </a:r>
            <a:endParaRPr lang="en-US" dirty="0"/>
          </a:p>
          <a:p>
            <a:endParaRPr lang="en-US" dirty="0"/>
          </a:p>
          <a:p>
            <a:r>
              <a:rPr lang="en-US" dirty="0"/>
              <a:t>Commits</a:t>
            </a:r>
          </a:p>
          <a:p>
            <a:pPr lvl="1"/>
            <a:r>
              <a:rPr lang="en-US" dirty="0" err="1"/>
              <a:t>git</a:t>
            </a:r>
            <a:r>
              <a:rPr lang="en-US" dirty="0"/>
              <a:t> add</a:t>
            </a:r>
          </a:p>
          <a:p>
            <a:pPr lvl="1"/>
            <a:r>
              <a:rPr lang="en-US" dirty="0" err="1"/>
              <a:t>git</a:t>
            </a:r>
            <a:r>
              <a:rPr lang="en-US" dirty="0"/>
              <a:t> commit</a:t>
            </a:r>
          </a:p>
          <a:p>
            <a:endParaRPr lang="en-US" dirty="0"/>
          </a:p>
        </p:txBody>
      </p:sp>
      <p:sp>
        <p:nvSpPr>
          <p:cNvPr id="15364" name="Rectangle 4"/>
          <p:cNvSpPr>
            <a:spLocks noGrp="1" noChangeArrowheads="1"/>
          </p:cNvSpPr>
          <p:nvPr>
            <p:ph type="body" sz="half" idx="2"/>
          </p:nvPr>
        </p:nvSpPr>
        <p:spPr/>
        <p:txBody>
          <a:bodyPr/>
          <a:lstStyle/>
          <a:p>
            <a:r>
              <a:rPr lang="en-US"/>
              <a:t>Getting information</a:t>
            </a:r>
          </a:p>
          <a:p>
            <a:pPr lvl="1"/>
            <a:r>
              <a:rPr lang="en-US"/>
              <a:t>git help</a:t>
            </a:r>
          </a:p>
          <a:p>
            <a:pPr lvl="1"/>
            <a:r>
              <a:rPr lang="en-US"/>
              <a:t>git status</a:t>
            </a:r>
          </a:p>
          <a:p>
            <a:pPr lvl="1"/>
            <a:r>
              <a:rPr lang="en-US"/>
              <a:t>git diff</a:t>
            </a:r>
          </a:p>
          <a:p>
            <a:pPr lvl="1"/>
            <a:r>
              <a:rPr lang="en-US"/>
              <a:t>git log</a:t>
            </a:r>
          </a:p>
          <a:p>
            <a:pPr lvl="1"/>
            <a:r>
              <a:rPr lang="en-US"/>
              <a:t>git show</a:t>
            </a:r>
          </a:p>
        </p:txBody>
      </p:sp>
    </p:spTree>
    <p:extLst>
      <p:ext uri="{BB962C8B-B14F-4D97-AF65-F5344CB8AC3E}">
        <p14:creationId xmlns:p14="http://schemas.microsoft.com/office/powerpoint/2010/main" val="151291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What is Version/Source Control?</a:t>
            </a:r>
          </a:p>
        </p:txBody>
      </p:sp>
      <p:sp>
        <p:nvSpPr>
          <p:cNvPr id="3075" name="Rectangle 3"/>
          <p:cNvSpPr>
            <a:spLocks noGrp="1" noChangeArrowheads="1"/>
          </p:cNvSpPr>
          <p:nvPr>
            <p:ph type="body" idx="1"/>
          </p:nvPr>
        </p:nvSpPr>
        <p:spPr/>
        <p:txBody>
          <a:bodyPr/>
          <a:lstStyle/>
          <a:p>
            <a:r>
              <a:rPr lang="en-US" sz="2800" dirty="0"/>
              <a:t>Manages file sharing for </a:t>
            </a:r>
            <a:br>
              <a:rPr lang="en-US" sz="2800" dirty="0"/>
            </a:br>
            <a:r>
              <a:rPr lang="en-US" sz="2800" b="1" u="sng" dirty="0"/>
              <a:t>Concurrent Development</a:t>
            </a:r>
          </a:p>
          <a:p>
            <a:pPr>
              <a:buFont typeface="Wingdings" panose="05000000000000000000" pitchFamily="2" charset="2"/>
              <a:buNone/>
            </a:pPr>
            <a:endParaRPr lang="en-US" sz="2800" b="1" u="sng" dirty="0"/>
          </a:p>
          <a:p>
            <a:r>
              <a:rPr lang="en-US" sz="2800" dirty="0"/>
              <a:t>Keeps track of changes with</a:t>
            </a:r>
            <a:br>
              <a:rPr lang="en-US" sz="2800" b="1" u="sng" dirty="0"/>
            </a:br>
            <a:r>
              <a:rPr lang="en-US" sz="2800" b="1" u="sng" dirty="0"/>
              <a:t>Version Control</a:t>
            </a:r>
          </a:p>
          <a:p>
            <a:endParaRPr lang="en-US" sz="2800" b="1" u="sng" dirty="0"/>
          </a:p>
        </p:txBody>
      </p:sp>
    </p:spTree>
    <p:extLst>
      <p:ext uri="{BB962C8B-B14F-4D97-AF65-F5344CB8AC3E}">
        <p14:creationId xmlns:p14="http://schemas.microsoft.com/office/powerpoint/2010/main" val="239077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0"/>
            <a:ext cx="5418667" cy="824966"/>
          </a:xfrm>
        </p:spPr>
        <p:txBody>
          <a:bodyPr>
            <a:normAutofit fontScale="90000"/>
          </a:bodyPr>
          <a:lstStyle/>
          <a:p>
            <a:r>
              <a:rPr lang="en-US" sz="4000" dirty="0"/>
              <a:t>	A “simple” </a:t>
            </a:r>
            <a:r>
              <a:rPr lang="en-US" sz="4000" dirty="0" err="1"/>
              <a:t>Git</a:t>
            </a:r>
            <a:r>
              <a:rPr lang="en-US" sz="4000" dirty="0"/>
              <a:t> workflow</a:t>
            </a:r>
          </a:p>
        </p:txBody>
      </p:sp>
      <p:pic>
        <p:nvPicPr>
          <p:cNvPr id="5" name="Picture 4" descr="bworkflow.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187700" y="1454149"/>
            <a:ext cx="6121400" cy="5168900"/>
          </a:xfrm>
          <a:prstGeom prst="rect">
            <a:avLst/>
          </a:prstGeom>
        </p:spPr>
      </p:pic>
    </p:spTree>
    <p:extLst>
      <p:ext uri="{BB962C8B-B14F-4D97-AF65-F5344CB8AC3E}">
        <p14:creationId xmlns:p14="http://schemas.microsoft.com/office/powerpoint/2010/main" val="388735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5964976" y="471846"/>
            <a:ext cx="4502332" cy="5826034"/>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nl-BE" dirty="0"/>
              <a:t>Next </a:t>
            </a:r>
            <a:r>
              <a:rPr lang="nl-BE" dirty="0" err="1"/>
              <a:t>year</a:t>
            </a:r>
            <a:endParaRPr lang="nl-BE" dirty="0"/>
          </a:p>
        </p:txBody>
      </p:sp>
      <p:sp>
        <p:nvSpPr>
          <p:cNvPr id="7" name="Rechthoek 6"/>
          <p:cNvSpPr/>
          <p:nvPr/>
        </p:nvSpPr>
        <p:spPr>
          <a:xfrm>
            <a:off x="1462644" y="471846"/>
            <a:ext cx="4502332" cy="582603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nl-BE" dirty="0"/>
              <a:t>Focus </a:t>
            </a:r>
            <a:r>
              <a:rPr lang="nl-BE" dirty="0" err="1"/>
              <a:t>this</a:t>
            </a:r>
            <a:r>
              <a:rPr lang="nl-BE" dirty="0"/>
              <a:t> </a:t>
            </a:r>
            <a:r>
              <a:rPr lang="nl-BE" dirty="0" err="1"/>
              <a:t>year</a:t>
            </a:r>
            <a:endParaRPr lang="nl-BE" dirty="0"/>
          </a:p>
        </p:txBody>
      </p:sp>
      <p:pic>
        <p:nvPicPr>
          <p:cNvPr id="5" name="Picture 4" descr="bworkflow.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0884" y="791715"/>
            <a:ext cx="5894846" cy="4411072"/>
          </a:xfrm>
          <a:prstGeom prst="rect">
            <a:avLst/>
          </a:prstGeom>
        </p:spPr>
      </p:pic>
      <p:sp>
        <p:nvSpPr>
          <p:cNvPr id="4" name="Titel 3"/>
          <p:cNvSpPr>
            <a:spLocks noGrp="1"/>
          </p:cNvSpPr>
          <p:nvPr>
            <p:ph type="title"/>
          </p:nvPr>
        </p:nvSpPr>
        <p:spPr>
          <a:xfrm>
            <a:off x="2202873" y="253352"/>
            <a:ext cx="10058400" cy="1450757"/>
          </a:xfrm>
        </p:spPr>
        <p:txBody>
          <a:bodyPr/>
          <a:lstStyle/>
          <a:p>
            <a:endParaRPr lang="nl-BE"/>
          </a:p>
        </p:txBody>
      </p:sp>
      <p:pic>
        <p:nvPicPr>
          <p:cNvPr id="9" name="Afbeelding 8"/>
          <p:cNvPicPr>
            <a:picLocks noChangeAspect="1"/>
          </p:cNvPicPr>
          <p:nvPr/>
        </p:nvPicPr>
        <p:blipFill>
          <a:blip r:embed="rId4"/>
          <a:stretch>
            <a:fillRect/>
          </a:stretch>
        </p:blipFill>
        <p:spPr>
          <a:xfrm>
            <a:off x="4423740" y="2184136"/>
            <a:ext cx="641684" cy="609600"/>
          </a:xfrm>
          <a:prstGeom prst="rect">
            <a:avLst/>
          </a:prstGeom>
        </p:spPr>
      </p:pic>
    </p:spTree>
    <p:extLst>
      <p:ext uri="{BB962C8B-B14F-4D97-AF65-F5344CB8AC3E}">
        <p14:creationId xmlns:p14="http://schemas.microsoft.com/office/powerpoint/2010/main" val="403399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what</a:t>
            </a:r>
            <a:r>
              <a:rPr lang="nl-BE" dirty="0"/>
              <a:t> is </a:t>
            </a:r>
            <a:r>
              <a:rPr lang="nl-BE" dirty="0" err="1"/>
              <a:t>Github</a:t>
            </a:r>
            <a:r>
              <a:rPr lang="nl-BE" dirty="0"/>
              <a:t> </a:t>
            </a:r>
            <a:r>
              <a:rPr lang="nl-BE" dirty="0" err="1"/>
              <a:t>then</a:t>
            </a:r>
            <a:r>
              <a:rPr lang="nl-BE" dirty="0"/>
              <a:t>?</a:t>
            </a:r>
            <a:endParaRPr lang="en-US" dirty="0"/>
          </a:p>
        </p:txBody>
      </p:sp>
      <p:pic>
        <p:nvPicPr>
          <p:cNvPr id="4" name="Tijdelijke aanduiding voor inhoud 3" descr="Schermopnam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073" y="3266901"/>
            <a:ext cx="3163607" cy="3217228"/>
          </a:xfrm>
        </p:spPr>
      </p:pic>
      <p:sp>
        <p:nvSpPr>
          <p:cNvPr id="5" name="Tijdelijke aanduiding voor inhoud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BE" dirty="0"/>
              <a:t>GitHub is a website </a:t>
            </a:r>
            <a:r>
              <a:rPr lang="nl-BE" dirty="0" err="1"/>
              <a:t>where</a:t>
            </a:r>
            <a:r>
              <a:rPr lang="nl-BE" dirty="0"/>
              <a:t> </a:t>
            </a:r>
            <a:r>
              <a:rPr lang="nl-BE" dirty="0" err="1"/>
              <a:t>you</a:t>
            </a:r>
            <a:r>
              <a:rPr lang="nl-BE" dirty="0"/>
              <a:t> </a:t>
            </a:r>
            <a:r>
              <a:rPr lang="nl-BE" dirty="0" err="1"/>
              <a:t>can</a:t>
            </a:r>
            <a:r>
              <a:rPr lang="nl-BE" dirty="0"/>
              <a:t> store a copy of </a:t>
            </a:r>
            <a:r>
              <a:rPr lang="nl-BE" dirty="0" err="1"/>
              <a:t>your</a:t>
            </a:r>
            <a:r>
              <a:rPr lang="nl-BE" dirty="0"/>
              <a:t> Git “</a:t>
            </a:r>
            <a:r>
              <a:rPr lang="nl-BE" b="1" dirty="0" err="1"/>
              <a:t>reposistory</a:t>
            </a:r>
            <a:r>
              <a:rPr lang="nl-BE" dirty="0"/>
              <a:t>” (i.e. </a:t>
            </a:r>
            <a:r>
              <a:rPr lang="nl-BE" dirty="0" err="1"/>
              <a:t>your</a:t>
            </a:r>
            <a:r>
              <a:rPr lang="nl-BE" dirty="0"/>
              <a:t> project)</a:t>
            </a:r>
          </a:p>
          <a:p>
            <a:r>
              <a:rPr lang="nl-BE" dirty="0"/>
              <a:t>GitHub </a:t>
            </a:r>
            <a:r>
              <a:rPr lang="nl-BE" dirty="0" err="1"/>
              <a:t>allows</a:t>
            </a:r>
            <a:r>
              <a:rPr lang="nl-BE" dirty="0"/>
              <a:t> easy-</a:t>
            </a:r>
            <a:r>
              <a:rPr lang="nl-BE" dirty="0" err="1"/>
              <a:t>to</a:t>
            </a:r>
            <a:r>
              <a:rPr lang="nl-BE" dirty="0"/>
              <a:t>-</a:t>
            </a:r>
            <a:r>
              <a:rPr lang="nl-BE" dirty="0" err="1"/>
              <a:t>use</a:t>
            </a:r>
            <a:r>
              <a:rPr lang="nl-BE" dirty="0"/>
              <a:t> </a:t>
            </a:r>
            <a:r>
              <a:rPr lang="nl-BE" dirty="0" err="1"/>
              <a:t>collaboration</a:t>
            </a:r>
            <a:endParaRPr lang="nl-BE" dirty="0"/>
          </a:p>
          <a:p>
            <a:r>
              <a:rPr lang="nl-BE" dirty="0"/>
              <a:t>GitHub has </a:t>
            </a:r>
            <a:r>
              <a:rPr lang="nl-BE" dirty="0" err="1"/>
              <a:t>additional</a:t>
            </a:r>
            <a:r>
              <a:rPr lang="nl-BE" dirty="0"/>
              <a:t> team tools </a:t>
            </a:r>
            <a:r>
              <a:rPr lang="nl-BE" dirty="0" err="1"/>
              <a:t>such</a:t>
            </a:r>
            <a:r>
              <a:rPr lang="nl-BE" dirty="0"/>
              <a:t> as </a:t>
            </a:r>
            <a:r>
              <a:rPr lang="nl-BE" dirty="0" err="1"/>
              <a:t>wikis</a:t>
            </a:r>
            <a:r>
              <a:rPr lang="nl-BE" dirty="0"/>
              <a:t>, issue management, </a:t>
            </a:r>
            <a:r>
              <a:rPr lang="nl-BE" dirty="0" err="1"/>
              <a:t>forking</a:t>
            </a:r>
            <a:r>
              <a:rPr lang="nl-BE" dirty="0"/>
              <a:t>, pull </a:t>
            </a:r>
            <a:r>
              <a:rPr lang="nl-BE" dirty="0" err="1"/>
              <a:t>requests</a:t>
            </a:r>
            <a:r>
              <a:rPr lang="nl-BE" dirty="0"/>
              <a:t> etc.</a:t>
            </a:r>
          </a:p>
          <a:p>
            <a:endParaRPr lang="nl-BE" dirty="0"/>
          </a:p>
          <a:p>
            <a:endParaRPr lang="nl-BE" dirty="0"/>
          </a:p>
          <a:p>
            <a:pPr marL="0" indent="0">
              <a:buFont typeface="Calibri" panose="020F0502020204030204" pitchFamily="34" charset="0"/>
              <a:buNone/>
            </a:pPr>
            <a:endParaRPr lang="nl-BE" dirty="0"/>
          </a:p>
        </p:txBody>
      </p:sp>
    </p:spTree>
    <p:extLst>
      <p:ext uri="{BB962C8B-B14F-4D97-AF65-F5344CB8AC3E}">
        <p14:creationId xmlns:p14="http://schemas.microsoft.com/office/powerpoint/2010/main" val="236616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Git and </a:t>
            </a:r>
            <a:r>
              <a:rPr lang="nl-BE" dirty="0" err="1"/>
              <a:t>github</a:t>
            </a:r>
            <a:endParaRPr lang="en-US" dirty="0"/>
          </a:p>
        </p:txBody>
      </p:sp>
      <p:sp>
        <p:nvSpPr>
          <p:cNvPr id="3" name="Tijdelijke aanduiding voor inhoud 2"/>
          <p:cNvSpPr>
            <a:spLocks noGrp="1"/>
          </p:cNvSpPr>
          <p:nvPr>
            <p:ph idx="1"/>
          </p:nvPr>
        </p:nvSpPr>
        <p:spPr/>
        <p:txBody>
          <a:bodyPr/>
          <a:lstStyle/>
          <a:p>
            <a:endParaRPr lang="en-US"/>
          </a:p>
        </p:txBody>
      </p:sp>
      <p:pic>
        <p:nvPicPr>
          <p:cNvPr id="1026" name="Picture 2" descr="http://1.bp.blogspot.com/-WY2YpNr3W6g/UY6tZAc-H3I/AAAAAAAABLY/xJ9x3wIY8V8/s800/Githu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38" y="1845734"/>
            <a:ext cx="7807060" cy="368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17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Git and </a:t>
            </a:r>
            <a:r>
              <a:rPr lang="nl-BE" dirty="0" err="1"/>
              <a:t>github</a:t>
            </a:r>
            <a:endParaRPr lang="en-US" dirty="0"/>
          </a:p>
        </p:txBody>
      </p:sp>
      <p:sp>
        <p:nvSpPr>
          <p:cNvPr id="3" name="Tijdelijke aanduiding voor inhoud 2"/>
          <p:cNvSpPr>
            <a:spLocks noGrp="1"/>
          </p:cNvSpPr>
          <p:nvPr>
            <p:ph idx="1"/>
          </p:nvPr>
        </p:nvSpPr>
        <p:spPr/>
        <p:txBody>
          <a:bodyPr/>
          <a:lstStyle/>
          <a:p>
            <a:r>
              <a:rPr lang="nl-BE" dirty="0" err="1"/>
              <a:t>Github</a:t>
            </a:r>
            <a:r>
              <a:rPr lang="nl-BE" dirty="0"/>
              <a:t> is </a:t>
            </a:r>
            <a:r>
              <a:rPr lang="nl-BE" dirty="0" err="1"/>
              <a:t>one</a:t>
            </a:r>
            <a:r>
              <a:rPr lang="nl-BE" dirty="0"/>
              <a:t> (</a:t>
            </a:r>
            <a:r>
              <a:rPr lang="nl-BE" dirty="0" err="1"/>
              <a:t>albeit</a:t>
            </a:r>
            <a:r>
              <a:rPr lang="nl-BE" dirty="0"/>
              <a:t> most </a:t>
            </a:r>
            <a:r>
              <a:rPr lang="nl-BE" dirty="0" err="1"/>
              <a:t>popular</a:t>
            </a:r>
            <a:r>
              <a:rPr lang="nl-BE" dirty="0"/>
              <a:t>) </a:t>
            </a:r>
            <a:r>
              <a:rPr lang="nl-BE" dirty="0" err="1"/>
              <a:t>cloudprovider</a:t>
            </a:r>
            <a:r>
              <a:rPr lang="nl-BE" dirty="0"/>
              <a:t> on </a:t>
            </a:r>
            <a:r>
              <a:rPr lang="nl-BE" dirty="0" err="1"/>
              <a:t>which</a:t>
            </a:r>
            <a:r>
              <a:rPr lang="nl-BE" dirty="0"/>
              <a:t> </a:t>
            </a:r>
            <a:r>
              <a:rPr lang="nl-BE" dirty="0" err="1"/>
              <a:t>to</a:t>
            </a:r>
            <a:r>
              <a:rPr lang="nl-BE" dirty="0"/>
              <a:t> </a:t>
            </a:r>
            <a:r>
              <a:rPr lang="nl-BE" dirty="0" err="1"/>
              <a:t>collaborate</a:t>
            </a:r>
            <a:r>
              <a:rPr lang="nl-BE" dirty="0"/>
              <a:t> “</a:t>
            </a:r>
            <a:r>
              <a:rPr lang="nl-BE" dirty="0" err="1"/>
              <a:t>talking</a:t>
            </a:r>
            <a:r>
              <a:rPr lang="nl-BE" dirty="0"/>
              <a:t> git”</a:t>
            </a:r>
          </a:p>
          <a:p>
            <a:pPr lvl="1"/>
            <a:endParaRPr lang="nl-BE" dirty="0"/>
          </a:p>
          <a:p>
            <a:r>
              <a:rPr lang="nl-BE" dirty="0" err="1"/>
              <a:t>Alternatives</a:t>
            </a:r>
            <a:r>
              <a:rPr lang="nl-BE" dirty="0"/>
              <a:t> </a:t>
            </a:r>
            <a:r>
              <a:rPr lang="nl-BE" dirty="0" err="1"/>
              <a:t>to</a:t>
            </a:r>
            <a:r>
              <a:rPr lang="nl-BE" dirty="0"/>
              <a:t> </a:t>
            </a:r>
            <a:r>
              <a:rPr lang="nl-BE" dirty="0" err="1"/>
              <a:t>github</a:t>
            </a:r>
            <a:r>
              <a:rPr lang="nl-BE" dirty="0"/>
              <a:t> </a:t>
            </a:r>
            <a:r>
              <a:rPr lang="nl-BE" dirty="0" err="1"/>
              <a:t>also</a:t>
            </a:r>
            <a:r>
              <a:rPr lang="nl-BE" dirty="0"/>
              <a:t> </a:t>
            </a:r>
            <a:r>
              <a:rPr lang="nl-BE" dirty="0" err="1"/>
              <a:t>exist</a:t>
            </a:r>
            <a:r>
              <a:rPr lang="nl-BE" dirty="0"/>
              <a:t> of course:</a:t>
            </a:r>
          </a:p>
          <a:p>
            <a:pPr lvl="1"/>
            <a:r>
              <a:rPr lang="nl-BE" dirty="0" err="1"/>
              <a:t>Gitlab</a:t>
            </a:r>
            <a:endParaRPr lang="nl-BE" dirty="0"/>
          </a:p>
          <a:p>
            <a:pPr lvl="1"/>
            <a:r>
              <a:rPr lang="nl-BE" dirty="0" err="1"/>
              <a:t>BitBucket</a:t>
            </a:r>
            <a:endParaRPr lang="nl-BE" dirty="0"/>
          </a:p>
          <a:p>
            <a:pPr lvl="1"/>
            <a:r>
              <a:rPr lang="nl-BE" dirty="0" err="1"/>
              <a:t>SourceForge</a:t>
            </a:r>
            <a:endParaRPr lang="nl-BE" dirty="0"/>
          </a:p>
          <a:p>
            <a:pPr lvl="1"/>
            <a:r>
              <a:rPr lang="nl-BE" dirty="0"/>
              <a:t>Etc.</a:t>
            </a:r>
          </a:p>
          <a:p>
            <a:pPr lvl="1"/>
            <a:endParaRPr lang="nl-BE" dirty="0" err="1"/>
          </a:p>
        </p:txBody>
      </p:sp>
      <p:pic>
        <p:nvPicPr>
          <p:cNvPr id="2050" name="Picture 2" descr="http://3.bp.blogspot.com/-SnWr9oa-G30/UY6tZKwGZPI/AAAAAAAABLc/dyQGoX_i3E8/s800/Git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550" y="2268585"/>
            <a:ext cx="5715000"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2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5964976" y="471846"/>
            <a:ext cx="4502332" cy="5826034"/>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nl-BE" dirty="0"/>
              <a:t>Next </a:t>
            </a:r>
            <a:r>
              <a:rPr lang="nl-BE" dirty="0" err="1"/>
              <a:t>year</a:t>
            </a:r>
            <a:endParaRPr lang="nl-BE" dirty="0"/>
          </a:p>
        </p:txBody>
      </p:sp>
      <p:sp>
        <p:nvSpPr>
          <p:cNvPr id="7" name="Rechthoek 6"/>
          <p:cNvSpPr/>
          <p:nvPr/>
        </p:nvSpPr>
        <p:spPr>
          <a:xfrm>
            <a:off x="1462644" y="471846"/>
            <a:ext cx="4502332" cy="582603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nl-BE" dirty="0"/>
              <a:t>Focus </a:t>
            </a:r>
            <a:r>
              <a:rPr lang="nl-BE" dirty="0" err="1"/>
              <a:t>this</a:t>
            </a:r>
            <a:r>
              <a:rPr lang="nl-BE" dirty="0"/>
              <a:t> </a:t>
            </a:r>
            <a:r>
              <a:rPr lang="nl-BE" dirty="0" err="1"/>
              <a:t>year</a:t>
            </a:r>
            <a:endParaRPr lang="nl-BE" dirty="0"/>
          </a:p>
        </p:txBody>
      </p:sp>
      <p:pic>
        <p:nvPicPr>
          <p:cNvPr id="5" name="Picture 4" descr="bworkflow.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0884" y="791715"/>
            <a:ext cx="5894846" cy="4411072"/>
          </a:xfrm>
          <a:prstGeom prst="rect">
            <a:avLst/>
          </a:prstGeom>
        </p:spPr>
      </p:pic>
      <p:sp>
        <p:nvSpPr>
          <p:cNvPr id="4" name="Titel 3"/>
          <p:cNvSpPr>
            <a:spLocks noGrp="1"/>
          </p:cNvSpPr>
          <p:nvPr>
            <p:ph type="title"/>
          </p:nvPr>
        </p:nvSpPr>
        <p:spPr>
          <a:xfrm>
            <a:off x="2202873" y="253352"/>
            <a:ext cx="10058400" cy="1450757"/>
          </a:xfrm>
        </p:spPr>
        <p:txBody>
          <a:bodyPr/>
          <a:lstStyle/>
          <a:p>
            <a:endParaRPr lang="nl-BE"/>
          </a:p>
        </p:txBody>
      </p:sp>
      <p:pic>
        <p:nvPicPr>
          <p:cNvPr id="6" name="Afbeelding 5"/>
          <p:cNvPicPr>
            <a:picLocks noChangeAspect="1"/>
          </p:cNvPicPr>
          <p:nvPr/>
        </p:nvPicPr>
        <p:blipFill>
          <a:blip r:embed="rId4"/>
          <a:stretch>
            <a:fillRect/>
          </a:stretch>
        </p:blipFill>
        <p:spPr>
          <a:xfrm>
            <a:off x="7645730" y="1922603"/>
            <a:ext cx="1541236" cy="871133"/>
          </a:xfrm>
          <a:prstGeom prst="rect">
            <a:avLst/>
          </a:prstGeom>
        </p:spPr>
      </p:pic>
      <p:pic>
        <p:nvPicPr>
          <p:cNvPr id="9" name="Afbeelding 8"/>
          <p:cNvPicPr>
            <a:picLocks noChangeAspect="1"/>
          </p:cNvPicPr>
          <p:nvPr/>
        </p:nvPicPr>
        <p:blipFill>
          <a:blip r:embed="rId5"/>
          <a:stretch>
            <a:fillRect/>
          </a:stretch>
        </p:blipFill>
        <p:spPr>
          <a:xfrm>
            <a:off x="4423740" y="2184136"/>
            <a:ext cx="641684" cy="609600"/>
          </a:xfrm>
          <a:prstGeom prst="rect">
            <a:avLst/>
          </a:prstGeom>
        </p:spPr>
      </p:pic>
    </p:spTree>
    <p:extLst>
      <p:ext uri="{BB962C8B-B14F-4D97-AF65-F5344CB8AC3E}">
        <p14:creationId xmlns:p14="http://schemas.microsoft.com/office/powerpoint/2010/main" val="230228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And </a:t>
            </a:r>
            <a:r>
              <a:rPr lang="nl-BE" dirty="0" err="1"/>
              <a:t>why</a:t>
            </a:r>
            <a:r>
              <a:rPr lang="nl-BE" dirty="0"/>
              <a:t> </a:t>
            </a:r>
            <a:r>
              <a:rPr lang="nl-BE" dirty="0" err="1"/>
              <a:t>then</a:t>
            </a:r>
            <a:r>
              <a:rPr lang="nl-BE" dirty="0"/>
              <a:t> </a:t>
            </a:r>
            <a:r>
              <a:rPr lang="nl-BE" dirty="0" err="1"/>
              <a:t>use</a:t>
            </a:r>
            <a:r>
              <a:rPr lang="nl-BE" dirty="0"/>
              <a:t> GitHub</a:t>
            </a:r>
            <a:endParaRPr lang="en-US" dirty="0"/>
          </a:p>
        </p:txBody>
      </p:sp>
      <p:sp>
        <p:nvSpPr>
          <p:cNvPr id="3" name="Tijdelijke aanduiding voor inhoud 2"/>
          <p:cNvSpPr>
            <a:spLocks noGrp="1"/>
          </p:cNvSpPr>
          <p:nvPr>
            <p:ph idx="1"/>
          </p:nvPr>
        </p:nvSpPr>
        <p:spPr/>
        <p:txBody>
          <a:bodyPr/>
          <a:lstStyle/>
          <a:p>
            <a:endParaRPr lang="en-US" dirty="0"/>
          </a:p>
        </p:txBody>
      </p:sp>
      <p:pic>
        <p:nvPicPr>
          <p:cNvPr id="5122" name="Picture 2" descr="https://thafreebird.files.wordpress.com/2015/02/h610739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022" y="1845734"/>
            <a:ext cx="5907290" cy="44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5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Now</a:t>
            </a:r>
            <a:r>
              <a:rPr lang="nl-BE" dirty="0"/>
              <a:t> </a:t>
            </a:r>
            <a:r>
              <a:rPr lang="nl-BE" dirty="0" err="1"/>
              <a:t>what</a:t>
            </a:r>
            <a:r>
              <a:rPr lang="nl-BE" dirty="0"/>
              <a:t>?</a:t>
            </a:r>
          </a:p>
        </p:txBody>
      </p:sp>
      <p:sp>
        <p:nvSpPr>
          <p:cNvPr id="3" name="Tijdelijke aanduiding voor inhoud 2"/>
          <p:cNvSpPr>
            <a:spLocks noGrp="1"/>
          </p:cNvSpPr>
          <p:nvPr>
            <p:ph idx="1"/>
          </p:nvPr>
        </p:nvSpPr>
        <p:spPr/>
        <p:txBody>
          <a:bodyPr/>
          <a:lstStyle/>
          <a:p>
            <a:endParaRPr lang="nl-BE" dirty="0"/>
          </a:p>
        </p:txBody>
      </p:sp>
      <p:sp>
        <p:nvSpPr>
          <p:cNvPr id="4" name="Rechthoek 3"/>
          <p:cNvSpPr/>
          <p:nvPr/>
        </p:nvSpPr>
        <p:spPr>
          <a:xfrm>
            <a:off x="725714" y="2310510"/>
            <a:ext cx="10429965" cy="3447098"/>
          </a:xfrm>
          <a:prstGeom prst="rect">
            <a:avLst/>
          </a:prstGeom>
        </p:spPr>
        <p:txBody>
          <a:bodyPr wrap="square">
            <a:spAutoFit/>
          </a:bodyPr>
          <a:lstStyle/>
          <a:p>
            <a:pPr lvl="1"/>
            <a:r>
              <a:rPr lang="nl-BE" sz="2800" b="1" dirty="0" err="1"/>
              <a:t>Learn</a:t>
            </a:r>
            <a:r>
              <a:rPr lang="nl-BE" sz="2800" b="1" dirty="0"/>
              <a:t> </a:t>
            </a:r>
            <a:r>
              <a:rPr lang="nl-BE" sz="2800" b="1" dirty="0" err="1"/>
              <a:t>yourself</a:t>
            </a:r>
            <a:r>
              <a:rPr lang="nl-BE" sz="2800" b="1" dirty="0"/>
              <a:t>: </a:t>
            </a:r>
            <a:r>
              <a:rPr lang="nl-BE" sz="2800" b="1" dirty="0">
                <a:hlinkClick r:id="rId2"/>
              </a:rPr>
              <a:t>http://try.github.io/levels/1/challenges/1</a:t>
            </a:r>
            <a:endParaRPr lang="nl-BE" sz="2800" b="1" dirty="0"/>
          </a:p>
          <a:p>
            <a:pPr lvl="1"/>
            <a:r>
              <a:rPr lang="nl-BE" sz="2800" b="1" dirty="0"/>
              <a:t>&amp; </a:t>
            </a:r>
            <a:r>
              <a:rPr lang="nl-BE" sz="2800" b="1" dirty="0">
                <a:hlinkClick r:id="rId3"/>
              </a:rPr>
              <a:t>https://www.codecademy.com/learn/learn-git</a:t>
            </a:r>
            <a:r>
              <a:rPr lang="nl-BE" sz="2800" b="1" dirty="0"/>
              <a:t>  </a:t>
            </a:r>
          </a:p>
          <a:p>
            <a:pPr lvl="1"/>
            <a:endParaRPr lang="nl-BE" dirty="0"/>
          </a:p>
          <a:p>
            <a:pPr lvl="1"/>
            <a:r>
              <a:rPr lang="nl-BE" dirty="0"/>
              <a:t>Great tutorial: </a:t>
            </a:r>
            <a:r>
              <a:rPr lang="nl-BE" dirty="0">
                <a:hlinkClick r:id="rId4"/>
              </a:rPr>
              <a:t>http://marklodato.github.io/visual-git-guide/index-en.html</a:t>
            </a:r>
            <a:r>
              <a:rPr lang="nl-BE" dirty="0"/>
              <a:t> </a:t>
            </a:r>
          </a:p>
          <a:p>
            <a:pPr lvl="1"/>
            <a:endParaRPr lang="nl-BE" dirty="0"/>
          </a:p>
          <a:p>
            <a:pPr lvl="1"/>
            <a:r>
              <a:rPr lang="nl-BE" dirty="0"/>
              <a:t>More </a:t>
            </a:r>
            <a:r>
              <a:rPr lang="nl-BE" dirty="0" err="1"/>
              <a:t>early</a:t>
            </a:r>
            <a:r>
              <a:rPr lang="nl-BE" dirty="0"/>
              <a:t> start info: </a:t>
            </a:r>
          </a:p>
          <a:p>
            <a:pPr lvl="1"/>
            <a:r>
              <a:rPr lang="nl-BE" dirty="0"/>
              <a:t>	</a:t>
            </a:r>
            <a:r>
              <a:rPr lang="nl-BE" dirty="0">
                <a:hlinkClick r:id="rId5"/>
              </a:rPr>
              <a:t>https://help.github.com/articles/good-resources-for-learning-git-and-github/</a:t>
            </a:r>
            <a:r>
              <a:rPr lang="nl-BE" dirty="0"/>
              <a:t> </a:t>
            </a:r>
          </a:p>
          <a:p>
            <a:pPr lvl="2"/>
            <a:r>
              <a:rPr lang="nl-BE" dirty="0">
                <a:hlinkClick r:id="rId6"/>
              </a:rPr>
              <a:t>https://help.github.com/</a:t>
            </a:r>
            <a:r>
              <a:rPr lang="nl-BE" dirty="0"/>
              <a:t>  </a:t>
            </a:r>
          </a:p>
          <a:p>
            <a:pPr lvl="2"/>
            <a:r>
              <a:rPr lang="nl-BE" dirty="0">
                <a:hlinkClick r:id="rId7"/>
              </a:rPr>
              <a:t>http://rogerdudler.github.com/git-guide/</a:t>
            </a:r>
            <a:r>
              <a:rPr lang="nl-BE" dirty="0"/>
              <a:t>   </a:t>
            </a:r>
          </a:p>
          <a:p>
            <a:pPr lvl="2"/>
            <a:r>
              <a:rPr lang="nl-BE" dirty="0">
                <a:hlinkClick r:id="rId8"/>
              </a:rPr>
              <a:t>http://gitimmersion.com</a:t>
            </a:r>
            <a:endParaRPr lang="nl-BE" dirty="0"/>
          </a:p>
          <a:p>
            <a:pPr lvl="2"/>
            <a:r>
              <a:rPr lang="nl-BE" dirty="0">
                <a:hlinkClick r:id="rId9"/>
              </a:rPr>
              <a:t>https://guides.github.com/activities/hello-world/</a:t>
            </a:r>
            <a:r>
              <a:rPr lang="nl-BE" dirty="0"/>
              <a:t> </a:t>
            </a:r>
          </a:p>
        </p:txBody>
      </p:sp>
    </p:spTree>
    <p:extLst>
      <p:ext uri="{BB962C8B-B14F-4D97-AF65-F5344CB8AC3E}">
        <p14:creationId xmlns:p14="http://schemas.microsoft.com/office/powerpoint/2010/main" val="1681343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58A0F-7AAD-406E-9321-DB1E166432E3}"/>
              </a:ext>
            </a:extLst>
          </p:cNvPr>
          <p:cNvSpPr>
            <a:spLocks noGrp="1"/>
          </p:cNvSpPr>
          <p:nvPr>
            <p:ph type="title"/>
          </p:nvPr>
        </p:nvSpPr>
        <p:spPr/>
        <p:txBody>
          <a:bodyPr/>
          <a:lstStyle/>
          <a:p>
            <a:r>
              <a:rPr lang="nl-BE" dirty="0"/>
              <a:t>Git in VS</a:t>
            </a:r>
          </a:p>
        </p:txBody>
      </p:sp>
      <p:sp>
        <p:nvSpPr>
          <p:cNvPr id="3" name="Tijdelijke aanduiding voor tekst 2">
            <a:extLst>
              <a:ext uri="{FF2B5EF4-FFF2-40B4-BE49-F238E27FC236}">
                <a16:creationId xmlns:a16="http://schemas.microsoft.com/office/drawing/2014/main" id="{88238E9A-AD01-412C-8E2A-78A3934647F3}"/>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506465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B6CE6-4998-4753-B5AD-2EA39274745F}"/>
              </a:ext>
            </a:extLst>
          </p:cNvPr>
          <p:cNvSpPr>
            <a:spLocks noGrp="1"/>
          </p:cNvSpPr>
          <p:nvPr>
            <p:ph type="title"/>
          </p:nvPr>
        </p:nvSpPr>
        <p:spPr/>
        <p:txBody>
          <a:bodyPr/>
          <a:lstStyle/>
          <a:p>
            <a:endParaRPr lang="nl-BE"/>
          </a:p>
        </p:txBody>
      </p:sp>
      <p:sp>
        <p:nvSpPr>
          <p:cNvPr id="3" name="Tijdelijke aanduiding voor inhoud 2">
            <a:extLst>
              <a:ext uri="{FF2B5EF4-FFF2-40B4-BE49-F238E27FC236}">
                <a16:creationId xmlns:a16="http://schemas.microsoft.com/office/drawing/2014/main" id="{160C798C-7CB8-4CF6-9CC1-289565484386}"/>
              </a:ext>
            </a:extLst>
          </p:cNvPr>
          <p:cNvSpPr>
            <a:spLocks noGrp="1"/>
          </p:cNvSpPr>
          <p:nvPr>
            <p:ph idx="1"/>
          </p:nvPr>
        </p:nvSpPr>
        <p:spPr/>
        <p:txBody>
          <a:bodyPr/>
          <a:lstStyle/>
          <a:p>
            <a:endParaRPr lang="nl-BE" dirty="0"/>
          </a:p>
        </p:txBody>
      </p:sp>
      <p:pic>
        <p:nvPicPr>
          <p:cNvPr id="4" name="Afbeelding 3">
            <a:extLst>
              <a:ext uri="{FF2B5EF4-FFF2-40B4-BE49-F238E27FC236}">
                <a16:creationId xmlns:a16="http://schemas.microsoft.com/office/drawing/2014/main" id="{80C93FBB-7FCA-4EF7-8DC7-6375D89414E6}"/>
              </a:ext>
            </a:extLst>
          </p:cNvPr>
          <p:cNvPicPr>
            <a:picLocks noChangeAspect="1"/>
          </p:cNvPicPr>
          <p:nvPr/>
        </p:nvPicPr>
        <p:blipFill>
          <a:blip r:embed="rId2"/>
          <a:stretch>
            <a:fillRect/>
          </a:stretch>
        </p:blipFill>
        <p:spPr>
          <a:xfrm>
            <a:off x="1901899" y="755612"/>
            <a:ext cx="6761813" cy="4689722"/>
          </a:xfrm>
          <a:prstGeom prst="rect">
            <a:avLst/>
          </a:prstGeom>
        </p:spPr>
      </p:pic>
      <p:sp>
        <p:nvSpPr>
          <p:cNvPr id="5" name="Rechthoek 4">
            <a:extLst>
              <a:ext uri="{FF2B5EF4-FFF2-40B4-BE49-F238E27FC236}">
                <a16:creationId xmlns:a16="http://schemas.microsoft.com/office/drawing/2014/main" id="{34284516-1F94-482F-8D91-12B843C2DE6D}"/>
              </a:ext>
            </a:extLst>
          </p:cNvPr>
          <p:cNvSpPr/>
          <p:nvPr/>
        </p:nvSpPr>
        <p:spPr>
          <a:xfrm>
            <a:off x="6701948" y="4988134"/>
            <a:ext cx="1544077" cy="22449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
        <p:nvSpPr>
          <p:cNvPr id="6" name="Bijschrift: gebogen lijn 5">
            <a:extLst>
              <a:ext uri="{FF2B5EF4-FFF2-40B4-BE49-F238E27FC236}">
                <a16:creationId xmlns:a16="http://schemas.microsoft.com/office/drawing/2014/main" id="{2324C050-3824-4E23-BFC9-D911A75F421D}"/>
              </a:ext>
            </a:extLst>
          </p:cNvPr>
          <p:cNvSpPr/>
          <p:nvPr/>
        </p:nvSpPr>
        <p:spPr>
          <a:xfrm>
            <a:off x="9264460" y="3991602"/>
            <a:ext cx="2146376" cy="996532"/>
          </a:xfrm>
          <a:prstGeom prst="borderCallout2">
            <a:avLst>
              <a:gd name="adj1" fmla="val 18750"/>
              <a:gd name="adj2" fmla="val -8333"/>
              <a:gd name="adj3" fmla="val 18750"/>
              <a:gd name="adj4" fmla="val -16667"/>
              <a:gd name="adj5" fmla="val 97237"/>
              <a:gd name="adj6" fmla="val -50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t>This</a:t>
            </a:r>
            <a:r>
              <a:rPr lang="nl-BE" dirty="0"/>
              <a:t> </a:t>
            </a:r>
            <a:r>
              <a:rPr lang="nl-BE" dirty="0" err="1"/>
              <a:t>might</a:t>
            </a:r>
            <a:r>
              <a:rPr lang="nl-BE" dirty="0"/>
              <a:t> </a:t>
            </a:r>
            <a:r>
              <a:rPr lang="nl-BE" dirty="0" err="1"/>
              <a:t>also</a:t>
            </a:r>
            <a:r>
              <a:rPr lang="nl-BE" dirty="0"/>
              <a:t> </a:t>
            </a:r>
            <a:r>
              <a:rPr lang="nl-BE" dirty="0" err="1"/>
              <a:t>be</a:t>
            </a:r>
            <a:r>
              <a:rPr lang="nl-BE" dirty="0"/>
              <a:t>:</a:t>
            </a:r>
          </a:p>
        </p:txBody>
      </p:sp>
      <p:pic>
        <p:nvPicPr>
          <p:cNvPr id="7" name="Afbeelding 6">
            <a:extLst>
              <a:ext uri="{FF2B5EF4-FFF2-40B4-BE49-F238E27FC236}">
                <a16:creationId xmlns:a16="http://schemas.microsoft.com/office/drawing/2014/main" id="{D21A7EC7-26D9-44CD-BB1F-7CB6976F3AC4}"/>
              </a:ext>
            </a:extLst>
          </p:cNvPr>
          <p:cNvPicPr>
            <a:picLocks noChangeAspect="1"/>
          </p:cNvPicPr>
          <p:nvPr/>
        </p:nvPicPr>
        <p:blipFill>
          <a:blip r:embed="rId3"/>
          <a:stretch>
            <a:fillRect/>
          </a:stretch>
        </p:blipFill>
        <p:spPr>
          <a:xfrm>
            <a:off x="9468331" y="4685473"/>
            <a:ext cx="1640315" cy="253382"/>
          </a:xfrm>
          <a:prstGeom prst="rect">
            <a:avLst/>
          </a:prstGeom>
        </p:spPr>
      </p:pic>
    </p:spTree>
    <p:extLst>
      <p:ext uri="{BB962C8B-B14F-4D97-AF65-F5344CB8AC3E}">
        <p14:creationId xmlns:p14="http://schemas.microsoft.com/office/powerpoint/2010/main" val="4072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Tijdelijke aanduiding voor inhoud 2"/>
          <p:cNvSpPr>
            <a:spLocks noGrp="1"/>
          </p:cNvSpPr>
          <p:nvPr>
            <p:ph idx="1"/>
          </p:nvPr>
        </p:nvSpPr>
        <p:spPr/>
        <p:txBody>
          <a:bodyPr/>
          <a:lstStyle/>
          <a:p>
            <a:r>
              <a:rPr lang="nl-BE" dirty="0"/>
              <a:t>Git is a </a:t>
            </a:r>
            <a:r>
              <a:rPr lang="nl-BE" dirty="0" err="1"/>
              <a:t>versioning</a:t>
            </a:r>
            <a:r>
              <a:rPr lang="nl-BE" dirty="0"/>
              <a:t> control system</a:t>
            </a:r>
            <a:r>
              <a:rPr lang="en-US" dirty="0"/>
              <a:t>:</a:t>
            </a:r>
          </a:p>
          <a:p>
            <a:pPr lvl="1"/>
            <a:r>
              <a:rPr lang="nl-BE" dirty="0" err="1"/>
              <a:t>Allows</a:t>
            </a:r>
            <a:r>
              <a:rPr lang="nl-BE" dirty="0"/>
              <a:t> </a:t>
            </a:r>
            <a:r>
              <a:rPr lang="nl-BE" dirty="0" err="1"/>
              <a:t>you</a:t>
            </a:r>
            <a:r>
              <a:rPr lang="nl-BE" dirty="0"/>
              <a:t> </a:t>
            </a:r>
            <a:r>
              <a:rPr lang="nl-BE" dirty="0" err="1"/>
              <a:t>to</a:t>
            </a:r>
            <a:r>
              <a:rPr lang="nl-BE" dirty="0"/>
              <a:t> have a </a:t>
            </a:r>
            <a:r>
              <a:rPr lang="nl-BE" b="1" dirty="0"/>
              <a:t>‘</a:t>
            </a:r>
            <a:r>
              <a:rPr lang="nl-BE" b="1" dirty="0" err="1"/>
              <a:t>history</a:t>
            </a:r>
            <a:r>
              <a:rPr lang="nl-BE" b="1" dirty="0"/>
              <a:t>’ of changes </a:t>
            </a:r>
            <a:r>
              <a:rPr lang="nl-BE" dirty="0"/>
              <a:t>in </a:t>
            </a:r>
            <a:r>
              <a:rPr lang="nl-BE" dirty="0" err="1"/>
              <a:t>your</a:t>
            </a:r>
            <a:r>
              <a:rPr lang="nl-BE" dirty="0"/>
              <a:t> code, </a:t>
            </a:r>
            <a:r>
              <a:rPr lang="nl-BE" dirty="0" err="1"/>
              <a:t>text</a:t>
            </a:r>
            <a:r>
              <a:rPr lang="nl-BE" dirty="0"/>
              <a:t> or </a:t>
            </a:r>
            <a:r>
              <a:rPr lang="nl-BE" dirty="0" err="1"/>
              <a:t>any</a:t>
            </a:r>
            <a:r>
              <a:rPr lang="nl-BE" dirty="0"/>
              <a:t> </a:t>
            </a:r>
            <a:r>
              <a:rPr lang="nl-BE" dirty="0" err="1"/>
              <a:t>other</a:t>
            </a:r>
            <a:r>
              <a:rPr lang="nl-BE" dirty="0"/>
              <a:t> type of file</a:t>
            </a:r>
          </a:p>
          <a:p>
            <a:pPr lvl="1"/>
            <a:r>
              <a:rPr lang="nl-BE" dirty="0" err="1"/>
              <a:t>Decentralized</a:t>
            </a:r>
            <a:r>
              <a:rPr lang="nl-BE" dirty="0"/>
              <a:t> </a:t>
            </a:r>
            <a:r>
              <a:rPr lang="nl-BE" dirty="0" err="1"/>
              <a:t>versioning</a:t>
            </a:r>
            <a:r>
              <a:rPr lang="nl-BE" dirty="0"/>
              <a:t> (</a:t>
            </a:r>
            <a:r>
              <a:rPr lang="nl-BE" dirty="0" err="1"/>
              <a:t>compared</a:t>
            </a:r>
            <a:r>
              <a:rPr lang="nl-BE" dirty="0"/>
              <a:t> </a:t>
            </a:r>
            <a:r>
              <a:rPr lang="nl-BE" dirty="0" err="1"/>
              <a:t>to</a:t>
            </a:r>
            <a:r>
              <a:rPr lang="nl-BE" dirty="0"/>
              <a:t> </a:t>
            </a:r>
            <a:r>
              <a:rPr lang="nl-BE" dirty="0" err="1"/>
              <a:t>older</a:t>
            </a:r>
            <a:r>
              <a:rPr lang="nl-BE" dirty="0"/>
              <a:t> </a:t>
            </a:r>
            <a:r>
              <a:rPr lang="nl-BE" dirty="0" err="1"/>
              <a:t>centralized</a:t>
            </a:r>
            <a:r>
              <a:rPr lang="nl-BE" dirty="0"/>
              <a:t> way of </a:t>
            </a:r>
            <a:r>
              <a:rPr lang="nl-BE" dirty="0" err="1"/>
              <a:t>versioning</a:t>
            </a:r>
            <a:r>
              <a:rPr lang="nl-BE" dirty="0"/>
              <a:t>)</a:t>
            </a:r>
          </a:p>
          <a:p>
            <a:pPr lvl="1"/>
            <a:r>
              <a:rPr lang="nl-BE" dirty="0" err="1"/>
              <a:t>Everyone</a:t>
            </a:r>
            <a:r>
              <a:rPr lang="nl-BE" dirty="0"/>
              <a:t> </a:t>
            </a:r>
            <a:r>
              <a:rPr lang="nl-BE" dirty="0" err="1"/>
              <a:t>working</a:t>
            </a:r>
            <a:r>
              <a:rPr lang="nl-BE" dirty="0"/>
              <a:t> on a git project has a copy </a:t>
            </a:r>
            <a:r>
              <a:rPr lang="nl-BE" dirty="0" err="1"/>
              <a:t>containing</a:t>
            </a:r>
            <a:r>
              <a:rPr lang="nl-BE" dirty="0"/>
              <a:t> </a:t>
            </a:r>
            <a:r>
              <a:rPr lang="nl-BE" dirty="0" err="1"/>
              <a:t>the</a:t>
            </a:r>
            <a:r>
              <a:rPr lang="nl-BE" dirty="0"/>
              <a:t> full </a:t>
            </a:r>
            <a:r>
              <a:rPr lang="nl-BE" dirty="0" err="1"/>
              <a:t>history</a:t>
            </a:r>
            <a:r>
              <a:rPr lang="nl-BE" dirty="0"/>
              <a:t> of </a:t>
            </a:r>
            <a:r>
              <a:rPr lang="nl-BE" dirty="0" err="1"/>
              <a:t>the</a:t>
            </a:r>
            <a:r>
              <a:rPr lang="nl-BE" dirty="0"/>
              <a:t> project.</a:t>
            </a:r>
          </a:p>
          <a:p>
            <a:pPr lvl="1"/>
            <a:endParaRPr lang="nl-BE" dirty="0"/>
          </a:p>
          <a:p>
            <a:pPr marL="0" indent="0">
              <a:buNone/>
            </a:pPr>
            <a:endParaRPr lang="nl-BE" dirty="0"/>
          </a:p>
        </p:txBody>
      </p:sp>
      <p:pic>
        <p:nvPicPr>
          <p:cNvPr id="3074" name="Picture 2" descr="https://git-scm.com/images/logos/downloads/Git-Logo-1788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50639"/>
            <a:ext cx="2688530" cy="11226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anotherjavaduke.files.wordpress.com/2014/06/quote-i-m-an-egotistical-bastard-and-i-name-all-my-projects-after-myself-first-linux-now-git-linus-torvalds-27356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2622" y="3654829"/>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0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580C5-22DF-4275-AE5D-09E38D252133}"/>
              </a:ext>
            </a:extLst>
          </p:cNvPr>
          <p:cNvSpPr>
            <a:spLocks noGrp="1"/>
          </p:cNvSpPr>
          <p:nvPr>
            <p:ph type="title"/>
          </p:nvPr>
        </p:nvSpPr>
        <p:spPr/>
        <p:txBody>
          <a:bodyPr/>
          <a:lstStyle/>
          <a:p>
            <a:r>
              <a:rPr lang="nl-BE" dirty="0"/>
              <a:t>Make git default</a:t>
            </a:r>
          </a:p>
        </p:txBody>
      </p:sp>
      <p:sp>
        <p:nvSpPr>
          <p:cNvPr id="3" name="Tijdelijke aanduiding voor inhoud 2">
            <a:extLst>
              <a:ext uri="{FF2B5EF4-FFF2-40B4-BE49-F238E27FC236}">
                <a16:creationId xmlns:a16="http://schemas.microsoft.com/office/drawing/2014/main" id="{9F57F676-D532-45C6-B78A-CC3E254CE079}"/>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A84832C0-8E04-42CE-A0BD-CA6F9C19173D}"/>
              </a:ext>
            </a:extLst>
          </p:cNvPr>
          <p:cNvPicPr>
            <a:picLocks noChangeAspect="1"/>
          </p:cNvPicPr>
          <p:nvPr/>
        </p:nvPicPr>
        <p:blipFill>
          <a:blip r:embed="rId2"/>
          <a:stretch>
            <a:fillRect/>
          </a:stretch>
        </p:blipFill>
        <p:spPr>
          <a:xfrm>
            <a:off x="2080671" y="1737360"/>
            <a:ext cx="6506059" cy="4436230"/>
          </a:xfrm>
          <a:prstGeom prst="rect">
            <a:avLst/>
          </a:prstGeom>
        </p:spPr>
      </p:pic>
    </p:spTree>
    <p:extLst>
      <p:ext uri="{BB962C8B-B14F-4D97-AF65-F5344CB8AC3E}">
        <p14:creationId xmlns:p14="http://schemas.microsoft.com/office/powerpoint/2010/main" val="1243779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3C2B96-ED8B-4342-AD89-013D63258C0E}"/>
              </a:ext>
            </a:extLst>
          </p:cNvPr>
          <p:cNvSpPr>
            <a:spLocks noGrp="1"/>
          </p:cNvSpPr>
          <p:nvPr>
            <p:ph type="title"/>
          </p:nvPr>
        </p:nvSpPr>
        <p:spPr/>
        <p:txBody>
          <a:bodyPr/>
          <a:lstStyle/>
          <a:p>
            <a:r>
              <a:rPr lang="nl-BE" dirty="0"/>
              <a:t>Team </a:t>
            </a:r>
            <a:r>
              <a:rPr lang="nl-BE" dirty="0" err="1"/>
              <a:t>explorer</a:t>
            </a:r>
            <a:r>
              <a:rPr lang="nl-BE" dirty="0"/>
              <a:t> </a:t>
            </a:r>
            <a:r>
              <a:rPr lang="nl-BE" dirty="0" err="1"/>
              <a:t>window</a:t>
            </a:r>
            <a:r>
              <a:rPr lang="nl-BE" dirty="0"/>
              <a:t> = portal </a:t>
            </a:r>
            <a:r>
              <a:rPr lang="nl-BE" dirty="0" err="1"/>
              <a:t>to</a:t>
            </a:r>
            <a:r>
              <a:rPr lang="nl-BE" dirty="0"/>
              <a:t> git</a:t>
            </a:r>
          </a:p>
        </p:txBody>
      </p:sp>
      <p:sp>
        <p:nvSpPr>
          <p:cNvPr id="3" name="Tijdelijke aanduiding voor inhoud 2">
            <a:extLst>
              <a:ext uri="{FF2B5EF4-FFF2-40B4-BE49-F238E27FC236}">
                <a16:creationId xmlns:a16="http://schemas.microsoft.com/office/drawing/2014/main" id="{46C77981-E3B3-4DDC-8B46-AA6BA2B6CD54}"/>
              </a:ext>
            </a:extLst>
          </p:cNvPr>
          <p:cNvSpPr>
            <a:spLocks noGrp="1"/>
          </p:cNvSpPr>
          <p:nvPr>
            <p:ph idx="1"/>
          </p:nvPr>
        </p:nvSpPr>
        <p:spPr/>
        <p:txBody>
          <a:bodyPr/>
          <a:lstStyle/>
          <a:p>
            <a:endParaRPr lang="nl-BE" dirty="0"/>
          </a:p>
        </p:txBody>
      </p:sp>
      <p:pic>
        <p:nvPicPr>
          <p:cNvPr id="5" name="Afbeelding 4">
            <a:extLst>
              <a:ext uri="{FF2B5EF4-FFF2-40B4-BE49-F238E27FC236}">
                <a16:creationId xmlns:a16="http://schemas.microsoft.com/office/drawing/2014/main" id="{94FD60BE-CC94-4ECA-B3EF-50BA1DB05E2F}"/>
              </a:ext>
            </a:extLst>
          </p:cNvPr>
          <p:cNvPicPr>
            <a:picLocks noChangeAspect="1"/>
          </p:cNvPicPr>
          <p:nvPr/>
        </p:nvPicPr>
        <p:blipFill>
          <a:blip r:embed="rId2"/>
          <a:stretch>
            <a:fillRect/>
          </a:stretch>
        </p:blipFill>
        <p:spPr>
          <a:xfrm>
            <a:off x="128930" y="1737360"/>
            <a:ext cx="4301568" cy="2807263"/>
          </a:xfrm>
          <a:prstGeom prst="rect">
            <a:avLst/>
          </a:prstGeom>
        </p:spPr>
      </p:pic>
      <p:pic>
        <p:nvPicPr>
          <p:cNvPr id="6" name="Afbeelding 5">
            <a:extLst>
              <a:ext uri="{FF2B5EF4-FFF2-40B4-BE49-F238E27FC236}">
                <a16:creationId xmlns:a16="http://schemas.microsoft.com/office/drawing/2014/main" id="{76C8A82E-E571-4A97-825D-D98DC446C1BE}"/>
              </a:ext>
            </a:extLst>
          </p:cNvPr>
          <p:cNvPicPr>
            <a:picLocks noChangeAspect="1"/>
          </p:cNvPicPr>
          <p:nvPr/>
        </p:nvPicPr>
        <p:blipFill>
          <a:blip r:embed="rId3"/>
          <a:stretch>
            <a:fillRect/>
          </a:stretch>
        </p:blipFill>
        <p:spPr>
          <a:xfrm>
            <a:off x="6817225" y="1839384"/>
            <a:ext cx="4478325" cy="4438650"/>
          </a:xfrm>
          <a:prstGeom prst="rect">
            <a:avLst/>
          </a:prstGeom>
        </p:spPr>
      </p:pic>
      <p:sp>
        <p:nvSpPr>
          <p:cNvPr id="7" name="Pijl: rechts 6">
            <a:extLst>
              <a:ext uri="{FF2B5EF4-FFF2-40B4-BE49-F238E27FC236}">
                <a16:creationId xmlns:a16="http://schemas.microsoft.com/office/drawing/2014/main" id="{7CD833FC-CC1C-43CE-B353-7D6FEA4876AE}"/>
              </a:ext>
            </a:extLst>
          </p:cNvPr>
          <p:cNvSpPr/>
          <p:nvPr/>
        </p:nvSpPr>
        <p:spPr>
          <a:xfrm rot="1060805">
            <a:off x="3324708" y="4250882"/>
            <a:ext cx="6360953" cy="587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33801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92644-B715-4CD6-8811-043798169CBC}"/>
              </a:ext>
            </a:extLst>
          </p:cNvPr>
          <p:cNvSpPr>
            <a:spLocks noGrp="1"/>
          </p:cNvSpPr>
          <p:nvPr>
            <p:ph type="title"/>
          </p:nvPr>
        </p:nvSpPr>
        <p:spPr/>
        <p:txBody>
          <a:bodyPr/>
          <a:lstStyle/>
          <a:p>
            <a:r>
              <a:rPr lang="nl-BE" dirty="0"/>
              <a:t>Click home in Team </a:t>
            </a:r>
            <a:r>
              <a:rPr lang="nl-BE" dirty="0" err="1"/>
              <a:t>explorer</a:t>
            </a:r>
            <a:endParaRPr lang="nl-BE" dirty="0"/>
          </a:p>
        </p:txBody>
      </p:sp>
      <p:sp>
        <p:nvSpPr>
          <p:cNvPr id="3" name="Tijdelijke aanduiding voor inhoud 2">
            <a:extLst>
              <a:ext uri="{FF2B5EF4-FFF2-40B4-BE49-F238E27FC236}">
                <a16:creationId xmlns:a16="http://schemas.microsoft.com/office/drawing/2014/main" id="{C95196C6-B3C3-45B7-8802-8E697AA99817}"/>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F6A24F0F-C8D1-40F3-998D-1DE128B7E2B9}"/>
              </a:ext>
            </a:extLst>
          </p:cNvPr>
          <p:cNvPicPr>
            <a:picLocks noChangeAspect="1"/>
          </p:cNvPicPr>
          <p:nvPr/>
        </p:nvPicPr>
        <p:blipFill>
          <a:blip r:embed="rId2"/>
          <a:stretch>
            <a:fillRect/>
          </a:stretch>
        </p:blipFill>
        <p:spPr>
          <a:xfrm>
            <a:off x="3507876" y="1719997"/>
            <a:ext cx="3997607" cy="4851400"/>
          </a:xfrm>
          <a:prstGeom prst="rect">
            <a:avLst/>
          </a:prstGeom>
        </p:spPr>
      </p:pic>
      <p:sp>
        <p:nvSpPr>
          <p:cNvPr id="5" name="Rechthoek 4">
            <a:extLst>
              <a:ext uri="{FF2B5EF4-FFF2-40B4-BE49-F238E27FC236}">
                <a16:creationId xmlns:a16="http://schemas.microsoft.com/office/drawing/2014/main" id="{888F8FEC-FD14-43AA-A932-AFA502AFCBCC}"/>
              </a:ext>
            </a:extLst>
          </p:cNvPr>
          <p:cNvSpPr/>
          <p:nvPr/>
        </p:nvSpPr>
        <p:spPr>
          <a:xfrm>
            <a:off x="4542949" y="2073484"/>
            <a:ext cx="403702"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1609473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92644-B715-4CD6-8811-043798169CBC}"/>
              </a:ext>
            </a:extLst>
          </p:cNvPr>
          <p:cNvSpPr>
            <a:spLocks noGrp="1"/>
          </p:cNvSpPr>
          <p:nvPr>
            <p:ph type="title"/>
          </p:nvPr>
        </p:nvSpPr>
        <p:spPr/>
        <p:txBody>
          <a:bodyPr/>
          <a:lstStyle/>
          <a:p>
            <a:r>
              <a:rPr lang="nl-BE" dirty="0"/>
              <a:t>Changes== focus </a:t>
            </a:r>
            <a:r>
              <a:rPr lang="nl-BE" dirty="0" err="1"/>
              <a:t>this</a:t>
            </a:r>
            <a:r>
              <a:rPr lang="nl-BE" dirty="0"/>
              <a:t> semester</a:t>
            </a:r>
          </a:p>
        </p:txBody>
      </p:sp>
      <p:sp>
        <p:nvSpPr>
          <p:cNvPr id="3" name="Tijdelijke aanduiding voor inhoud 2">
            <a:extLst>
              <a:ext uri="{FF2B5EF4-FFF2-40B4-BE49-F238E27FC236}">
                <a16:creationId xmlns:a16="http://schemas.microsoft.com/office/drawing/2014/main" id="{C95196C6-B3C3-45B7-8802-8E697AA99817}"/>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F6A24F0F-C8D1-40F3-998D-1DE128B7E2B9}"/>
              </a:ext>
            </a:extLst>
          </p:cNvPr>
          <p:cNvPicPr>
            <a:picLocks noChangeAspect="1"/>
          </p:cNvPicPr>
          <p:nvPr/>
        </p:nvPicPr>
        <p:blipFill>
          <a:blip r:embed="rId2"/>
          <a:stretch>
            <a:fillRect/>
          </a:stretch>
        </p:blipFill>
        <p:spPr>
          <a:xfrm>
            <a:off x="3539626" y="1719997"/>
            <a:ext cx="3997607" cy="4851400"/>
          </a:xfrm>
          <a:prstGeom prst="rect">
            <a:avLst/>
          </a:prstGeom>
        </p:spPr>
      </p:pic>
      <p:sp>
        <p:nvSpPr>
          <p:cNvPr id="5" name="Rechthoek 4">
            <a:extLst>
              <a:ext uri="{FF2B5EF4-FFF2-40B4-BE49-F238E27FC236}">
                <a16:creationId xmlns:a16="http://schemas.microsoft.com/office/drawing/2014/main" id="{888F8FEC-FD14-43AA-A932-AFA502AFCBCC}"/>
              </a:ext>
            </a:extLst>
          </p:cNvPr>
          <p:cNvSpPr/>
          <p:nvPr/>
        </p:nvSpPr>
        <p:spPr>
          <a:xfrm>
            <a:off x="4225448" y="2888388"/>
            <a:ext cx="1692751"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87166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BA10D-8055-417C-BBC8-0BF195BC8964}"/>
              </a:ext>
            </a:extLst>
          </p:cNvPr>
          <p:cNvSpPr>
            <a:spLocks noGrp="1"/>
          </p:cNvSpPr>
          <p:nvPr>
            <p:ph type="title"/>
          </p:nvPr>
        </p:nvSpPr>
        <p:spPr/>
        <p:txBody>
          <a:bodyPr/>
          <a:lstStyle/>
          <a:p>
            <a:r>
              <a:rPr lang="nl-BE" dirty="0" err="1"/>
              <a:t>Everytime</a:t>
            </a:r>
            <a:r>
              <a:rPr lang="nl-BE" dirty="0"/>
              <a:t> </a:t>
            </a:r>
            <a:r>
              <a:rPr lang="nl-BE" dirty="0" err="1"/>
              <a:t>you</a:t>
            </a:r>
            <a:r>
              <a:rPr lang="nl-BE" dirty="0"/>
              <a:t> </a:t>
            </a:r>
            <a:r>
              <a:rPr lang="nl-BE" dirty="0" err="1"/>
              <a:t>build</a:t>
            </a:r>
            <a:r>
              <a:rPr lang="nl-BE" dirty="0"/>
              <a:t> or safe code:</a:t>
            </a:r>
          </a:p>
        </p:txBody>
      </p:sp>
      <p:sp>
        <p:nvSpPr>
          <p:cNvPr id="3" name="Tijdelijke aanduiding voor inhoud 2">
            <a:extLst>
              <a:ext uri="{FF2B5EF4-FFF2-40B4-BE49-F238E27FC236}">
                <a16:creationId xmlns:a16="http://schemas.microsoft.com/office/drawing/2014/main" id="{49319551-C20B-42E6-807E-17841859FDAF}"/>
              </a:ext>
            </a:extLst>
          </p:cNvPr>
          <p:cNvSpPr>
            <a:spLocks noGrp="1"/>
          </p:cNvSpPr>
          <p:nvPr>
            <p:ph idx="1"/>
          </p:nvPr>
        </p:nvSpPr>
        <p:spPr/>
        <p:txBody>
          <a:bodyPr/>
          <a:lstStyle/>
          <a:p>
            <a:r>
              <a:rPr lang="nl-BE" dirty="0" err="1"/>
              <a:t>Chagnes</a:t>
            </a:r>
            <a:r>
              <a:rPr lang="nl-BE" dirty="0"/>
              <a:t> </a:t>
            </a:r>
            <a:r>
              <a:rPr lang="nl-BE" dirty="0" err="1"/>
              <a:t>will</a:t>
            </a:r>
            <a:r>
              <a:rPr lang="nl-BE" dirty="0"/>
              <a:t> </a:t>
            </a:r>
            <a:r>
              <a:rPr lang="nl-BE" dirty="0" err="1"/>
              <a:t>be</a:t>
            </a:r>
            <a:r>
              <a:rPr lang="nl-BE" dirty="0"/>
              <a:t> </a:t>
            </a:r>
            <a:r>
              <a:rPr lang="nl-BE" dirty="0" err="1"/>
              <a:t>shown</a:t>
            </a:r>
            <a:r>
              <a:rPr lang="nl-BE" dirty="0"/>
              <a:t>. </a:t>
            </a:r>
            <a:r>
              <a:rPr lang="nl-BE" dirty="0" err="1"/>
              <a:t>You</a:t>
            </a:r>
            <a:r>
              <a:rPr lang="nl-BE" dirty="0"/>
              <a:t> </a:t>
            </a:r>
            <a:r>
              <a:rPr lang="nl-BE" dirty="0" err="1"/>
              <a:t>can</a:t>
            </a:r>
            <a:r>
              <a:rPr lang="nl-BE" dirty="0"/>
              <a:t> </a:t>
            </a:r>
            <a:r>
              <a:rPr lang="nl-BE" dirty="0" err="1"/>
              <a:t>then</a:t>
            </a:r>
            <a:r>
              <a:rPr lang="nl-BE" dirty="0"/>
              <a:t> make </a:t>
            </a:r>
            <a:r>
              <a:rPr lang="nl-BE" dirty="0" err="1"/>
              <a:t>commit</a:t>
            </a:r>
            <a:r>
              <a:rPr lang="nl-BE" dirty="0"/>
              <a:t> (but </a:t>
            </a:r>
            <a:r>
              <a:rPr lang="nl-BE" dirty="0" err="1"/>
              <a:t>don’t</a:t>
            </a:r>
            <a:r>
              <a:rPr lang="nl-BE" dirty="0"/>
              <a:t> have </a:t>
            </a:r>
            <a:r>
              <a:rPr lang="nl-BE" dirty="0" err="1"/>
              <a:t>to</a:t>
            </a:r>
            <a:r>
              <a:rPr lang="nl-BE" dirty="0"/>
              <a:t> of course)</a:t>
            </a:r>
          </a:p>
          <a:p>
            <a:endParaRPr lang="nl-BE" dirty="0"/>
          </a:p>
          <a:p>
            <a:r>
              <a:rPr lang="nl-BE" b="1" dirty="0" err="1"/>
              <a:t>Makes</a:t>
            </a:r>
            <a:r>
              <a:rPr lang="nl-BE" b="1" dirty="0"/>
              <a:t> </a:t>
            </a:r>
            <a:r>
              <a:rPr lang="nl-BE" b="1" dirty="0" err="1"/>
              <a:t>sure</a:t>
            </a:r>
            <a:r>
              <a:rPr lang="nl-BE" b="1" dirty="0"/>
              <a:t> </a:t>
            </a:r>
            <a:r>
              <a:rPr lang="nl-BE" b="1" dirty="0" err="1"/>
              <a:t>your</a:t>
            </a:r>
            <a:r>
              <a:rPr lang="nl-BE" b="1" dirty="0"/>
              <a:t> </a:t>
            </a:r>
            <a:r>
              <a:rPr lang="nl-BE" b="1" dirty="0" err="1"/>
              <a:t>commit</a:t>
            </a:r>
            <a:r>
              <a:rPr lang="nl-BE" b="1" dirty="0"/>
              <a:t> </a:t>
            </a:r>
            <a:r>
              <a:rPr lang="nl-BE" b="1" dirty="0" err="1"/>
              <a:t>messages</a:t>
            </a:r>
            <a:r>
              <a:rPr lang="nl-BE" b="1" dirty="0"/>
              <a:t> are </a:t>
            </a:r>
            <a:r>
              <a:rPr lang="nl-BE" b="1" dirty="0" err="1"/>
              <a:t>clear</a:t>
            </a:r>
            <a:endParaRPr lang="nl-BE" b="1" dirty="0"/>
          </a:p>
        </p:txBody>
      </p:sp>
      <p:pic>
        <p:nvPicPr>
          <p:cNvPr id="5" name="Afbeelding 4">
            <a:extLst>
              <a:ext uri="{FF2B5EF4-FFF2-40B4-BE49-F238E27FC236}">
                <a16:creationId xmlns:a16="http://schemas.microsoft.com/office/drawing/2014/main" id="{16CB3E4C-A3FB-4606-9BE1-EFDD1A61E3A5}"/>
              </a:ext>
            </a:extLst>
          </p:cNvPr>
          <p:cNvPicPr>
            <a:picLocks noChangeAspect="1"/>
          </p:cNvPicPr>
          <p:nvPr/>
        </p:nvPicPr>
        <p:blipFill>
          <a:blip r:embed="rId2"/>
          <a:stretch>
            <a:fillRect/>
          </a:stretch>
        </p:blipFill>
        <p:spPr>
          <a:xfrm>
            <a:off x="6648000" y="2508249"/>
            <a:ext cx="4659762" cy="3273425"/>
          </a:xfrm>
          <a:prstGeom prst="rect">
            <a:avLst/>
          </a:prstGeom>
        </p:spPr>
      </p:pic>
      <p:sp>
        <p:nvSpPr>
          <p:cNvPr id="6" name="Rechthoek 5">
            <a:extLst>
              <a:ext uri="{FF2B5EF4-FFF2-40B4-BE49-F238E27FC236}">
                <a16:creationId xmlns:a16="http://schemas.microsoft.com/office/drawing/2014/main" id="{FB38F3A3-B983-4666-B510-A2E05CF7EFDC}"/>
              </a:ext>
            </a:extLst>
          </p:cNvPr>
          <p:cNvSpPr/>
          <p:nvPr/>
        </p:nvSpPr>
        <p:spPr>
          <a:xfrm>
            <a:off x="8909050" y="3624988"/>
            <a:ext cx="915206"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62676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25133-5149-4EDB-A740-08FF0CF42576}"/>
              </a:ext>
            </a:extLst>
          </p:cNvPr>
          <p:cNvSpPr>
            <a:spLocks noGrp="1"/>
          </p:cNvSpPr>
          <p:nvPr>
            <p:ph type="title"/>
          </p:nvPr>
        </p:nvSpPr>
        <p:spPr/>
        <p:txBody>
          <a:bodyPr/>
          <a:lstStyle/>
          <a:p>
            <a:r>
              <a:rPr lang="nl-BE" dirty="0"/>
              <a:t>Show </a:t>
            </a:r>
            <a:r>
              <a:rPr lang="nl-BE" dirty="0" err="1"/>
              <a:t>history</a:t>
            </a:r>
            <a:endParaRPr lang="nl-BE" dirty="0"/>
          </a:p>
        </p:txBody>
      </p:sp>
      <p:sp>
        <p:nvSpPr>
          <p:cNvPr id="3" name="Tijdelijke aanduiding voor inhoud 2">
            <a:extLst>
              <a:ext uri="{FF2B5EF4-FFF2-40B4-BE49-F238E27FC236}">
                <a16:creationId xmlns:a16="http://schemas.microsoft.com/office/drawing/2014/main" id="{6E10FF4C-6ED9-4774-A6FE-5C884C74B188}"/>
              </a:ext>
            </a:extLst>
          </p:cNvPr>
          <p:cNvSpPr>
            <a:spLocks noGrp="1"/>
          </p:cNvSpPr>
          <p:nvPr>
            <p:ph idx="1"/>
          </p:nvPr>
        </p:nvSpPr>
        <p:spPr/>
        <p:txBody>
          <a:bodyPr/>
          <a:lstStyle/>
          <a:p>
            <a:r>
              <a:rPr lang="nl-BE" dirty="0"/>
              <a:t>Click actions-&gt; Show </a:t>
            </a:r>
            <a:r>
              <a:rPr lang="nl-BE" dirty="0" err="1"/>
              <a:t>history</a:t>
            </a:r>
            <a:endParaRPr lang="nl-BE" dirty="0"/>
          </a:p>
        </p:txBody>
      </p:sp>
      <p:pic>
        <p:nvPicPr>
          <p:cNvPr id="4" name="Afbeelding 3">
            <a:extLst>
              <a:ext uri="{FF2B5EF4-FFF2-40B4-BE49-F238E27FC236}">
                <a16:creationId xmlns:a16="http://schemas.microsoft.com/office/drawing/2014/main" id="{1982A734-ECD5-4E9B-AC19-49A82953A16D}"/>
              </a:ext>
            </a:extLst>
          </p:cNvPr>
          <p:cNvPicPr>
            <a:picLocks noChangeAspect="1"/>
          </p:cNvPicPr>
          <p:nvPr/>
        </p:nvPicPr>
        <p:blipFill>
          <a:blip r:embed="rId2"/>
          <a:stretch>
            <a:fillRect/>
          </a:stretch>
        </p:blipFill>
        <p:spPr>
          <a:xfrm>
            <a:off x="4322445" y="2003214"/>
            <a:ext cx="6772275" cy="3733800"/>
          </a:xfrm>
          <a:prstGeom prst="rect">
            <a:avLst/>
          </a:prstGeom>
        </p:spPr>
      </p:pic>
      <p:sp>
        <p:nvSpPr>
          <p:cNvPr id="6" name="Rechthoek 5">
            <a:extLst>
              <a:ext uri="{FF2B5EF4-FFF2-40B4-BE49-F238E27FC236}">
                <a16:creationId xmlns:a16="http://schemas.microsoft.com/office/drawing/2014/main" id="{FE1174C4-D3AB-435B-95A7-0CB96BC8D2B4}"/>
              </a:ext>
            </a:extLst>
          </p:cNvPr>
          <p:cNvSpPr/>
          <p:nvPr/>
        </p:nvSpPr>
        <p:spPr>
          <a:xfrm>
            <a:off x="8680450" y="3865868"/>
            <a:ext cx="915206"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653626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5E755-6C19-4674-8FA1-3DC231E3C62B}"/>
              </a:ext>
            </a:extLst>
          </p:cNvPr>
          <p:cNvSpPr>
            <a:spLocks noGrp="1"/>
          </p:cNvSpPr>
          <p:nvPr>
            <p:ph type="title"/>
          </p:nvPr>
        </p:nvSpPr>
        <p:spPr/>
        <p:txBody>
          <a:bodyPr/>
          <a:lstStyle/>
          <a:p>
            <a:r>
              <a:rPr lang="nl-BE" dirty="0" err="1"/>
              <a:t>History</a:t>
            </a:r>
            <a:endParaRPr lang="nl-BE" dirty="0"/>
          </a:p>
        </p:txBody>
      </p:sp>
      <p:sp>
        <p:nvSpPr>
          <p:cNvPr id="3" name="Tijdelijke aanduiding voor inhoud 2">
            <a:extLst>
              <a:ext uri="{FF2B5EF4-FFF2-40B4-BE49-F238E27FC236}">
                <a16:creationId xmlns:a16="http://schemas.microsoft.com/office/drawing/2014/main" id="{F9CDB29F-32A6-442B-98EE-8AF1138A0AC6}"/>
              </a:ext>
            </a:extLst>
          </p:cNvPr>
          <p:cNvSpPr>
            <a:spLocks noGrp="1"/>
          </p:cNvSpPr>
          <p:nvPr>
            <p:ph idx="1"/>
          </p:nvPr>
        </p:nvSpPr>
        <p:spPr/>
        <p:txBody>
          <a:bodyPr/>
          <a:lstStyle/>
          <a:p>
            <a:r>
              <a:rPr lang="nl-BE" dirty="0"/>
              <a:t>Master=</a:t>
            </a:r>
            <a:r>
              <a:rPr lang="nl-BE" dirty="0" err="1"/>
              <a:t>where</a:t>
            </a:r>
            <a:r>
              <a:rPr lang="nl-BE" dirty="0"/>
              <a:t> we are at </a:t>
            </a:r>
            <a:r>
              <a:rPr lang="nl-BE" dirty="0" err="1"/>
              <a:t>the</a:t>
            </a:r>
            <a:r>
              <a:rPr lang="nl-BE" dirty="0"/>
              <a:t> moment</a:t>
            </a:r>
          </a:p>
          <a:p>
            <a:endParaRPr lang="nl-BE" dirty="0"/>
          </a:p>
          <a:p>
            <a:r>
              <a:rPr lang="nl-BE" dirty="0"/>
              <a:t>Doubleclick </a:t>
            </a:r>
            <a:r>
              <a:rPr lang="nl-BE" dirty="0" err="1"/>
              <a:t>any</a:t>
            </a:r>
            <a:r>
              <a:rPr lang="nl-BE" dirty="0"/>
              <a:t> </a:t>
            </a:r>
            <a:r>
              <a:rPr lang="nl-BE" dirty="0" err="1"/>
              <a:t>commit</a:t>
            </a:r>
            <a:r>
              <a:rPr lang="nl-BE" dirty="0"/>
              <a:t> </a:t>
            </a:r>
            <a:r>
              <a:rPr lang="nl-BE" dirty="0" err="1"/>
              <a:t>and</a:t>
            </a:r>
            <a:r>
              <a:rPr lang="nl-BE" dirty="0"/>
              <a:t> </a:t>
            </a:r>
            <a:r>
              <a:rPr lang="nl-BE" dirty="0" err="1"/>
              <a:t>use</a:t>
            </a:r>
            <a:r>
              <a:rPr lang="nl-BE" dirty="0"/>
              <a:t> team </a:t>
            </a:r>
            <a:r>
              <a:rPr lang="nl-BE" dirty="0" err="1"/>
              <a:t>explorer</a:t>
            </a:r>
            <a:r>
              <a:rPr lang="nl-BE" dirty="0"/>
              <a:t> </a:t>
            </a:r>
            <a:r>
              <a:rPr lang="nl-BE" dirty="0" err="1"/>
              <a:t>to</a:t>
            </a:r>
            <a:r>
              <a:rPr lang="nl-BE" dirty="0"/>
              <a:t> </a:t>
            </a:r>
            <a:r>
              <a:rPr lang="nl-BE" dirty="0" err="1"/>
              <a:t>see</a:t>
            </a:r>
            <a:r>
              <a:rPr lang="nl-BE" dirty="0"/>
              <a:t> changes per file</a:t>
            </a:r>
          </a:p>
        </p:txBody>
      </p:sp>
      <p:pic>
        <p:nvPicPr>
          <p:cNvPr id="4" name="Afbeelding 3">
            <a:extLst>
              <a:ext uri="{FF2B5EF4-FFF2-40B4-BE49-F238E27FC236}">
                <a16:creationId xmlns:a16="http://schemas.microsoft.com/office/drawing/2014/main" id="{1B7F1684-BA7C-4ABE-A6EA-D7923B1B4C6F}"/>
              </a:ext>
            </a:extLst>
          </p:cNvPr>
          <p:cNvPicPr>
            <a:picLocks noChangeAspect="1"/>
          </p:cNvPicPr>
          <p:nvPr/>
        </p:nvPicPr>
        <p:blipFill>
          <a:blip r:embed="rId2"/>
          <a:stretch>
            <a:fillRect/>
          </a:stretch>
        </p:blipFill>
        <p:spPr>
          <a:xfrm>
            <a:off x="4036443" y="3142397"/>
            <a:ext cx="6405113" cy="6858000"/>
          </a:xfrm>
          <a:prstGeom prst="rect">
            <a:avLst/>
          </a:prstGeom>
        </p:spPr>
      </p:pic>
    </p:spTree>
    <p:extLst>
      <p:ext uri="{BB962C8B-B14F-4D97-AF65-F5344CB8AC3E}">
        <p14:creationId xmlns:p14="http://schemas.microsoft.com/office/powerpoint/2010/main" val="990542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5E755-6C19-4674-8FA1-3DC231E3C62B}"/>
              </a:ext>
            </a:extLst>
          </p:cNvPr>
          <p:cNvSpPr>
            <a:spLocks noGrp="1"/>
          </p:cNvSpPr>
          <p:nvPr>
            <p:ph type="title"/>
          </p:nvPr>
        </p:nvSpPr>
        <p:spPr/>
        <p:txBody>
          <a:bodyPr/>
          <a:lstStyle/>
          <a:p>
            <a:r>
              <a:rPr lang="nl-BE" dirty="0" err="1"/>
              <a:t>Refresh</a:t>
            </a:r>
            <a:r>
              <a:rPr lang="nl-BE" dirty="0"/>
              <a:t> </a:t>
            </a:r>
            <a:r>
              <a:rPr lang="nl-BE" dirty="0" err="1"/>
              <a:t>history</a:t>
            </a:r>
            <a:endParaRPr lang="nl-BE" dirty="0"/>
          </a:p>
        </p:txBody>
      </p:sp>
      <p:sp>
        <p:nvSpPr>
          <p:cNvPr id="3" name="Tijdelijke aanduiding voor inhoud 2">
            <a:extLst>
              <a:ext uri="{FF2B5EF4-FFF2-40B4-BE49-F238E27FC236}">
                <a16:creationId xmlns:a16="http://schemas.microsoft.com/office/drawing/2014/main" id="{F9CDB29F-32A6-442B-98EE-8AF1138A0AC6}"/>
              </a:ext>
            </a:extLst>
          </p:cNvPr>
          <p:cNvSpPr>
            <a:spLocks noGrp="1"/>
          </p:cNvSpPr>
          <p:nvPr>
            <p:ph idx="1"/>
          </p:nvPr>
        </p:nvSpPr>
        <p:spPr/>
        <p:txBody>
          <a:bodyPr/>
          <a:lstStyle/>
          <a:p>
            <a:r>
              <a:rPr lang="nl-BE" dirty="0" err="1"/>
              <a:t>Sometimes</a:t>
            </a:r>
            <a:r>
              <a:rPr lang="nl-BE" dirty="0"/>
              <a:t> </a:t>
            </a:r>
            <a:r>
              <a:rPr lang="nl-BE" dirty="0" err="1"/>
              <a:t>this</a:t>
            </a:r>
            <a:r>
              <a:rPr lang="nl-BE" dirty="0"/>
              <a:t> view is </a:t>
            </a:r>
            <a:r>
              <a:rPr lang="nl-BE" dirty="0" err="1"/>
              <a:t>not</a:t>
            </a:r>
            <a:r>
              <a:rPr lang="nl-BE" dirty="0"/>
              <a:t> up </a:t>
            </a:r>
            <a:r>
              <a:rPr lang="nl-BE" dirty="0" err="1"/>
              <a:t>to</a:t>
            </a:r>
            <a:r>
              <a:rPr lang="nl-BE" dirty="0"/>
              <a:t> date, </a:t>
            </a:r>
            <a:r>
              <a:rPr lang="nl-BE" dirty="0" err="1"/>
              <a:t>remember</a:t>
            </a:r>
            <a:r>
              <a:rPr lang="nl-BE" dirty="0"/>
              <a:t> </a:t>
            </a:r>
            <a:r>
              <a:rPr lang="nl-BE" dirty="0" err="1"/>
              <a:t>to</a:t>
            </a:r>
            <a:r>
              <a:rPr lang="nl-BE" dirty="0"/>
              <a:t> </a:t>
            </a:r>
            <a:r>
              <a:rPr lang="nl-BE" dirty="0" err="1"/>
              <a:t>refresh</a:t>
            </a:r>
            <a:endParaRPr lang="nl-BE" dirty="0"/>
          </a:p>
        </p:txBody>
      </p:sp>
      <p:pic>
        <p:nvPicPr>
          <p:cNvPr id="4" name="Afbeelding 3">
            <a:extLst>
              <a:ext uri="{FF2B5EF4-FFF2-40B4-BE49-F238E27FC236}">
                <a16:creationId xmlns:a16="http://schemas.microsoft.com/office/drawing/2014/main" id="{1B7F1684-BA7C-4ABE-A6EA-D7923B1B4C6F}"/>
              </a:ext>
            </a:extLst>
          </p:cNvPr>
          <p:cNvPicPr>
            <a:picLocks noChangeAspect="1"/>
          </p:cNvPicPr>
          <p:nvPr/>
        </p:nvPicPr>
        <p:blipFill>
          <a:blip r:embed="rId2"/>
          <a:stretch>
            <a:fillRect/>
          </a:stretch>
        </p:blipFill>
        <p:spPr>
          <a:xfrm>
            <a:off x="4036443" y="3142397"/>
            <a:ext cx="6405113" cy="6858000"/>
          </a:xfrm>
          <a:prstGeom prst="rect">
            <a:avLst/>
          </a:prstGeom>
        </p:spPr>
      </p:pic>
      <p:sp>
        <p:nvSpPr>
          <p:cNvPr id="5" name="Pijl: omlaag 4">
            <a:extLst>
              <a:ext uri="{FF2B5EF4-FFF2-40B4-BE49-F238E27FC236}">
                <a16:creationId xmlns:a16="http://schemas.microsoft.com/office/drawing/2014/main" id="{54B030FA-7226-4973-9324-107673593FC0}"/>
              </a:ext>
            </a:extLst>
          </p:cNvPr>
          <p:cNvSpPr/>
          <p:nvPr/>
        </p:nvSpPr>
        <p:spPr>
          <a:xfrm>
            <a:off x="4157981" y="2459986"/>
            <a:ext cx="45719" cy="895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8959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AB371BF-7F1A-4A2A-8428-7387D896D79F}"/>
              </a:ext>
            </a:extLst>
          </p:cNvPr>
          <p:cNvSpPr>
            <a:spLocks noGrp="1"/>
          </p:cNvSpPr>
          <p:nvPr>
            <p:ph type="title"/>
          </p:nvPr>
        </p:nvSpPr>
        <p:spPr>
          <a:xfrm>
            <a:off x="7859485" y="634946"/>
            <a:ext cx="3690257" cy="1450757"/>
          </a:xfrm>
        </p:spPr>
        <p:txBody>
          <a:bodyPr>
            <a:normAutofit/>
          </a:bodyPr>
          <a:lstStyle/>
          <a:p>
            <a:r>
              <a:rPr lang="nl-BE" dirty="0" err="1"/>
              <a:t>Rollback</a:t>
            </a:r>
            <a:endParaRPr lang="nl-BE" dirty="0"/>
          </a:p>
        </p:txBody>
      </p:sp>
      <p:pic>
        <p:nvPicPr>
          <p:cNvPr id="3074" name="Picture 2" descr="Image result for warning">
            <a:extLst>
              <a:ext uri="{FF2B5EF4-FFF2-40B4-BE49-F238E27FC236}">
                <a16:creationId xmlns:a16="http://schemas.microsoft.com/office/drawing/2014/main" id="{7FF46137-2B62-435C-A66A-CF2464158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41" y="640081"/>
            <a:ext cx="6126117"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B7DD4D49-8410-4B51-8339-02B376536113}"/>
              </a:ext>
            </a:extLst>
          </p:cNvPr>
          <p:cNvSpPr>
            <a:spLocks noGrp="1"/>
          </p:cNvSpPr>
          <p:nvPr>
            <p:ph idx="1"/>
          </p:nvPr>
        </p:nvSpPr>
        <p:spPr>
          <a:xfrm>
            <a:off x="7859485" y="2198914"/>
            <a:ext cx="3690257" cy="3670180"/>
          </a:xfrm>
        </p:spPr>
        <p:txBody>
          <a:bodyPr>
            <a:normAutofit/>
          </a:bodyPr>
          <a:lstStyle/>
          <a:p>
            <a:r>
              <a:rPr lang="nl-BE" dirty="0"/>
              <a:t>Always </a:t>
            </a:r>
            <a:r>
              <a:rPr lang="nl-BE" dirty="0" err="1"/>
              <a:t>be</a:t>
            </a:r>
            <a:r>
              <a:rPr lang="nl-BE" dirty="0"/>
              <a:t> </a:t>
            </a:r>
            <a:r>
              <a:rPr lang="nl-BE" dirty="0" err="1"/>
              <a:t>sure</a:t>
            </a:r>
            <a:r>
              <a:rPr lang="nl-BE" dirty="0"/>
              <a:t> </a:t>
            </a:r>
            <a:r>
              <a:rPr lang="nl-BE" dirty="0" err="1"/>
              <a:t>that</a:t>
            </a:r>
            <a:r>
              <a:rPr lang="nl-BE" dirty="0"/>
              <a:t> </a:t>
            </a:r>
            <a:r>
              <a:rPr lang="nl-BE" dirty="0" err="1"/>
              <a:t>you</a:t>
            </a:r>
            <a:r>
              <a:rPr lang="nl-BE" dirty="0"/>
              <a:t> REALLY </a:t>
            </a:r>
            <a:r>
              <a:rPr lang="nl-BE" dirty="0" err="1"/>
              <a:t>wan’t</a:t>
            </a:r>
            <a:r>
              <a:rPr lang="nl-BE" dirty="0"/>
              <a:t> </a:t>
            </a:r>
            <a:r>
              <a:rPr lang="nl-BE" dirty="0" err="1"/>
              <a:t>to</a:t>
            </a:r>
            <a:r>
              <a:rPr lang="nl-BE" dirty="0"/>
              <a:t> </a:t>
            </a:r>
            <a:r>
              <a:rPr lang="nl-BE" dirty="0" err="1"/>
              <a:t>undo</a:t>
            </a:r>
            <a:r>
              <a:rPr lang="nl-BE" dirty="0"/>
              <a:t> stuff </a:t>
            </a:r>
            <a:r>
              <a:rPr lang="nl-BE" dirty="0" err="1"/>
              <a:t>you</a:t>
            </a:r>
            <a:r>
              <a:rPr lang="nl-BE" dirty="0"/>
              <a:t> made</a:t>
            </a:r>
          </a:p>
          <a:p>
            <a:r>
              <a:rPr lang="nl-BE" dirty="0"/>
              <a:t>Later </a:t>
            </a:r>
            <a:r>
              <a:rPr lang="nl-BE" dirty="0" err="1"/>
              <a:t>you</a:t>
            </a:r>
            <a:r>
              <a:rPr lang="nl-BE" dirty="0"/>
              <a:t> </a:t>
            </a:r>
            <a:r>
              <a:rPr lang="nl-BE" dirty="0" err="1"/>
              <a:t>will</a:t>
            </a:r>
            <a:r>
              <a:rPr lang="nl-BE" dirty="0"/>
              <a:t> </a:t>
            </a:r>
            <a:r>
              <a:rPr lang="nl-BE" dirty="0" err="1"/>
              <a:t>learn</a:t>
            </a:r>
            <a:r>
              <a:rPr lang="nl-BE" dirty="0"/>
              <a:t> </a:t>
            </a:r>
            <a:r>
              <a:rPr lang="nl-BE" dirty="0" err="1"/>
              <a:t>how</a:t>
            </a:r>
            <a:r>
              <a:rPr lang="nl-BE" dirty="0"/>
              <a:t> </a:t>
            </a:r>
            <a:r>
              <a:rPr lang="nl-BE" dirty="0" err="1"/>
              <a:t>to</a:t>
            </a:r>
            <a:r>
              <a:rPr lang="nl-BE" dirty="0"/>
              <a:t> keep safe </a:t>
            </a:r>
            <a:r>
              <a:rPr lang="nl-BE" dirty="0" err="1"/>
              <a:t>your</a:t>
            </a:r>
            <a:r>
              <a:rPr lang="nl-BE" dirty="0"/>
              <a:t> changes </a:t>
            </a:r>
            <a:r>
              <a:rPr lang="nl-BE" dirty="0" err="1"/>
              <a:t>so</a:t>
            </a:r>
            <a:r>
              <a:rPr lang="nl-BE" dirty="0"/>
              <a:t> </a:t>
            </a:r>
            <a:r>
              <a:rPr lang="nl-BE" dirty="0" err="1"/>
              <a:t>you</a:t>
            </a:r>
            <a:r>
              <a:rPr lang="nl-BE" dirty="0"/>
              <a:t> </a:t>
            </a:r>
            <a:r>
              <a:rPr lang="nl-BE" dirty="0" err="1"/>
              <a:t>don’t</a:t>
            </a:r>
            <a:r>
              <a:rPr lang="nl-BE" dirty="0"/>
              <a:t> </a:t>
            </a:r>
            <a:r>
              <a:rPr lang="nl-BE" dirty="0" err="1"/>
              <a:t>lose</a:t>
            </a:r>
            <a:r>
              <a:rPr lang="nl-BE" dirty="0"/>
              <a:t> </a:t>
            </a:r>
            <a:r>
              <a:rPr lang="nl-BE" dirty="0" err="1"/>
              <a:t>them</a:t>
            </a:r>
            <a:r>
              <a:rPr lang="nl-BE" dirty="0"/>
              <a:t> </a:t>
            </a:r>
            <a:r>
              <a:rPr lang="nl-BE" dirty="0" err="1"/>
              <a:t>forever</a:t>
            </a:r>
            <a:endParaRPr lang="nl-BE" dirty="0"/>
          </a:p>
        </p:txBody>
      </p:sp>
      <p:sp>
        <p:nvSpPr>
          <p:cNvPr id="75"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939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DD100-0F55-4BE8-9F9B-513087286A6A}"/>
              </a:ext>
            </a:extLst>
          </p:cNvPr>
          <p:cNvSpPr>
            <a:spLocks noGrp="1"/>
          </p:cNvSpPr>
          <p:nvPr>
            <p:ph type="title"/>
          </p:nvPr>
        </p:nvSpPr>
        <p:spPr/>
        <p:txBody>
          <a:bodyPr/>
          <a:lstStyle/>
          <a:p>
            <a:r>
              <a:rPr lang="nl-BE" dirty="0"/>
              <a:t>Reset == hardcore </a:t>
            </a:r>
            <a:r>
              <a:rPr lang="nl-BE" dirty="0" err="1"/>
              <a:t>undo</a:t>
            </a:r>
            <a:endParaRPr lang="nl-BE" dirty="0"/>
          </a:p>
        </p:txBody>
      </p:sp>
      <p:sp>
        <p:nvSpPr>
          <p:cNvPr id="3" name="Tijdelijke aanduiding voor inhoud 2">
            <a:extLst>
              <a:ext uri="{FF2B5EF4-FFF2-40B4-BE49-F238E27FC236}">
                <a16:creationId xmlns:a16="http://schemas.microsoft.com/office/drawing/2014/main" id="{2C78E871-FB6A-46A3-B979-044D3FD78292}"/>
              </a:ext>
            </a:extLst>
          </p:cNvPr>
          <p:cNvSpPr>
            <a:spLocks noGrp="1"/>
          </p:cNvSpPr>
          <p:nvPr>
            <p:ph idx="1"/>
          </p:nvPr>
        </p:nvSpPr>
        <p:spPr/>
        <p:txBody>
          <a:bodyPr/>
          <a:lstStyle/>
          <a:p>
            <a:r>
              <a:rPr lang="nl-BE" dirty="0"/>
              <a:t>Rightclick </a:t>
            </a:r>
            <a:r>
              <a:rPr lang="nl-BE" dirty="0" err="1"/>
              <a:t>any</a:t>
            </a:r>
            <a:r>
              <a:rPr lang="nl-BE" dirty="0"/>
              <a:t> </a:t>
            </a:r>
            <a:r>
              <a:rPr lang="nl-BE" dirty="0" err="1"/>
              <a:t>commit</a:t>
            </a:r>
            <a:r>
              <a:rPr lang="nl-BE" dirty="0"/>
              <a:t> in </a:t>
            </a:r>
            <a:r>
              <a:rPr lang="nl-BE" dirty="0" err="1"/>
              <a:t>history</a:t>
            </a:r>
            <a:r>
              <a:rPr lang="nl-BE" dirty="0"/>
              <a:t>:</a:t>
            </a:r>
          </a:p>
          <a:p>
            <a:pPr lvl="1"/>
            <a:r>
              <a:rPr lang="nl-BE" dirty="0"/>
              <a:t>Reset </a:t>
            </a:r>
            <a:r>
              <a:rPr lang="nl-BE" dirty="0" err="1"/>
              <a:t>with</a:t>
            </a:r>
            <a:r>
              <a:rPr lang="nl-BE" dirty="0"/>
              <a:t> keep changes: </a:t>
            </a:r>
            <a:r>
              <a:rPr lang="nl-BE" dirty="0" err="1"/>
              <a:t>everything</a:t>
            </a:r>
            <a:r>
              <a:rPr lang="nl-BE" dirty="0"/>
              <a:t> </a:t>
            </a:r>
            <a:r>
              <a:rPr lang="nl-BE" dirty="0" err="1"/>
              <a:t>that</a:t>
            </a:r>
            <a:r>
              <a:rPr lang="nl-BE" dirty="0"/>
              <a:t> is </a:t>
            </a:r>
            <a:r>
              <a:rPr lang="nl-BE" dirty="0" err="1"/>
              <a:t>now</a:t>
            </a:r>
            <a:r>
              <a:rPr lang="nl-BE" dirty="0"/>
              <a:t> in </a:t>
            </a:r>
            <a:r>
              <a:rPr lang="nl-BE" dirty="0" err="1"/>
              <a:t>your</a:t>
            </a:r>
            <a:r>
              <a:rPr lang="nl-BE" dirty="0"/>
              <a:t> code </a:t>
            </a:r>
            <a:r>
              <a:rPr lang="nl-BE" dirty="0" err="1"/>
              <a:t>will</a:t>
            </a:r>
            <a:r>
              <a:rPr lang="nl-BE" dirty="0"/>
              <a:t> </a:t>
            </a:r>
            <a:r>
              <a:rPr lang="nl-BE" dirty="0" err="1"/>
              <a:t>be</a:t>
            </a:r>
            <a:r>
              <a:rPr lang="nl-BE" dirty="0"/>
              <a:t> </a:t>
            </a:r>
            <a:r>
              <a:rPr lang="nl-BE" dirty="0" err="1"/>
              <a:t>kept</a:t>
            </a:r>
            <a:endParaRPr lang="nl-BE" dirty="0"/>
          </a:p>
          <a:p>
            <a:pPr lvl="2"/>
            <a:r>
              <a:rPr lang="nl-BE" dirty="0" err="1"/>
              <a:t>Usefull</a:t>
            </a:r>
            <a:r>
              <a:rPr lang="nl-BE" dirty="0"/>
              <a:t> </a:t>
            </a:r>
            <a:r>
              <a:rPr lang="nl-BE" dirty="0" err="1"/>
              <a:t>if</a:t>
            </a:r>
            <a:r>
              <a:rPr lang="nl-BE" dirty="0"/>
              <a:t> </a:t>
            </a:r>
            <a:r>
              <a:rPr lang="nl-BE" dirty="0" err="1"/>
              <a:t>you</a:t>
            </a:r>
            <a:r>
              <a:rPr lang="nl-BE" dirty="0"/>
              <a:t> </a:t>
            </a:r>
            <a:r>
              <a:rPr lang="nl-BE" dirty="0" err="1"/>
              <a:t>just</a:t>
            </a:r>
            <a:r>
              <a:rPr lang="nl-BE" dirty="0"/>
              <a:t> want </a:t>
            </a:r>
            <a:r>
              <a:rPr lang="nl-BE" dirty="0" err="1"/>
              <a:t>to</a:t>
            </a:r>
            <a:r>
              <a:rPr lang="nl-BE" dirty="0"/>
              <a:t> </a:t>
            </a:r>
            <a:r>
              <a:rPr lang="nl-BE" dirty="0" err="1"/>
              <a:t>lose</a:t>
            </a:r>
            <a:r>
              <a:rPr lang="nl-BE" dirty="0"/>
              <a:t> </a:t>
            </a:r>
            <a:r>
              <a:rPr lang="nl-BE" dirty="0" err="1"/>
              <a:t>some</a:t>
            </a:r>
            <a:r>
              <a:rPr lang="nl-BE" dirty="0"/>
              <a:t> </a:t>
            </a:r>
            <a:r>
              <a:rPr lang="nl-BE" dirty="0" err="1"/>
              <a:t>commits</a:t>
            </a:r>
            <a:r>
              <a:rPr lang="nl-BE" dirty="0"/>
              <a:t> but keep </a:t>
            </a:r>
            <a:r>
              <a:rPr lang="nl-BE" dirty="0" err="1"/>
              <a:t>the</a:t>
            </a:r>
            <a:r>
              <a:rPr lang="nl-BE" dirty="0"/>
              <a:t> changes </a:t>
            </a:r>
            <a:r>
              <a:rPr lang="nl-BE" dirty="0" err="1"/>
              <a:t>you</a:t>
            </a:r>
            <a:r>
              <a:rPr lang="nl-BE" dirty="0"/>
              <a:t> made</a:t>
            </a:r>
          </a:p>
          <a:p>
            <a:pPr lvl="1"/>
            <a:r>
              <a:rPr lang="nl-BE" dirty="0"/>
              <a:t>Reset </a:t>
            </a:r>
            <a:r>
              <a:rPr lang="nl-BE" dirty="0" err="1"/>
              <a:t>with</a:t>
            </a:r>
            <a:r>
              <a:rPr lang="nl-BE" dirty="0"/>
              <a:t> delete changes: real </a:t>
            </a:r>
            <a:r>
              <a:rPr lang="nl-BE" dirty="0" err="1"/>
              <a:t>rollback</a:t>
            </a:r>
            <a:r>
              <a:rPr lang="nl-BE" dirty="0"/>
              <a:t> </a:t>
            </a:r>
            <a:r>
              <a:rPr lang="nl-BE" dirty="0" err="1"/>
              <a:t>to</a:t>
            </a:r>
            <a:r>
              <a:rPr lang="nl-BE" dirty="0"/>
              <a:t> </a:t>
            </a:r>
            <a:r>
              <a:rPr lang="nl-BE" dirty="0" err="1"/>
              <a:t>that</a:t>
            </a:r>
            <a:r>
              <a:rPr lang="nl-BE" dirty="0"/>
              <a:t> </a:t>
            </a:r>
            <a:r>
              <a:rPr lang="nl-BE" dirty="0" err="1"/>
              <a:t>current</a:t>
            </a:r>
            <a:r>
              <a:rPr lang="nl-BE" dirty="0"/>
              <a:t> point (</a:t>
            </a:r>
            <a:r>
              <a:rPr lang="nl-BE" dirty="0" err="1"/>
              <a:t>lose</a:t>
            </a:r>
            <a:r>
              <a:rPr lang="nl-BE" dirty="0"/>
              <a:t> </a:t>
            </a:r>
            <a:r>
              <a:rPr lang="nl-BE" dirty="0" err="1"/>
              <a:t>everything</a:t>
            </a:r>
            <a:r>
              <a:rPr lang="nl-BE" dirty="0"/>
              <a:t> </a:t>
            </a:r>
            <a:r>
              <a:rPr lang="nl-BE" dirty="0" err="1"/>
              <a:t>you</a:t>
            </a:r>
            <a:r>
              <a:rPr lang="nl-BE" dirty="0"/>
              <a:t> </a:t>
            </a:r>
            <a:r>
              <a:rPr lang="nl-BE" dirty="0" err="1"/>
              <a:t>did</a:t>
            </a:r>
            <a:r>
              <a:rPr lang="nl-BE" dirty="0"/>
              <a:t> </a:t>
            </a:r>
            <a:r>
              <a:rPr lang="nl-BE" dirty="0" err="1"/>
              <a:t>afterwards</a:t>
            </a:r>
            <a:r>
              <a:rPr lang="nl-BE" dirty="0"/>
              <a:t>)</a:t>
            </a:r>
          </a:p>
          <a:p>
            <a:pPr lvl="2"/>
            <a:r>
              <a:rPr lang="nl-BE" dirty="0" err="1"/>
              <a:t>Usefull</a:t>
            </a:r>
            <a:r>
              <a:rPr lang="nl-BE" dirty="0"/>
              <a:t> </a:t>
            </a:r>
            <a:r>
              <a:rPr lang="nl-BE" dirty="0" err="1"/>
              <a:t>if</a:t>
            </a:r>
            <a:r>
              <a:rPr lang="nl-BE" dirty="0"/>
              <a:t> </a:t>
            </a:r>
            <a:r>
              <a:rPr lang="nl-BE" dirty="0" err="1"/>
              <a:t>you</a:t>
            </a:r>
            <a:r>
              <a:rPr lang="nl-BE" dirty="0"/>
              <a:t> </a:t>
            </a:r>
            <a:r>
              <a:rPr lang="nl-BE" dirty="0" err="1"/>
              <a:t>screwed</a:t>
            </a:r>
            <a:r>
              <a:rPr lang="nl-BE" dirty="0"/>
              <a:t> up or </a:t>
            </a:r>
            <a:r>
              <a:rPr lang="nl-BE" dirty="0" err="1"/>
              <a:t>tried</a:t>
            </a:r>
            <a:r>
              <a:rPr lang="nl-BE" dirty="0"/>
              <a:t> </a:t>
            </a:r>
            <a:r>
              <a:rPr lang="nl-BE" dirty="0" err="1"/>
              <a:t>something</a:t>
            </a:r>
            <a:r>
              <a:rPr lang="nl-BE" dirty="0"/>
              <a:t> </a:t>
            </a:r>
            <a:r>
              <a:rPr lang="nl-BE" dirty="0" err="1"/>
              <a:t>and</a:t>
            </a:r>
            <a:r>
              <a:rPr lang="nl-BE" dirty="0"/>
              <a:t> </a:t>
            </a:r>
            <a:r>
              <a:rPr lang="nl-BE" dirty="0" err="1"/>
              <a:t>failed</a:t>
            </a:r>
            <a:endParaRPr lang="nl-BE" dirty="0"/>
          </a:p>
        </p:txBody>
      </p:sp>
      <p:pic>
        <p:nvPicPr>
          <p:cNvPr id="4" name="Afbeelding 3">
            <a:extLst>
              <a:ext uri="{FF2B5EF4-FFF2-40B4-BE49-F238E27FC236}">
                <a16:creationId xmlns:a16="http://schemas.microsoft.com/office/drawing/2014/main" id="{9DBE347F-8AA6-4D31-B906-E041198BBDD9}"/>
              </a:ext>
            </a:extLst>
          </p:cNvPr>
          <p:cNvPicPr>
            <a:picLocks noChangeAspect="1"/>
          </p:cNvPicPr>
          <p:nvPr/>
        </p:nvPicPr>
        <p:blipFill>
          <a:blip r:embed="rId2"/>
          <a:stretch>
            <a:fillRect/>
          </a:stretch>
        </p:blipFill>
        <p:spPr>
          <a:xfrm>
            <a:off x="3675122" y="3556000"/>
            <a:ext cx="7254815" cy="3560762"/>
          </a:xfrm>
          <a:prstGeom prst="rect">
            <a:avLst/>
          </a:prstGeom>
        </p:spPr>
      </p:pic>
    </p:spTree>
    <p:extLst>
      <p:ext uri="{BB962C8B-B14F-4D97-AF65-F5344CB8AC3E}">
        <p14:creationId xmlns:p14="http://schemas.microsoft.com/office/powerpoint/2010/main" val="148774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t>The End</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3191A91-3B75-40C8-AAFD-0ECE4CFF02D7}" type="slidenum">
              <a:rPr lang="en-US" sz="1400">
                <a:latin typeface="Arial" panose="020B0604020202020204" pitchFamily="34" charset="0"/>
              </a:rPr>
              <a:pPr/>
              <a:t>4</a:t>
            </a:fld>
            <a:endParaRPr lang="en-US" sz="1400">
              <a:latin typeface="Arial" panose="020B0604020202020204" pitchFamily="34" charset="0"/>
            </a:endParaRPr>
          </a:p>
        </p:txBody>
      </p:sp>
      <p:sp>
        <p:nvSpPr>
          <p:cNvPr id="22532" name="TextBox 1"/>
          <p:cNvSpPr txBox="1">
            <a:spLocks noChangeArrowheads="1"/>
          </p:cNvSpPr>
          <p:nvPr/>
        </p:nvSpPr>
        <p:spPr bwMode="auto">
          <a:xfrm>
            <a:off x="2630031" y="1751260"/>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sz="2800" dirty="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dirty="0"/>
          </a:p>
          <a:p>
            <a:r>
              <a:rPr lang="en-US" dirty="0"/>
              <a:t>                          --Linus Torvalds, as quoted in Wikipedia</a:t>
            </a:r>
          </a:p>
        </p:txBody>
      </p:sp>
    </p:spTree>
    <p:extLst>
      <p:ext uri="{BB962C8B-B14F-4D97-AF65-F5344CB8AC3E}">
        <p14:creationId xmlns:p14="http://schemas.microsoft.com/office/powerpoint/2010/main" val="2378640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49757-0611-48D5-A05B-F14A013576C4}"/>
              </a:ext>
            </a:extLst>
          </p:cNvPr>
          <p:cNvSpPr>
            <a:spLocks noGrp="1"/>
          </p:cNvSpPr>
          <p:nvPr>
            <p:ph type="title"/>
          </p:nvPr>
        </p:nvSpPr>
        <p:spPr/>
        <p:txBody>
          <a:bodyPr/>
          <a:lstStyle/>
          <a:p>
            <a:r>
              <a:rPr lang="nl-BE" dirty="0" err="1"/>
              <a:t>Revert</a:t>
            </a:r>
            <a:r>
              <a:rPr lang="nl-BE" dirty="0"/>
              <a:t>== </a:t>
            </a:r>
            <a:r>
              <a:rPr lang="nl-BE" dirty="0" err="1"/>
              <a:t>how</a:t>
            </a:r>
            <a:r>
              <a:rPr lang="nl-BE" dirty="0"/>
              <a:t> </a:t>
            </a:r>
            <a:r>
              <a:rPr lang="nl-BE" dirty="0" err="1"/>
              <a:t>it</a:t>
            </a:r>
            <a:r>
              <a:rPr lang="nl-BE" dirty="0"/>
              <a:t> </a:t>
            </a:r>
            <a:r>
              <a:rPr lang="nl-BE" dirty="0" err="1"/>
              <a:t>should</a:t>
            </a:r>
            <a:r>
              <a:rPr lang="nl-BE" dirty="0"/>
              <a:t> </a:t>
            </a:r>
            <a:r>
              <a:rPr lang="nl-BE" dirty="0" err="1"/>
              <a:t>be</a:t>
            </a:r>
            <a:r>
              <a:rPr lang="nl-BE" dirty="0"/>
              <a:t> </a:t>
            </a:r>
            <a:r>
              <a:rPr lang="nl-BE" dirty="0" err="1"/>
              <a:t>done</a:t>
            </a:r>
            <a:endParaRPr lang="nl-BE" dirty="0"/>
          </a:p>
        </p:txBody>
      </p:sp>
      <p:sp>
        <p:nvSpPr>
          <p:cNvPr id="3" name="Tijdelijke aanduiding voor inhoud 2">
            <a:extLst>
              <a:ext uri="{FF2B5EF4-FFF2-40B4-BE49-F238E27FC236}">
                <a16:creationId xmlns:a16="http://schemas.microsoft.com/office/drawing/2014/main" id="{B3519A28-47E8-4700-AC32-5A0197B65CD4}"/>
              </a:ext>
            </a:extLst>
          </p:cNvPr>
          <p:cNvSpPr>
            <a:spLocks noGrp="1"/>
          </p:cNvSpPr>
          <p:nvPr>
            <p:ph idx="1"/>
          </p:nvPr>
        </p:nvSpPr>
        <p:spPr/>
        <p:txBody>
          <a:bodyPr/>
          <a:lstStyle/>
          <a:p>
            <a:r>
              <a:rPr lang="nl-BE" dirty="0"/>
              <a:t>But </a:t>
            </a:r>
            <a:r>
              <a:rPr lang="nl-BE" dirty="0" err="1"/>
              <a:t>you</a:t>
            </a:r>
            <a:r>
              <a:rPr lang="nl-BE" dirty="0"/>
              <a:t> </a:t>
            </a:r>
            <a:r>
              <a:rPr lang="nl-BE" dirty="0" err="1"/>
              <a:t>will</a:t>
            </a:r>
            <a:r>
              <a:rPr lang="nl-BE" dirty="0"/>
              <a:t> </a:t>
            </a:r>
            <a:r>
              <a:rPr lang="nl-BE" dirty="0" err="1"/>
              <a:t>need</a:t>
            </a:r>
            <a:r>
              <a:rPr lang="nl-BE" dirty="0"/>
              <a:t> </a:t>
            </a:r>
            <a:r>
              <a:rPr lang="nl-BE" dirty="0" err="1"/>
              <a:t>to</a:t>
            </a:r>
            <a:r>
              <a:rPr lang="nl-BE" dirty="0"/>
              <a:t> </a:t>
            </a:r>
            <a:r>
              <a:rPr lang="nl-BE" dirty="0" err="1"/>
              <a:t>learn</a:t>
            </a:r>
            <a:r>
              <a:rPr lang="nl-BE" dirty="0"/>
              <a:t> conflict </a:t>
            </a:r>
            <a:r>
              <a:rPr lang="nl-BE" dirty="0" err="1"/>
              <a:t>resolving</a:t>
            </a:r>
            <a:endParaRPr lang="nl-BE" dirty="0"/>
          </a:p>
          <a:p>
            <a:r>
              <a:rPr lang="nl-BE" dirty="0" err="1"/>
              <a:t>So</a:t>
            </a:r>
            <a:r>
              <a:rPr lang="nl-BE" dirty="0"/>
              <a:t> </a:t>
            </a:r>
            <a:r>
              <a:rPr lang="nl-BE" dirty="0" err="1"/>
              <a:t>for</a:t>
            </a:r>
            <a:r>
              <a:rPr lang="nl-BE" dirty="0"/>
              <a:t> </a:t>
            </a:r>
            <a:r>
              <a:rPr lang="nl-BE" dirty="0" err="1"/>
              <a:t>now</a:t>
            </a:r>
            <a:r>
              <a:rPr lang="nl-BE" dirty="0"/>
              <a:t>, go </a:t>
            </a:r>
            <a:r>
              <a:rPr lang="nl-BE" dirty="0" err="1"/>
              <a:t>with</a:t>
            </a:r>
            <a:r>
              <a:rPr lang="nl-BE" dirty="0"/>
              <a:t> reset.</a:t>
            </a:r>
          </a:p>
          <a:p>
            <a:pPr lvl="1"/>
            <a:r>
              <a:rPr lang="nl-BE" dirty="0"/>
              <a:t>Just </a:t>
            </a:r>
            <a:r>
              <a:rPr lang="nl-BE" dirty="0" err="1"/>
              <a:t>know</a:t>
            </a:r>
            <a:r>
              <a:rPr lang="nl-BE" dirty="0"/>
              <a:t> </a:t>
            </a:r>
            <a:r>
              <a:rPr lang="nl-BE" dirty="0" err="1"/>
              <a:t>that</a:t>
            </a:r>
            <a:r>
              <a:rPr lang="nl-BE" dirty="0"/>
              <a:t> </a:t>
            </a:r>
            <a:r>
              <a:rPr lang="nl-BE" dirty="0" err="1"/>
              <a:t>you</a:t>
            </a:r>
            <a:r>
              <a:rPr lang="nl-BE" dirty="0"/>
              <a:t> </a:t>
            </a:r>
            <a:r>
              <a:rPr lang="nl-BE" dirty="0" err="1"/>
              <a:t>lose</a:t>
            </a:r>
            <a:r>
              <a:rPr lang="nl-BE" dirty="0"/>
              <a:t> </a:t>
            </a:r>
            <a:r>
              <a:rPr lang="nl-BE" dirty="0" err="1"/>
              <a:t>your</a:t>
            </a:r>
            <a:r>
              <a:rPr lang="nl-BE" dirty="0"/>
              <a:t> </a:t>
            </a:r>
            <a:r>
              <a:rPr lang="nl-BE" dirty="0" err="1"/>
              <a:t>commits</a:t>
            </a:r>
            <a:r>
              <a:rPr lang="nl-BE" dirty="0"/>
              <a:t> , </a:t>
            </a:r>
            <a:r>
              <a:rPr lang="nl-BE" dirty="0" err="1"/>
              <a:t>which</a:t>
            </a:r>
            <a:r>
              <a:rPr lang="nl-BE" dirty="0"/>
              <a:t> is never </a:t>
            </a:r>
            <a:r>
              <a:rPr lang="nl-BE" dirty="0" err="1"/>
              <a:t>nice</a:t>
            </a:r>
            <a:endParaRPr lang="nl-BE" dirty="0"/>
          </a:p>
        </p:txBody>
      </p:sp>
      <p:pic>
        <p:nvPicPr>
          <p:cNvPr id="6" name="Afbeelding 5">
            <a:extLst>
              <a:ext uri="{FF2B5EF4-FFF2-40B4-BE49-F238E27FC236}">
                <a16:creationId xmlns:a16="http://schemas.microsoft.com/office/drawing/2014/main" id="{C7282F49-A13A-409C-BC14-8B0CB54AAC9B}"/>
              </a:ext>
            </a:extLst>
          </p:cNvPr>
          <p:cNvPicPr>
            <a:picLocks noChangeAspect="1"/>
          </p:cNvPicPr>
          <p:nvPr/>
        </p:nvPicPr>
        <p:blipFill>
          <a:blip r:embed="rId2"/>
          <a:stretch>
            <a:fillRect/>
          </a:stretch>
        </p:blipFill>
        <p:spPr>
          <a:xfrm>
            <a:off x="7366000" y="1845734"/>
            <a:ext cx="4464050" cy="2911778"/>
          </a:xfrm>
          <a:prstGeom prst="rect">
            <a:avLst/>
          </a:prstGeom>
        </p:spPr>
      </p:pic>
      <p:sp>
        <p:nvSpPr>
          <p:cNvPr id="7" name="Rechthoek 6">
            <a:extLst>
              <a:ext uri="{FF2B5EF4-FFF2-40B4-BE49-F238E27FC236}">
                <a16:creationId xmlns:a16="http://schemas.microsoft.com/office/drawing/2014/main" id="{A8E3C28B-5302-4FA2-88AC-1605287EC7F8}"/>
              </a:ext>
            </a:extLst>
          </p:cNvPr>
          <p:cNvSpPr/>
          <p:nvPr/>
        </p:nvSpPr>
        <p:spPr>
          <a:xfrm>
            <a:off x="1555750" y="5271185"/>
            <a:ext cx="8305800" cy="369332"/>
          </a:xfrm>
          <a:prstGeom prst="rect">
            <a:avLst/>
          </a:prstGeom>
        </p:spPr>
        <p:txBody>
          <a:bodyPr wrap="square">
            <a:spAutoFit/>
          </a:bodyPr>
          <a:lstStyle/>
          <a:p>
            <a:r>
              <a:rPr lang="nl-BE" dirty="0">
                <a:hlinkClick r:id="rId3"/>
              </a:rPr>
              <a:t>https://www.atlassian.com/git/tutorials/undoing-changes/git-revert</a:t>
            </a:r>
            <a:r>
              <a:rPr lang="nl-BE" dirty="0"/>
              <a:t> </a:t>
            </a:r>
          </a:p>
        </p:txBody>
      </p:sp>
    </p:spTree>
    <p:extLst>
      <p:ext uri="{BB962C8B-B14F-4D97-AF65-F5344CB8AC3E}">
        <p14:creationId xmlns:p14="http://schemas.microsoft.com/office/powerpoint/2010/main" val="3549197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Git </a:t>
            </a:r>
            <a:r>
              <a:rPr lang="nl-BE" dirty="0" err="1"/>
              <a:t>commands</a:t>
            </a:r>
            <a:r>
              <a:rPr lang="nl-BE" dirty="0"/>
              <a:t> </a:t>
            </a:r>
          </a:p>
        </p:txBody>
      </p:sp>
      <p:sp>
        <p:nvSpPr>
          <p:cNvPr id="3" name="Text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r>
              <a:rPr lang="nl-NL" dirty="0"/>
              <a:t>| </a:t>
            </a:r>
            <a:fld id="{30519255-5F15-43C0-930C-8DAB7E659C3A}" type="slidenum">
              <a:rPr lang="nl-NL" smtClean="0"/>
              <a:pPr>
                <a:defRPr/>
              </a:pPr>
              <a:t>41</a:t>
            </a:fld>
            <a:endParaRPr lang="nl-NL" dirty="0"/>
          </a:p>
        </p:txBody>
      </p:sp>
    </p:spTree>
    <p:extLst>
      <p:ext uri="{BB962C8B-B14F-4D97-AF65-F5344CB8AC3E}">
        <p14:creationId xmlns:p14="http://schemas.microsoft.com/office/powerpoint/2010/main" val="613109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All</a:t>
            </a:r>
            <a:r>
              <a:rPr lang="nl-BE" dirty="0"/>
              <a:t> </a:t>
            </a:r>
            <a:r>
              <a:rPr lang="nl-BE" dirty="0" err="1"/>
              <a:t>commands</a:t>
            </a:r>
            <a:endParaRPr lang="nl-BE" dirty="0"/>
          </a:p>
        </p:txBody>
      </p:sp>
      <p:sp>
        <p:nvSpPr>
          <p:cNvPr id="3" name="Content Placeholder 2"/>
          <p:cNvSpPr>
            <a:spLocks noGrp="1"/>
          </p:cNvSpPr>
          <p:nvPr>
            <p:ph idx="1"/>
          </p:nvPr>
        </p:nvSpPr>
        <p:spPr>
          <a:xfrm>
            <a:off x="1097280" y="1845734"/>
            <a:ext cx="3344091" cy="4023360"/>
          </a:xfrm>
        </p:spPr>
        <p:txBody>
          <a:bodyPr/>
          <a:lstStyle/>
          <a:p>
            <a:r>
              <a:rPr lang="nl-BE" dirty="0" err="1"/>
              <a:t>Good</a:t>
            </a:r>
            <a:r>
              <a:rPr lang="nl-BE" dirty="0"/>
              <a:t> cheatsheet: </a:t>
            </a:r>
            <a:r>
              <a:rPr lang="nl-BE" dirty="0">
                <a:hlinkClick r:id="rId2"/>
              </a:rPr>
              <a:t>https://hallcweb.jlab.org/wiki/images/1/1f/Git-cheat-sheet-large.png</a:t>
            </a:r>
            <a:r>
              <a:rPr lang="nl-BE" dirty="0"/>
              <a:t> </a:t>
            </a:r>
          </a:p>
        </p:txBody>
      </p:sp>
      <p:sp>
        <p:nvSpPr>
          <p:cNvPr id="4" name="Slide Number Placeholder 3"/>
          <p:cNvSpPr>
            <a:spLocks noGrp="1"/>
          </p:cNvSpPr>
          <p:nvPr>
            <p:ph type="sldNum" sz="quarter" idx="10"/>
          </p:nvPr>
        </p:nvSpPr>
        <p:spPr/>
        <p:txBody>
          <a:bodyPr/>
          <a:lstStyle/>
          <a:p>
            <a:pPr>
              <a:defRPr/>
            </a:pPr>
            <a:r>
              <a:rPr lang="nl-NL" dirty="0"/>
              <a:t>| </a:t>
            </a:r>
            <a:fld id="{33812DFD-2D0F-415F-9226-AFDB3006B138}" type="slidenum">
              <a:rPr lang="nl-NL" smtClean="0"/>
              <a:pPr>
                <a:defRPr/>
              </a:pPr>
              <a:t>42</a:t>
            </a:fld>
            <a:endParaRPr lang="nl-NL" dirty="0"/>
          </a:p>
        </p:txBody>
      </p:sp>
      <p:pic>
        <p:nvPicPr>
          <p:cNvPr id="1026" name="Picture 2" descr="https://hallcweb.jlab.org/wiki/images/1/1f/Git-cheat-sheet-lar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4464" y="420915"/>
            <a:ext cx="7447536" cy="57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96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a:t>
            </a:r>
            <a:r>
              <a:rPr lang="en-US" b="1" dirty="0" err="1">
                <a:latin typeface="PT Sans"/>
                <a:cs typeface="PT Sans"/>
              </a:rPr>
              <a:t>git</a:t>
            </a:r>
            <a:endParaRPr lang="en-US" b="1" dirty="0">
              <a:latin typeface="PT Sans"/>
              <a:cs typeface="PT Sans"/>
            </a:endParaRPr>
          </a:p>
        </p:txBody>
      </p:sp>
      <p:sp>
        <p:nvSpPr>
          <p:cNvPr id="3" name="Content Placeholder 2"/>
          <p:cNvSpPr>
            <a:spLocks noGrp="1"/>
          </p:cNvSpPr>
          <p:nvPr>
            <p:ph idx="1"/>
          </p:nvPr>
        </p:nvSpPr>
        <p:spPr/>
        <p:txBody>
          <a:bodyPr/>
          <a:lstStyle/>
          <a:p>
            <a:pPr marL="0" indent="0">
              <a:buNone/>
            </a:pPr>
            <a:r>
              <a:rPr lang="en-US" b="1" dirty="0" err="1">
                <a:latin typeface="PT Sans"/>
                <a:cs typeface="PT Sans"/>
              </a:rPr>
              <a:t>git</a:t>
            </a:r>
            <a:r>
              <a:rPr lang="en-US" dirty="0">
                <a:latin typeface="PT Sans"/>
                <a:cs typeface="PT Sans"/>
              </a:rPr>
              <a:t> – view all commands</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endParaRPr lang="en-US" dirty="0">
              <a:latin typeface="PT Sans"/>
              <a:cs typeface="PT Sans"/>
            </a:endParaRPr>
          </a:p>
        </p:txBody>
      </p:sp>
    </p:spTree>
    <p:extLst>
      <p:ext uri="{BB962C8B-B14F-4D97-AF65-F5344CB8AC3E}">
        <p14:creationId xmlns:p14="http://schemas.microsoft.com/office/powerpoint/2010/main" val="3366842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a:t>
            </a:r>
            <a:r>
              <a:rPr lang="en-US" b="1" dirty="0" err="1">
                <a:latin typeface="PT Sans"/>
                <a:cs typeface="PT Sans"/>
              </a:rPr>
              <a:t>Init</a:t>
            </a:r>
            <a:endParaRPr lang="en-US" b="1" dirty="0">
              <a:latin typeface="PT Sans"/>
              <a:cs typeface="PT Sans"/>
            </a:endParaRPr>
          </a:p>
        </p:txBody>
      </p:sp>
      <p:sp>
        <p:nvSpPr>
          <p:cNvPr id="3" name="Content Placeholder 2"/>
          <p:cNvSpPr>
            <a:spLocks noGrp="1"/>
          </p:cNvSpPr>
          <p:nvPr>
            <p:ph idx="1"/>
          </p:nvPr>
        </p:nvSpPr>
        <p:spPr/>
        <p:txBody>
          <a:bodyPr/>
          <a:lstStyle/>
          <a:p>
            <a:pPr marL="0" indent="0">
              <a:buNone/>
            </a:pPr>
            <a:r>
              <a:rPr lang="en-US" b="1" dirty="0" err="1">
                <a:latin typeface="PT Sans"/>
                <a:cs typeface="PT Sans"/>
              </a:rPr>
              <a:t>Init</a:t>
            </a:r>
            <a:r>
              <a:rPr lang="en-US" dirty="0">
                <a:latin typeface="PT Sans"/>
                <a:cs typeface="PT Sans"/>
              </a:rPr>
              <a:t> - create an empty new repository</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a:t>
            </a:r>
            <a:r>
              <a:rPr lang="en-US" dirty="0" err="1">
                <a:latin typeface="PT Sans"/>
                <a:cs typeface="PT Sans"/>
              </a:rPr>
              <a:t>init</a:t>
            </a:r>
            <a:endParaRPr lang="en-US" dirty="0">
              <a:latin typeface="PT Sans"/>
              <a:cs typeface="PT Sans"/>
            </a:endParaRPr>
          </a:p>
        </p:txBody>
      </p:sp>
    </p:spTree>
    <p:extLst>
      <p:ext uri="{BB962C8B-B14F-4D97-AF65-F5344CB8AC3E}">
        <p14:creationId xmlns:p14="http://schemas.microsoft.com/office/powerpoint/2010/main" val="3569910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Status</a:t>
            </a:r>
          </a:p>
        </p:txBody>
      </p:sp>
      <p:sp>
        <p:nvSpPr>
          <p:cNvPr id="3" name="Content Placeholder 2"/>
          <p:cNvSpPr>
            <a:spLocks noGrp="1"/>
          </p:cNvSpPr>
          <p:nvPr>
            <p:ph idx="1"/>
          </p:nvPr>
        </p:nvSpPr>
        <p:spPr/>
        <p:txBody>
          <a:bodyPr/>
          <a:lstStyle/>
          <a:p>
            <a:pPr marL="0" indent="0">
              <a:buNone/>
            </a:pPr>
            <a:r>
              <a:rPr lang="en-US" b="1" dirty="0">
                <a:latin typeface="PT Sans"/>
                <a:cs typeface="PT Sans"/>
              </a:rPr>
              <a:t>Status</a:t>
            </a:r>
            <a:r>
              <a:rPr lang="en-US" dirty="0">
                <a:latin typeface="PT Sans"/>
                <a:cs typeface="PT Sans"/>
              </a:rPr>
              <a:t> - show differences between what has been committed and HEAD</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status</a:t>
            </a:r>
          </a:p>
        </p:txBody>
      </p:sp>
    </p:spTree>
    <p:extLst>
      <p:ext uri="{BB962C8B-B14F-4D97-AF65-F5344CB8AC3E}">
        <p14:creationId xmlns:p14="http://schemas.microsoft.com/office/powerpoint/2010/main" val="104089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Add</a:t>
            </a:r>
          </a:p>
        </p:txBody>
      </p:sp>
      <p:sp>
        <p:nvSpPr>
          <p:cNvPr id="3" name="Content Placeholder 2"/>
          <p:cNvSpPr>
            <a:spLocks noGrp="1"/>
          </p:cNvSpPr>
          <p:nvPr>
            <p:ph idx="1"/>
          </p:nvPr>
        </p:nvSpPr>
        <p:spPr/>
        <p:txBody>
          <a:bodyPr/>
          <a:lstStyle/>
          <a:p>
            <a:pPr marL="0" indent="0">
              <a:buNone/>
            </a:pPr>
            <a:r>
              <a:rPr lang="en-US" b="1" dirty="0">
                <a:latin typeface="PT Sans"/>
                <a:cs typeface="PT Sans"/>
              </a:rPr>
              <a:t>Add</a:t>
            </a:r>
            <a:r>
              <a:rPr lang="en-US" dirty="0">
                <a:latin typeface="PT Sans"/>
                <a:cs typeface="PT Sans"/>
              </a:rPr>
              <a:t> – add files to the stage</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add </a:t>
            </a:r>
            <a:r>
              <a:rPr lang="en-US" dirty="0" err="1">
                <a:latin typeface="PT Sans"/>
                <a:cs typeface="PT Sans"/>
              </a:rPr>
              <a:t>foo.info</a:t>
            </a:r>
            <a:endParaRPr lang="en-US" dirty="0">
              <a:latin typeface="PT Sans"/>
              <a:cs typeface="PT Sans"/>
            </a:endParaRPr>
          </a:p>
        </p:txBody>
      </p:sp>
    </p:spTree>
    <p:extLst>
      <p:ext uri="{BB962C8B-B14F-4D97-AF65-F5344CB8AC3E}">
        <p14:creationId xmlns:p14="http://schemas.microsoft.com/office/powerpoint/2010/main" val="40862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Commit</a:t>
            </a:r>
          </a:p>
        </p:txBody>
      </p:sp>
      <p:sp>
        <p:nvSpPr>
          <p:cNvPr id="3" name="Content Placeholder 2"/>
          <p:cNvSpPr>
            <a:spLocks noGrp="1"/>
          </p:cNvSpPr>
          <p:nvPr>
            <p:ph idx="1"/>
          </p:nvPr>
        </p:nvSpPr>
        <p:spPr/>
        <p:txBody>
          <a:bodyPr/>
          <a:lstStyle/>
          <a:p>
            <a:pPr marL="0" indent="0">
              <a:buNone/>
            </a:pPr>
            <a:r>
              <a:rPr lang="en-US" b="1" dirty="0">
                <a:latin typeface="PT Sans"/>
                <a:cs typeface="PT Sans"/>
              </a:rPr>
              <a:t>Commit</a:t>
            </a:r>
            <a:r>
              <a:rPr lang="en-US" dirty="0">
                <a:latin typeface="PT Sans"/>
                <a:cs typeface="PT Sans"/>
              </a:rPr>
              <a:t> – stores contents of the index in a commit along with a message</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commit –m “Added </a:t>
            </a:r>
            <a:r>
              <a:rPr lang="en-US" dirty="0" err="1">
                <a:latin typeface="PT Sans"/>
                <a:cs typeface="PT Sans"/>
              </a:rPr>
              <a:t>foo.info</a:t>
            </a:r>
            <a:r>
              <a:rPr lang="en-US" dirty="0">
                <a:latin typeface="PT Sans"/>
                <a:cs typeface="PT Sans"/>
              </a:rPr>
              <a:t>”</a:t>
            </a:r>
          </a:p>
        </p:txBody>
      </p:sp>
    </p:spTree>
    <p:extLst>
      <p:ext uri="{BB962C8B-B14F-4D97-AF65-F5344CB8AC3E}">
        <p14:creationId xmlns:p14="http://schemas.microsoft.com/office/powerpoint/2010/main" val="2678760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Log</a:t>
            </a:r>
          </a:p>
        </p:txBody>
      </p:sp>
      <p:sp>
        <p:nvSpPr>
          <p:cNvPr id="3" name="Content Placeholder 2"/>
          <p:cNvSpPr>
            <a:spLocks noGrp="1"/>
          </p:cNvSpPr>
          <p:nvPr>
            <p:ph idx="1"/>
          </p:nvPr>
        </p:nvSpPr>
        <p:spPr/>
        <p:txBody>
          <a:bodyPr/>
          <a:lstStyle/>
          <a:p>
            <a:pPr marL="0" indent="0">
              <a:buNone/>
            </a:pPr>
            <a:r>
              <a:rPr lang="en-US" b="1" dirty="0">
                <a:latin typeface="PT Sans"/>
                <a:cs typeface="PT Sans"/>
              </a:rPr>
              <a:t>Log</a:t>
            </a:r>
            <a:r>
              <a:rPr lang="en-US" dirty="0">
                <a:latin typeface="PT Sans"/>
                <a:cs typeface="PT Sans"/>
              </a:rPr>
              <a:t>– view previous commits</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log</a:t>
            </a:r>
          </a:p>
        </p:txBody>
      </p:sp>
    </p:spTree>
    <p:extLst>
      <p:ext uri="{BB962C8B-B14F-4D97-AF65-F5344CB8AC3E}">
        <p14:creationId xmlns:p14="http://schemas.microsoft.com/office/powerpoint/2010/main" val="746401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Checkout</a:t>
            </a:r>
          </a:p>
        </p:txBody>
      </p:sp>
      <p:sp>
        <p:nvSpPr>
          <p:cNvPr id="3" name="Content Placeholder 2"/>
          <p:cNvSpPr>
            <a:spLocks noGrp="1"/>
          </p:cNvSpPr>
          <p:nvPr>
            <p:ph idx="1"/>
          </p:nvPr>
        </p:nvSpPr>
        <p:spPr/>
        <p:txBody>
          <a:bodyPr/>
          <a:lstStyle/>
          <a:p>
            <a:pPr marL="0" indent="0">
              <a:buNone/>
            </a:pPr>
            <a:r>
              <a:rPr lang="en-US" b="1" dirty="0">
                <a:latin typeface="PT Sans"/>
                <a:cs typeface="PT Sans"/>
              </a:rPr>
              <a:t>Checkout</a:t>
            </a:r>
            <a:r>
              <a:rPr lang="en-US" dirty="0">
                <a:latin typeface="PT Sans"/>
                <a:cs typeface="PT Sans"/>
              </a:rPr>
              <a:t> = checkout branches or previous commits</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checkout </a:t>
            </a:r>
            <a:r>
              <a:rPr lang="en-US" dirty="0" err="1">
                <a:latin typeface="PT Sans"/>
                <a:cs typeface="PT Sans"/>
              </a:rPr>
              <a:t>coolfeaturebranch</a:t>
            </a:r>
            <a:endParaRPr lang="en-US" dirty="0">
              <a:latin typeface="PT Sans"/>
              <a:cs typeface="PT Sans"/>
            </a:endParaRP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checkout </a:t>
            </a:r>
            <a:r>
              <a:rPr lang="fi-FI" dirty="0">
                <a:latin typeface="PT Sans"/>
                <a:cs typeface="PT Sans"/>
              </a:rPr>
              <a:t>1c899fed6ed</a:t>
            </a:r>
            <a:endParaRPr lang="en-US" dirty="0">
              <a:latin typeface="PT Sans"/>
              <a:cs typeface="PT Sans"/>
            </a:endParaRPr>
          </a:p>
        </p:txBody>
      </p:sp>
    </p:spTree>
    <p:extLst>
      <p:ext uri="{BB962C8B-B14F-4D97-AF65-F5344CB8AC3E}">
        <p14:creationId xmlns:p14="http://schemas.microsoft.com/office/powerpoint/2010/main" val="41968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p:txBody>
          <a:bodyPr/>
          <a:lstStyle/>
          <a:p>
            <a:endParaRPr lang="en-US" dirty="0"/>
          </a:p>
        </p:txBody>
      </p:sp>
      <p:pic>
        <p:nvPicPr>
          <p:cNvPr id="5122" name="Picture 2" descr="https://thafreebird.files.wordpress.com/2015/02/h610739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022" y="1845734"/>
            <a:ext cx="5907290" cy="44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6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Exercise</a:t>
            </a:r>
            <a:endParaRPr lang="nl-BE" dirty="0"/>
          </a:p>
        </p:txBody>
      </p:sp>
      <p:sp>
        <p:nvSpPr>
          <p:cNvPr id="3" name="Text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r>
              <a:rPr lang="nl-NL" dirty="0"/>
              <a:t>| </a:t>
            </a:r>
            <a:fld id="{30519255-5F15-43C0-930C-8DAB7E659C3A}" type="slidenum">
              <a:rPr lang="nl-NL" smtClean="0"/>
              <a:pPr>
                <a:defRPr/>
              </a:pPr>
              <a:t>50</a:t>
            </a:fld>
            <a:endParaRPr lang="nl-NL" dirty="0"/>
          </a:p>
        </p:txBody>
      </p:sp>
    </p:spTree>
    <p:extLst>
      <p:ext uri="{BB962C8B-B14F-4D97-AF65-F5344CB8AC3E}">
        <p14:creationId xmlns:p14="http://schemas.microsoft.com/office/powerpoint/2010/main" val="3877166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46080" y="1976040"/>
            <a:ext cx="7879680" cy="180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Mono" pitchFamily="33" charset="0"/>
              </a:rPr>
              <a:t>$ </a:t>
            </a:r>
            <a:r>
              <a:rPr lang="en-US" sz="2903" dirty="0" err="1">
                <a:latin typeface="Droid Sans Mono" pitchFamily="33" charset="0"/>
              </a:rPr>
              <a:t>mkdir</a:t>
            </a:r>
            <a:r>
              <a:rPr lang="en-US" sz="2903" dirty="0">
                <a:latin typeface="Droid Sans Mono" pitchFamily="33" charset="0"/>
              </a:rPr>
              <a:t> test</a:t>
            </a:r>
          </a:p>
          <a:p>
            <a:pPr>
              <a:lnSpc>
                <a:spcPct val="97000"/>
              </a:lnSpc>
            </a:pPr>
            <a:r>
              <a:rPr lang="en-US" sz="2903" dirty="0">
                <a:latin typeface="Droid Sans Mono" pitchFamily="33" charset="0"/>
              </a:rPr>
              <a:t>$ cd test</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a:t>
            </a:r>
            <a:r>
              <a:rPr lang="en-US" sz="2903" dirty="0" err="1">
                <a:latin typeface="Droid Sans Mono" pitchFamily="33" charset="0"/>
              </a:rPr>
              <a:t>init</a:t>
            </a:r>
            <a:r>
              <a:rPr lang="en-US" sz="2903" dirty="0">
                <a:latin typeface="Droid Sans Mono" pitchFamily="33" charset="0"/>
              </a:rPr>
              <a:t> .</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status</a:t>
            </a:r>
          </a:p>
        </p:txBody>
      </p:sp>
      <p:sp>
        <p:nvSpPr>
          <p:cNvPr id="6147" name="Text Box 3"/>
          <p:cNvSpPr txBox="1">
            <a:spLocks noChangeArrowheads="1"/>
          </p:cNvSpPr>
          <p:nvPr/>
        </p:nvSpPr>
        <p:spPr bwMode="auto">
          <a:xfrm>
            <a:off x="2146080" y="4229641"/>
            <a:ext cx="8087040" cy="180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a:latin typeface="Droid Sans" pitchFamily="32" charset="0"/>
              </a:rPr>
              <a:t>1. Create a new directory</a:t>
            </a:r>
          </a:p>
          <a:p>
            <a:pPr>
              <a:lnSpc>
                <a:spcPct val="97000"/>
              </a:lnSpc>
            </a:pPr>
            <a:r>
              <a:rPr lang="en-US" sz="2903">
                <a:latin typeface="Droid Sans" pitchFamily="32" charset="0"/>
              </a:rPr>
              <a:t>2. Move inside the new directory</a:t>
            </a:r>
          </a:p>
          <a:p>
            <a:pPr>
              <a:lnSpc>
                <a:spcPct val="97000"/>
              </a:lnSpc>
            </a:pPr>
            <a:r>
              <a:rPr lang="en-US" sz="2903">
                <a:latin typeface="Droid Sans" pitchFamily="32" charset="0"/>
              </a:rPr>
              <a:t>3. Initialize the new directory as a git repository</a:t>
            </a:r>
          </a:p>
          <a:p>
            <a:pPr>
              <a:lnSpc>
                <a:spcPct val="97000"/>
              </a:lnSpc>
            </a:pPr>
            <a:r>
              <a:rPr lang="en-US" sz="2903">
                <a:latin typeface="Droid Sans" pitchFamily="32" charset="0"/>
              </a:rPr>
              <a:t>4. Show the current status of the repository</a:t>
            </a:r>
          </a:p>
        </p:txBody>
      </p:sp>
      <p:sp>
        <p:nvSpPr>
          <p:cNvPr id="5"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4252086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37767" y="1078266"/>
            <a:ext cx="7879680" cy="137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Mono" pitchFamily="33" charset="0"/>
              </a:rPr>
              <a:t>$ notepad hello.txt</a:t>
            </a:r>
          </a:p>
          <a:p>
            <a:pPr>
              <a:lnSpc>
                <a:spcPct val="97000"/>
              </a:lnSpc>
            </a:pPr>
            <a:endParaRPr lang="en-US" sz="2903" dirty="0">
              <a:latin typeface="Droid Sans Mono" pitchFamily="33" charset="0"/>
            </a:endParaRPr>
          </a:p>
          <a:p>
            <a:pPr>
              <a:lnSpc>
                <a:spcPct val="97000"/>
              </a:lnSpc>
            </a:pPr>
            <a:r>
              <a:rPr lang="en-US" sz="2903" dirty="0">
                <a:latin typeface="Droid Sans" pitchFamily="32" charset="0"/>
              </a:rPr>
              <a:t>Type “Hello World” then save and exit</a:t>
            </a:r>
          </a:p>
        </p:txBody>
      </p:sp>
      <p:sp>
        <p:nvSpPr>
          <p:cNvPr id="7171" name="Text Box 3"/>
          <p:cNvSpPr txBox="1">
            <a:spLocks noChangeArrowheads="1"/>
          </p:cNvSpPr>
          <p:nvPr/>
        </p:nvSpPr>
        <p:spPr bwMode="auto">
          <a:xfrm>
            <a:off x="2137767" y="2646426"/>
            <a:ext cx="7879680" cy="3093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a:latin typeface="Droid Sans Mono" pitchFamily="33" charset="0"/>
              </a:rPr>
              <a:t>$ git status</a:t>
            </a:r>
          </a:p>
          <a:p>
            <a:pPr>
              <a:lnSpc>
                <a:spcPct val="97000"/>
              </a:lnSpc>
            </a:pPr>
            <a:endParaRPr lang="en-US" sz="2903">
              <a:latin typeface="Droid Sans Mono" pitchFamily="33" charset="0"/>
            </a:endParaRPr>
          </a:p>
          <a:p>
            <a:pPr>
              <a:lnSpc>
                <a:spcPct val="97000"/>
              </a:lnSpc>
            </a:pPr>
            <a:r>
              <a:rPr lang="en-US" sz="2903">
                <a:latin typeface="Droid Sans" pitchFamily="32" charset="0"/>
              </a:rPr>
              <a:t>git shows </a:t>
            </a:r>
            <a:r>
              <a:rPr lang="en-US" sz="2903">
                <a:latin typeface="Droid Sans Mono" pitchFamily="33" charset="0"/>
              </a:rPr>
              <a:t>hello.txt</a:t>
            </a:r>
            <a:r>
              <a:rPr lang="en-US" sz="2903">
                <a:latin typeface="Droid Sans" pitchFamily="32" charset="0"/>
              </a:rPr>
              <a:t> as “untracked”</a:t>
            </a:r>
          </a:p>
          <a:p>
            <a:pPr>
              <a:lnSpc>
                <a:spcPct val="97000"/>
              </a:lnSpc>
            </a:pPr>
            <a:endParaRPr lang="en-US" sz="2903">
              <a:latin typeface="Droid Sans" pitchFamily="32" charset="0"/>
            </a:endParaRPr>
          </a:p>
          <a:p>
            <a:pPr>
              <a:lnSpc>
                <a:spcPct val="97000"/>
              </a:lnSpc>
            </a:pPr>
            <a:r>
              <a:rPr lang="en-US" sz="2903">
                <a:latin typeface="Droid Sans" pitchFamily="32" charset="0"/>
              </a:rPr>
              <a:t>Untracked files are files which are in the current directory but </a:t>
            </a:r>
            <a:r>
              <a:rPr lang="en-US" sz="2903" i="1" u="sng">
                <a:latin typeface="Droid Sans" pitchFamily="32" charset="0"/>
              </a:rPr>
              <a:t>are not under version control</a:t>
            </a:r>
            <a:r>
              <a:rPr lang="en-US" sz="2903" i="1">
                <a:latin typeface="Droid Sans" pitchFamily="32" charset="0"/>
              </a:rPr>
              <a:t>!</a:t>
            </a:r>
          </a:p>
        </p:txBody>
      </p:sp>
      <p:sp>
        <p:nvSpPr>
          <p:cNvPr id="5"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2976470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37767" y="1319334"/>
            <a:ext cx="8294400" cy="438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add hello.txt</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commit -m “Add hello.txt”</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status</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log</a:t>
            </a:r>
          </a:p>
          <a:p>
            <a:pPr>
              <a:lnSpc>
                <a:spcPct val="97000"/>
              </a:lnSpc>
            </a:pPr>
            <a:endParaRPr lang="en-US" sz="2903" dirty="0">
              <a:latin typeface="Droid Sans Mono" pitchFamily="33" charset="0"/>
            </a:endParaRPr>
          </a:p>
          <a:p>
            <a:pPr>
              <a:lnSpc>
                <a:spcPct val="97000"/>
              </a:lnSpc>
            </a:pPr>
            <a:r>
              <a:rPr lang="en-US" sz="2903" dirty="0">
                <a:latin typeface="Droid Sans" pitchFamily="32" charset="0"/>
              </a:rPr>
              <a:t>1. Add </a:t>
            </a:r>
            <a:r>
              <a:rPr lang="en-US" sz="2903" dirty="0">
                <a:latin typeface="Droid Sans Mono" pitchFamily="33" charset="0"/>
              </a:rPr>
              <a:t>hello.txt</a:t>
            </a:r>
            <a:r>
              <a:rPr lang="en-US" sz="2903" dirty="0">
                <a:latin typeface="Droid Sans" pitchFamily="32" charset="0"/>
              </a:rPr>
              <a:t> to version control</a:t>
            </a:r>
          </a:p>
          <a:p>
            <a:pPr>
              <a:lnSpc>
                <a:spcPct val="97000"/>
              </a:lnSpc>
            </a:pPr>
            <a:r>
              <a:rPr lang="en-US" sz="2903" dirty="0">
                <a:latin typeface="Droid Sans" pitchFamily="32" charset="0"/>
              </a:rPr>
              <a:t>2. Commit changes in current repository (-m tells </a:t>
            </a:r>
            <a:r>
              <a:rPr lang="en-US" sz="2903" dirty="0" err="1">
                <a:latin typeface="Droid Sans" pitchFamily="32" charset="0"/>
              </a:rPr>
              <a:t>git</a:t>
            </a:r>
            <a:r>
              <a:rPr lang="en-US" sz="2903" dirty="0">
                <a:latin typeface="Droid Sans" pitchFamily="32" charset="0"/>
              </a:rPr>
              <a:t> to save a “commit message” with this commit)</a:t>
            </a:r>
          </a:p>
          <a:p>
            <a:pPr>
              <a:lnSpc>
                <a:spcPct val="97000"/>
              </a:lnSpc>
            </a:pPr>
            <a:r>
              <a:rPr lang="en-US" sz="2903" dirty="0">
                <a:latin typeface="Droid Sans" pitchFamily="32" charset="0"/>
              </a:rPr>
              <a:t>3. Show status of repository</a:t>
            </a:r>
          </a:p>
          <a:p>
            <a:pPr>
              <a:lnSpc>
                <a:spcPct val="97000"/>
              </a:lnSpc>
            </a:pPr>
            <a:r>
              <a:rPr lang="en-US" sz="2903" dirty="0">
                <a:latin typeface="Droid Sans" pitchFamily="32" charset="0"/>
              </a:rPr>
              <a:t>4. Show the commit log (a sort of history)</a:t>
            </a:r>
          </a:p>
        </p:txBody>
      </p:sp>
      <p:sp>
        <p:nvSpPr>
          <p:cNvPr id="4"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453953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1229" y="1324834"/>
            <a:ext cx="10282538" cy="491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pitchFamily="32" charset="0"/>
              </a:rPr>
              <a:t>“</a:t>
            </a:r>
            <a:r>
              <a:rPr lang="en-US" sz="2903" dirty="0" err="1">
                <a:latin typeface="Droid Sans" pitchFamily="32" charset="0"/>
              </a:rPr>
              <a:t>Ammend</a:t>
            </a:r>
            <a:r>
              <a:rPr lang="en-US" sz="2903" dirty="0">
                <a:latin typeface="Droid Sans" pitchFamily="32" charset="0"/>
              </a:rPr>
              <a:t>” the last commit, telling </a:t>
            </a:r>
            <a:r>
              <a:rPr lang="en-US" sz="2903" dirty="0" err="1">
                <a:latin typeface="Droid Sans" pitchFamily="32" charset="0"/>
              </a:rPr>
              <a:t>git</a:t>
            </a:r>
            <a:r>
              <a:rPr lang="en-US" sz="2903" dirty="0">
                <a:latin typeface="Droid Sans" pitchFamily="32" charset="0"/>
              </a:rPr>
              <a:t> who you are:</a:t>
            </a:r>
          </a:p>
          <a:p>
            <a:pPr>
              <a:lnSpc>
                <a:spcPct val="97000"/>
              </a:lnSpc>
            </a:pPr>
            <a:endParaRPr lang="en-US" sz="2903" dirty="0">
              <a:latin typeface="Droid Sans" pitchFamily="32" charset="0"/>
            </a:endParaRPr>
          </a:p>
          <a:p>
            <a:pPr>
              <a:lnSpc>
                <a:spcPct val="97000"/>
              </a:lnSpc>
            </a:pPr>
            <a:r>
              <a:rPr lang="en-US" sz="2540" dirty="0">
                <a:latin typeface="Droid Sans Mono" pitchFamily="33" charset="0"/>
              </a:rPr>
              <a:t>$ </a:t>
            </a:r>
            <a:r>
              <a:rPr lang="en-US" sz="2540" dirty="0" err="1">
                <a:latin typeface="Droid Sans Mono" pitchFamily="33" charset="0"/>
              </a:rPr>
              <a:t>git</a:t>
            </a:r>
            <a:r>
              <a:rPr lang="en-US" sz="2540" dirty="0">
                <a:latin typeface="Droid Sans Mono" pitchFamily="33" charset="0"/>
              </a:rPr>
              <a:t> commit --</a:t>
            </a:r>
            <a:r>
              <a:rPr lang="en-US" sz="2540" dirty="0" err="1">
                <a:latin typeface="Droid Sans Mono" pitchFamily="33" charset="0"/>
              </a:rPr>
              <a:t>ammend</a:t>
            </a:r>
            <a:r>
              <a:rPr lang="en-US" sz="2540" dirty="0">
                <a:latin typeface="Droid Sans Mono" pitchFamily="33" charset="0"/>
              </a:rPr>
              <a:t> --author=”Tim dams&lt;tim.dams@ap.be&gt;”</a:t>
            </a:r>
          </a:p>
          <a:p>
            <a:pPr>
              <a:lnSpc>
                <a:spcPct val="97000"/>
              </a:lnSpc>
            </a:pPr>
            <a:endParaRPr lang="en-US" sz="2903" dirty="0">
              <a:latin typeface="Droid Sans Mono" pitchFamily="33" charset="0"/>
            </a:endParaRPr>
          </a:p>
        </p:txBody>
      </p:sp>
      <p:sp>
        <p:nvSpPr>
          <p:cNvPr id="4"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5962815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Let’s</a:t>
            </a:r>
            <a:r>
              <a:rPr lang="nl-BE" dirty="0"/>
              <a:t> get </a:t>
            </a:r>
            <a:r>
              <a:rPr lang="nl-BE" dirty="0" err="1"/>
              <a:t>this</a:t>
            </a:r>
            <a:r>
              <a:rPr lang="nl-BE" dirty="0"/>
              <a:t> over </a:t>
            </a:r>
            <a:r>
              <a:rPr lang="nl-BE" dirty="0" err="1"/>
              <a:t>with</a:t>
            </a:r>
            <a:endParaRPr lang="en-US" dirty="0"/>
          </a:p>
        </p:txBody>
      </p:sp>
      <p:sp>
        <p:nvSpPr>
          <p:cNvPr id="3" name="Tijdelijke aanduiding voor inhoud 2"/>
          <p:cNvSpPr>
            <a:spLocks noGrp="1"/>
          </p:cNvSpPr>
          <p:nvPr>
            <p:ph idx="1"/>
          </p:nvPr>
        </p:nvSpPr>
        <p:spPr>
          <a:xfrm>
            <a:off x="943967" y="5722352"/>
            <a:ext cx="10058400" cy="4023360"/>
          </a:xfrm>
        </p:spPr>
        <p:txBody>
          <a:bodyPr/>
          <a:lstStyle/>
          <a:p>
            <a:r>
              <a:rPr lang="en-US" dirty="0"/>
              <a:t>We’ll explain later</a:t>
            </a:r>
          </a:p>
        </p:txBody>
      </p:sp>
      <p:pic>
        <p:nvPicPr>
          <p:cNvPr id="1026" name="Picture 2" descr="http://1.bp.blogspot.com/-WY2YpNr3W6g/UY6tZAc-H3I/AAAAAAAABLY/xJ9x3wIY8V8/s800/Githu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38" y="1845734"/>
            <a:ext cx="7807060" cy="368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88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a:xfrm>
            <a:off x="1097280" y="1845734"/>
            <a:ext cx="7204364" cy="4023360"/>
          </a:xfrm>
        </p:spPr>
        <p:txBody>
          <a:bodyPr/>
          <a:lstStyle/>
          <a:p>
            <a:r>
              <a:rPr lang="nl-BE" dirty="0"/>
              <a:t>Even </a:t>
            </a:r>
            <a:r>
              <a:rPr lang="nl-BE" dirty="0" err="1"/>
              <a:t>when</a:t>
            </a:r>
            <a:r>
              <a:rPr lang="nl-BE" dirty="0"/>
              <a:t> </a:t>
            </a:r>
            <a:r>
              <a:rPr lang="nl-BE" b="1" dirty="0" err="1"/>
              <a:t>working</a:t>
            </a:r>
            <a:r>
              <a:rPr lang="nl-BE" b="1" dirty="0"/>
              <a:t> </a:t>
            </a:r>
            <a:r>
              <a:rPr lang="nl-BE" b="1" dirty="0" err="1"/>
              <a:t>alone</a:t>
            </a:r>
            <a:r>
              <a:rPr lang="nl-BE" dirty="0"/>
              <a:t> on a project!</a:t>
            </a:r>
          </a:p>
          <a:p>
            <a:pPr lvl="1"/>
            <a:r>
              <a:rPr lang="nl-BE" dirty="0" err="1"/>
              <a:t>Undo</a:t>
            </a:r>
            <a:r>
              <a:rPr lang="nl-BE" dirty="0"/>
              <a:t> changes (“</a:t>
            </a:r>
            <a:r>
              <a:rPr lang="nl-BE" dirty="0" err="1"/>
              <a:t>lifelong</a:t>
            </a:r>
            <a:r>
              <a:rPr lang="nl-BE" dirty="0"/>
              <a:t> ctrl-</a:t>
            </a:r>
            <a:r>
              <a:rPr lang="nl-BE" dirty="0" err="1"/>
              <a:t>z</a:t>
            </a:r>
            <a:r>
              <a:rPr lang="nl-BE" dirty="0"/>
              <a:t>”) or </a:t>
            </a:r>
            <a:r>
              <a:rPr lang="nl-BE" dirty="0" err="1"/>
              <a:t>simply</a:t>
            </a:r>
            <a:r>
              <a:rPr lang="nl-BE" dirty="0"/>
              <a:t> </a:t>
            </a:r>
            <a:r>
              <a:rPr lang="nl-BE" dirty="0" err="1"/>
              <a:t>revert</a:t>
            </a:r>
            <a:r>
              <a:rPr lang="nl-BE" dirty="0"/>
              <a:t> back </a:t>
            </a:r>
            <a:r>
              <a:rPr lang="nl-BE" dirty="0" err="1"/>
              <a:t>to</a:t>
            </a:r>
            <a:r>
              <a:rPr lang="nl-BE" dirty="0"/>
              <a:t> </a:t>
            </a:r>
            <a:r>
              <a:rPr lang="nl-BE" dirty="0" err="1"/>
              <a:t>older</a:t>
            </a:r>
            <a:r>
              <a:rPr lang="nl-BE" dirty="0"/>
              <a:t> </a:t>
            </a:r>
            <a:r>
              <a:rPr lang="nl-BE" dirty="0" err="1"/>
              <a:t>version</a:t>
            </a:r>
            <a:endParaRPr lang="nl-BE" dirty="0"/>
          </a:p>
          <a:p>
            <a:pPr lvl="1"/>
            <a:r>
              <a:rPr lang="nl-BE" dirty="0"/>
              <a:t>Complete </a:t>
            </a:r>
            <a:r>
              <a:rPr lang="nl-BE" dirty="0" err="1"/>
              <a:t>history</a:t>
            </a:r>
            <a:r>
              <a:rPr lang="nl-BE" dirty="0"/>
              <a:t> of </a:t>
            </a:r>
            <a:r>
              <a:rPr lang="nl-BE" dirty="0" err="1"/>
              <a:t>all</a:t>
            </a:r>
            <a:r>
              <a:rPr lang="nl-BE" dirty="0"/>
              <a:t> changes: </a:t>
            </a:r>
            <a:r>
              <a:rPr lang="nl-BE" dirty="0" err="1"/>
              <a:t>see</a:t>
            </a:r>
            <a:r>
              <a:rPr lang="nl-BE" dirty="0"/>
              <a:t> </a:t>
            </a:r>
            <a:r>
              <a:rPr lang="nl-BE" dirty="0" err="1"/>
              <a:t>how</a:t>
            </a:r>
            <a:r>
              <a:rPr lang="nl-BE" dirty="0"/>
              <a:t> </a:t>
            </a:r>
            <a:r>
              <a:rPr lang="nl-BE" dirty="0" err="1"/>
              <a:t>the</a:t>
            </a:r>
            <a:r>
              <a:rPr lang="nl-BE" dirty="0"/>
              <a:t> project </a:t>
            </a:r>
            <a:r>
              <a:rPr lang="nl-BE" dirty="0" err="1"/>
              <a:t>looked</a:t>
            </a:r>
            <a:r>
              <a:rPr lang="nl-BE" dirty="0"/>
              <a:t> like on a </a:t>
            </a:r>
            <a:r>
              <a:rPr lang="nl-BE" dirty="0" err="1"/>
              <a:t>certain</a:t>
            </a:r>
            <a:r>
              <a:rPr lang="nl-BE" dirty="0"/>
              <a:t> </a:t>
            </a:r>
            <a:r>
              <a:rPr lang="nl-BE" dirty="0" err="1"/>
              <a:t>day</a:t>
            </a:r>
            <a:r>
              <a:rPr lang="nl-BE" dirty="0"/>
              <a:t> </a:t>
            </a:r>
          </a:p>
          <a:p>
            <a:pPr lvl="2"/>
            <a:r>
              <a:rPr lang="nl-BE" dirty="0"/>
              <a:t>Handy </a:t>
            </a:r>
            <a:r>
              <a:rPr lang="nl-BE" dirty="0" err="1"/>
              <a:t>for</a:t>
            </a:r>
            <a:r>
              <a:rPr lang="nl-BE" dirty="0"/>
              <a:t> bug </a:t>
            </a:r>
            <a:r>
              <a:rPr lang="nl-BE" dirty="0" err="1"/>
              <a:t>fixes</a:t>
            </a:r>
            <a:r>
              <a:rPr lang="nl-BE" dirty="0"/>
              <a:t> or </a:t>
            </a:r>
            <a:r>
              <a:rPr lang="nl-BE" dirty="0" err="1"/>
              <a:t>when</a:t>
            </a:r>
            <a:r>
              <a:rPr lang="nl-BE" dirty="0"/>
              <a:t> </a:t>
            </a:r>
            <a:r>
              <a:rPr lang="nl-BE" dirty="0" err="1"/>
              <a:t>you</a:t>
            </a:r>
            <a:r>
              <a:rPr lang="nl-BE" dirty="0"/>
              <a:t> </a:t>
            </a:r>
            <a:r>
              <a:rPr lang="nl-BE" dirty="0" err="1"/>
              <a:t>forgot</a:t>
            </a:r>
            <a:r>
              <a:rPr lang="nl-BE" dirty="0"/>
              <a:t> </a:t>
            </a:r>
            <a:r>
              <a:rPr lang="nl-BE" dirty="0" err="1"/>
              <a:t>to</a:t>
            </a:r>
            <a:r>
              <a:rPr lang="nl-BE" dirty="0"/>
              <a:t> </a:t>
            </a:r>
            <a:r>
              <a:rPr lang="nl-BE" dirty="0" err="1"/>
              <a:t>write</a:t>
            </a:r>
            <a:r>
              <a:rPr lang="nl-BE" dirty="0"/>
              <a:t> down </a:t>
            </a:r>
            <a:r>
              <a:rPr lang="nl-BE" dirty="0" err="1"/>
              <a:t>your</a:t>
            </a:r>
            <a:r>
              <a:rPr lang="nl-BE" dirty="0"/>
              <a:t> logs</a:t>
            </a:r>
          </a:p>
          <a:p>
            <a:pPr lvl="1"/>
            <a:r>
              <a:rPr lang="nl-BE" dirty="0" err="1"/>
              <a:t>Documents</a:t>
            </a:r>
            <a:r>
              <a:rPr lang="nl-BE" dirty="0"/>
              <a:t> </a:t>
            </a:r>
            <a:r>
              <a:rPr lang="nl-BE" dirty="0" err="1"/>
              <a:t>why</a:t>
            </a:r>
            <a:r>
              <a:rPr lang="nl-BE" dirty="0"/>
              <a:t> </a:t>
            </a:r>
            <a:r>
              <a:rPr lang="nl-BE" dirty="0" err="1"/>
              <a:t>you</a:t>
            </a:r>
            <a:r>
              <a:rPr lang="nl-BE" dirty="0"/>
              <a:t> </a:t>
            </a:r>
            <a:r>
              <a:rPr lang="nl-BE" dirty="0" err="1"/>
              <a:t>changed</a:t>
            </a:r>
            <a:r>
              <a:rPr lang="nl-BE" dirty="0"/>
              <a:t> </a:t>
            </a:r>
            <a:r>
              <a:rPr lang="nl-BE" dirty="0" err="1"/>
              <a:t>something</a:t>
            </a:r>
            <a:r>
              <a:rPr lang="nl-BE" dirty="0"/>
              <a:t> (</a:t>
            </a:r>
            <a:r>
              <a:rPr lang="nl-BE" dirty="0" err="1"/>
              <a:t>by</a:t>
            </a:r>
            <a:r>
              <a:rPr lang="nl-BE" dirty="0"/>
              <a:t> </a:t>
            </a:r>
            <a:r>
              <a:rPr lang="nl-BE" dirty="0" err="1"/>
              <a:t>using</a:t>
            </a:r>
            <a:r>
              <a:rPr lang="nl-BE" dirty="0"/>
              <a:t> </a:t>
            </a:r>
            <a:r>
              <a:rPr lang="nl-BE" dirty="0" err="1"/>
              <a:t>commit</a:t>
            </a:r>
            <a:r>
              <a:rPr lang="nl-BE" dirty="0"/>
              <a:t> information)</a:t>
            </a:r>
          </a:p>
          <a:p>
            <a:pPr lvl="1"/>
            <a:endParaRPr lang="nl-BE" dirty="0"/>
          </a:p>
          <a:p>
            <a:pPr lvl="1"/>
            <a:endParaRPr lang="nl-BE" dirty="0"/>
          </a:p>
          <a:p>
            <a:r>
              <a:rPr lang="nl-BE" dirty="0"/>
              <a:t>I </a:t>
            </a:r>
            <a:r>
              <a:rPr lang="nl-BE" dirty="0" err="1"/>
              <a:t>use</a:t>
            </a:r>
            <a:r>
              <a:rPr lang="nl-BE" dirty="0"/>
              <a:t> </a:t>
            </a:r>
            <a:r>
              <a:rPr lang="nl-BE" dirty="0" err="1"/>
              <a:t>it</a:t>
            </a:r>
            <a:r>
              <a:rPr lang="nl-BE" dirty="0"/>
              <a:t> </a:t>
            </a:r>
            <a:r>
              <a:rPr lang="nl-BE" dirty="0" err="1"/>
              <a:t>for</a:t>
            </a:r>
            <a:r>
              <a:rPr lang="nl-BE" dirty="0"/>
              <a:t> </a:t>
            </a:r>
            <a:r>
              <a:rPr lang="nl-BE" dirty="0" err="1"/>
              <a:t>all</a:t>
            </a:r>
            <a:r>
              <a:rPr lang="nl-BE" dirty="0"/>
              <a:t> </a:t>
            </a:r>
            <a:r>
              <a:rPr lang="nl-BE" dirty="0" err="1"/>
              <a:t>my</a:t>
            </a:r>
            <a:r>
              <a:rPr lang="nl-BE" dirty="0"/>
              <a:t> </a:t>
            </a:r>
            <a:r>
              <a:rPr lang="nl-BE" dirty="0" err="1"/>
              <a:t>projects</a:t>
            </a:r>
            <a:r>
              <a:rPr lang="nl-BE" dirty="0"/>
              <a:t> (</a:t>
            </a:r>
            <a:r>
              <a:rPr lang="nl-BE" dirty="0" err="1"/>
              <a:t>coding</a:t>
            </a:r>
            <a:r>
              <a:rPr lang="nl-BE" dirty="0"/>
              <a:t>, </a:t>
            </a:r>
            <a:r>
              <a:rPr lang="nl-BE" dirty="0" err="1"/>
              <a:t>writing</a:t>
            </a:r>
            <a:r>
              <a:rPr lang="nl-BE" dirty="0"/>
              <a:t>, blogging, </a:t>
            </a:r>
            <a:r>
              <a:rPr lang="nl-BE" dirty="0" err="1"/>
              <a:t>parenting</a:t>
            </a:r>
            <a:r>
              <a:rPr lang="nl-BE" dirty="0"/>
              <a:t>, </a:t>
            </a:r>
            <a:r>
              <a:rPr lang="nl-BE" dirty="0" err="1"/>
              <a:t>etc</a:t>
            </a:r>
            <a:r>
              <a:rPr lang="nl-BE" dirty="0"/>
              <a:t>)</a:t>
            </a:r>
          </a:p>
        </p:txBody>
      </p:sp>
      <p:pic>
        <p:nvPicPr>
          <p:cNvPr id="7170" name="Picture 2" descr="http://gotgroove.com/wp-content/uploads/2014/06/Version-Control-Com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644" y="2714624"/>
            <a:ext cx="41148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68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p:txBody>
          <a:bodyPr/>
          <a:lstStyle/>
          <a:p>
            <a:r>
              <a:rPr lang="nl-BE" dirty="0" err="1"/>
              <a:t>When</a:t>
            </a:r>
            <a:r>
              <a:rPr lang="nl-BE" dirty="0"/>
              <a:t> </a:t>
            </a:r>
            <a:r>
              <a:rPr lang="nl-BE" dirty="0" err="1"/>
              <a:t>working</a:t>
            </a:r>
            <a:r>
              <a:rPr lang="nl-BE" dirty="0"/>
              <a:t> </a:t>
            </a:r>
            <a:r>
              <a:rPr lang="nl-BE" dirty="0" err="1"/>
              <a:t>alone</a:t>
            </a:r>
            <a:r>
              <a:rPr lang="nl-BE" dirty="0"/>
              <a:t>:</a:t>
            </a:r>
          </a:p>
          <a:p>
            <a:pPr lvl="1"/>
            <a:r>
              <a:rPr lang="nl-BE" dirty="0"/>
              <a:t>No </a:t>
            </a:r>
            <a:r>
              <a:rPr lang="nl-BE" dirty="0" err="1"/>
              <a:t>need</a:t>
            </a:r>
            <a:r>
              <a:rPr lang="nl-BE" dirty="0"/>
              <a:t> </a:t>
            </a:r>
            <a:r>
              <a:rPr lang="nl-BE" dirty="0" err="1"/>
              <a:t>to</a:t>
            </a:r>
            <a:r>
              <a:rPr lang="nl-BE" dirty="0"/>
              <a:t> make </a:t>
            </a:r>
            <a:r>
              <a:rPr lang="nl-BE" dirty="0" err="1"/>
              <a:t>backups</a:t>
            </a:r>
            <a:r>
              <a:rPr lang="nl-BE" dirty="0"/>
              <a:t>/</a:t>
            </a:r>
            <a:r>
              <a:rPr lang="nl-BE" dirty="0" err="1"/>
              <a:t>zips</a:t>
            </a:r>
            <a:r>
              <a:rPr lang="nl-BE" dirty="0"/>
              <a:t> </a:t>
            </a:r>
            <a:r>
              <a:rPr lang="nl-BE" dirty="0" err="1"/>
              <a:t>every</a:t>
            </a:r>
            <a:r>
              <a:rPr lang="nl-BE" dirty="0"/>
              <a:t> time </a:t>
            </a:r>
            <a:r>
              <a:rPr lang="nl-BE" dirty="0" err="1"/>
              <a:t>you</a:t>
            </a:r>
            <a:r>
              <a:rPr lang="nl-BE" dirty="0"/>
              <a:t> </a:t>
            </a:r>
            <a:r>
              <a:rPr lang="nl-BE" dirty="0" err="1"/>
              <a:t>wrote</a:t>
            </a:r>
            <a:r>
              <a:rPr lang="nl-BE" dirty="0"/>
              <a:t> </a:t>
            </a:r>
            <a:r>
              <a:rPr lang="nl-BE" dirty="0" err="1"/>
              <a:t>epic</a:t>
            </a:r>
            <a:r>
              <a:rPr lang="nl-BE" dirty="0"/>
              <a:t> code</a:t>
            </a:r>
          </a:p>
          <a:p>
            <a:pPr lvl="1"/>
            <a:r>
              <a:rPr lang="nl-BE" dirty="0"/>
              <a:t>Have a </a:t>
            </a:r>
            <a:r>
              <a:rPr lang="nl-BE" dirty="0" err="1"/>
              <a:t>history</a:t>
            </a:r>
            <a:r>
              <a:rPr lang="nl-BE" dirty="0"/>
              <a:t> of </a:t>
            </a:r>
            <a:r>
              <a:rPr lang="nl-BE" dirty="0" err="1"/>
              <a:t>everything</a:t>
            </a:r>
            <a:r>
              <a:rPr lang="nl-BE" dirty="0"/>
              <a:t> </a:t>
            </a:r>
            <a:r>
              <a:rPr lang="nl-BE" dirty="0" err="1"/>
              <a:t>you</a:t>
            </a:r>
            <a:r>
              <a:rPr lang="nl-BE" dirty="0"/>
              <a:t> </a:t>
            </a:r>
            <a:r>
              <a:rPr lang="nl-BE" dirty="0" err="1"/>
              <a:t>wrote</a:t>
            </a:r>
            <a:r>
              <a:rPr lang="nl-BE" dirty="0"/>
              <a:t>, </a:t>
            </a:r>
            <a:r>
              <a:rPr lang="nl-BE" dirty="0" err="1"/>
              <a:t>changed</a:t>
            </a:r>
            <a:r>
              <a:rPr lang="nl-BE" dirty="0"/>
              <a:t>, </a:t>
            </a:r>
            <a:r>
              <a:rPr lang="nl-BE" dirty="0" err="1"/>
              <a:t>deleted</a:t>
            </a:r>
            <a:endParaRPr lang="nl-BE" dirty="0"/>
          </a:p>
          <a:p>
            <a:pPr lvl="1"/>
            <a:r>
              <a:rPr lang="nl-BE" dirty="0" err="1"/>
              <a:t>Try</a:t>
            </a:r>
            <a:r>
              <a:rPr lang="nl-BE" dirty="0"/>
              <a:t> stuff and </a:t>
            </a:r>
            <a:r>
              <a:rPr lang="nl-BE" dirty="0" err="1"/>
              <a:t>revert</a:t>
            </a:r>
            <a:r>
              <a:rPr lang="nl-BE" dirty="0"/>
              <a:t> </a:t>
            </a:r>
            <a:r>
              <a:rPr lang="nl-BE" dirty="0" err="1"/>
              <a:t>if</a:t>
            </a:r>
            <a:r>
              <a:rPr lang="nl-BE" dirty="0"/>
              <a:t> </a:t>
            </a:r>
            <a:r>
              <a:rPr lang="nl-BE" dirty="0" err="1"/>
              <a:t>it</a:t>
            </a:r>
            <a:r>
              <a:rPr lang="nl-BE" dirty="0"/>
              <a:t> </a:t>
            </a:r>
            <a:r>
              <a:rPr lang="nl-BE" dirty="0" err="1"/>
              <a:t>didn’t</a:t>
            </a:r>
            <a:r>
              <a:rPr lang="nl-BE" dirty="0"/>
              <a:t> </a:t>
            </a:r>
            <a:r>
              <a:rPr lang="nl-BE" dirty="0" err="1"/>
              <a:t>work</a:t>
            </a:r>
            <a:r>
              <a:rPr lang="nl-BE" dirty="0"/>
              <a:t> out</a:t>
            </a:r>
            <a:endParaRPr lang="en-US" dirty="0"/>
          </a:p>
        </p:txBody>
      </p:sp>
    </p:spTree>
    <p:extLst>
      <p:ext uri="{BB962C8B-B14F-4D97-AF65-F5344CB8AC3E}">
        <p14:creationId xmlns:p14="http://schemas.microsoft.com/office/powerpoint/2010/main" val="262961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p:txBody>
          <a:bodyPr/>
          <a:lstStyle/>
          <a:p>
            <a:r>
              <a:rPr lang="nl-BE" dirty="0"/>
              <a:t>In team [next </a:t>
            </a:r>
            <a:r>
              <a:rPr lang="nl-BE" dirty="0" err="1"/>
              <a:t>year</a:t>
            </a:r>
            <a:r>
              <a:rPr lang="nl-BE" dirty="0"/>
              <a:t>]:</a:t>
            </a:r>
          </a:p>
          <a:p>
            <a:pPr lvl="1"/>
            <a:r>
              <a:rPr lang="nl-BE" b="1" dirty="0" err="1"/>
              <a:t>Solve</a:t>
            </a:r>
            <a:r>
              <a:rPr lang="nl-BE" b="1" dirty="0"/>
              <a:t> </a:t>
            </a:r>
            <a:r>
              <a:rPr lang="nl-BE" b="1" dirty="0" err="1"/>
              <a:t>conflicts</a:t>
            </a:r>
            <a:r>
              <a:rPr lang="nl-BE" b="1" dirty="0"/>
              <a:t> </a:t>
            </a:r>
            <a:r>
              <a:rPr lang="nl-BE" dirty="0"/>
              <a:t>in code</a:t>
            </a:r>
          </a:p>
          <a:p>
            <a:pPr lvl="1"/>
            <a:r>
              <a:rPr lang="nl-BE" dirty="0" err="1"/>
              <a:t>Work</a:t>
            </a:r>
            <a:r>
              <a:rPr lang="nl-BE" dirty="0"/>
              <a:t> </a:t>
            </a:r>
            <a:r>
              <a:rPr lang="nl-BE" dirty="0" err="1"/>
              <a:t>together</a:t>
            </a:r>
            <a:r>
              <a:rPr lang="nl-BE" dirty="0"/>
              <a:t> on </a:t>
            </a:r>
            <a:r>
              <a:rPr lang="nl-BE" dirty="0" err="1"/>
              <a:t>same</a:t>
            </a:r>
            <a:r>
              <a:rPr lang="nl-BE" dirty="0"/>
              <a:t> files. Git </a:t>
            </a:r>
            <a:r>
              <a:rPr lang="nl-BE" dirty="0" err="1"/>
              <a:t>will</a:t>
            </a:r>
            <a:r>
              <a:rPr lang="nl-BE" dirty="0"/>
              <a:t> most of </a:t>
            </a:r>
            <a:r>
              <a:rPr lang="nl-BE" dirty="0" err="1"/>
              <a:t>the</a:t>
            </a:r>
            <a:r>
              <a:rPr lang="nl-BE" dirty="0"/>
              <a:t> time </a:t>
            </a:r>
            <a:r>
              <a:rPr lang="nl-BE" b="1" dirty="0" err="1"/>
              <a:t>merge</a:t>
            </a:r>
            <a:r>
              <a:rPr lang="nl-BE" dirty="0"/>
              <a:t> </a:t>
            </a:r>
            <a:r>
              <a:rPr lang="nl-BE" dirty="0" err="1"/>
              <a:t>them</a:t>
            </a:r>
            <a:r>
              <a:rPr lang="nl-BE" dirty="0"/>
              <a:t> </a:t>
            </a:r>
            <a:r>
              <a:rPr lang="nl-BE" dirty="0" err="1"/>
              <a:t>automagically</a:t>
            </a:r>
            <a:endParaRPr lang="nl-BE" dirty="0"/>
          </a:p>
          <a:p>
            <a:pPr lvl="1"/>
            <a:r>
              <a:rPr lang="nl-BE" dirty="0" err="1"/>
              <a:t>Work</a:t>
            </a:r>
            <a:r>
              <a:rPr lang="nl-BE" dirty="0"/>
              <a:t> on different </a:t>
            </a:r>
            <a:r>
              <a:rPr lang="nl-BE" b="1" dirty="0" err="1"/>
              <a:t>branched</a:t>
            </a:r>
            <a:r>
              <a:rPr lang="nl-BE" b="1" dirty="0"/>
              <a:t>, independent </a:t>
            </a:r>
            <a:r>
              <a:rPr lang="nl-BE" dirty="0"/>
              <a:t>of </a:t>
            </a:r>
            <a:r>
              <a:rPr lang="nl-BE" dirty="0" err="1"/>
              <a:t>each</a:t>
            </a:r>
            <a:r>
              <a:rPr lang="nl-BE" dirty="0"/>
              <a:t> </a:t>
            </a:r>
            <a:r>
              <a:rPr lang="nl-BE" dirty="0" err="1"/>
              <a:t>other</a:t>
            </a:r>
            <a:r>
              <a:rPr lang="nl-BE" dirty="0"/>
              <a:t>, </a:t>
            </a:r>
            <a:r>
              <a:rPr lang="nl-BE" dirty="0" err="1"/>
              <a:t>for</a:t>
            </a:r>
            <a:r>
              <a:rPr lang="nl-BE" dirty="0"/>
              <a:t> </a:t>
            </a:r>
            <a:r>
              <a:rPr lang="nl-BE" dirty="0" err="1"/>
              <a:t>example</a:t>
            </a:r>
            <a:r>
              <a:rPr lang="nl-BE" dirty="0"/>
              <a:t>: a </a:t>
            </a:r>
            <a:r>
              <a:rPr lang="nl-BE" dirty="0" err="1"/>
              <a:t>branch</a:t>
            </a:r>
            <a:r>
              <a:rPr lang="nl-BE" dirty="0"/>
              <a:t> per feature</a:t>
            </a:r>
            <a:endParaRPr lang="en-US" dirty="0"/>
          </a:p>
        </p:txBody>
      </p:sp>
      <p:pic>
        <p:nvPicPr>
          <p:cNvPr id="8194" name="Picture 2" descr="http://alecsimone.com/wp-content/uploads/2015/04/Github-Com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286" y="3699856"/>
            <a:ext cx="6602211" cy="315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30933"/>
      </p:ext>
    </p:extLst>
  </p:cSld>
  <p:clrMapOvr>
    <a:masterClrMapping/>
  </p:clrMapOvr>
</p:sld>
</file>

<file path=ppt/theme/theme1.xml><?xml version="1.0" encoding="utf-8"?>
<a:theme xmlns:a="http://schemas.openxmlformats.org/drawingml/2006/main" name="Terugblik">
  <a:themeElements>
    <a:clrScheme name="Terugbli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erugbli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1318</Words>
  <Application>Microsoft Office PowerPoint</Application>
  <PresentationFormat>Breedbeeld</PresentationFormat>
  <Paragraphs>235</Paragraphs>
  <Slides>54</Slides>
  <Notes>7</Notes>
  <HiddenSlides>5</HiddenSlides>
  <MMClips>0</MMClips>
  <ScaleCrop>false</ScaleCrop>
  <HeadingPairs>
    <vt:vector size="6" baseType="variant">
      <vt:variant>
        <vt:lpstr>Gebruikte lettertypen</vt:lpstr>
      </vt:variant>
      <vt:variant>
        <vt:i4>12</vt:i4>
      </vt:variant>
      <vt:variant>
        <vt:lpstr>Thema</vt:lpstr>
      </vt:variant>
      <vt:variant>
        <vt:i4>1</vt:i4>
      </vt:variant>
      <vt:variant>
        <vt:lpstr>Diatitels</vt:lpstr>
      </vt:variant>
      <vt:variant>
        <vt:i4>54</vt:i4>
      </vt:variant>
    </vt:vector>
  </HeadingPairs>
  <TitlesOfParts>
    <vt:vector size="67" baseType="lpstr">
      <vt:lpstr>Arial Unicode MS</vt:lpstr>
      <vt:lpstr>Droid Sans</vt:lpstr>
      <vt:lpstr>Droid Sans Mono</vt:lpstr>
      <vt:lpstr>Helvetica Neue</vt:lpstr>
      <vt:lpstr>PT Sans</vt:lpstr>
      <vt:lpstr>Arial</vt:lpstr>
      <vt:lpstr>Calibri</vt:lpstr>
      <vt:lpstr>Calibri Light</vt:lpstr>
      <vt:lpstr>Palatino Linotype</vt:lpstr>
      <vt:lpstr>Times</vt:lpstr>
      <vt:lpstr>Times New Roman</vt:lpstr>
      <vt:lpstr>Wingdings</vt:lpstr>
      <vt:lpstr>Terugblik</vt:lpstr>
      <vt:lpstr>Git basics</vt:lpstr>
      <vt:lpstr>What is Version/Source Control?</vt:lpstr>
      <vt:lpstr>PowerPoint-presentatie</vt:lpstr>
      <vt:lpstr>The End</vt:lpstr>
      <vt:lpstr>So why should I use git?!</vt:lpstr>
      <vt:lpstr>Let’s get this over with</vt:lpstr>
      <vt:lpstr>So why should I use git?!</vt:lpstr>
      <vt:lpstr>So why should I use git?!</vt:lpstr>
      <vt:lpstr>So why should I use git?!</vt:lpstr>
      <vt:lpstr>CLI vs GUI</vt:lpstr>
      <vt:lpstr>Git CLI</vt:lpstr>
      <vt:lpstr>Git GUI</vt:lpstr>
      <vt:lpstr>Git essentials</vt:lpstr>
      <vt:lpstr>Init</vt:lpstr>
      <vt:lpstr>Commits</vt:lpstr>
      <vt:lpstr>3 States of a File in Git</vt:lpstr>
      <vt:lpstr>File Status Lifecycle</vt:lpstr>
      <vt:lpstr>All together:</vt:lpstr>
      <vt:lpstr>Some Commands</vt:lpstr>
      <vt:lpstr> A “simple” Git workflow</vt:lpstr>
      <vt:lpstr>PowerPoint-presentatie</vt:lpstr>
      <vt:lpstr>So what is Github then?</vt:lpstr>
      <vt:lpstr>Git and github</vt:lpstr>
      <vt:lpstr>Git and github</vt:lpstr>
      <vt:lpstr>PowerPoint-presentatie</vt:lpstr>
      <vt:lpstr>And why then use GitHub</vt:lpstr>
      <vt:lpstr>Now what?</vt:lpstr>
      <vt:lpstr>Git in VS</vt:lpstr>
      <vt:lpstr>PowerPoint-presentatie</vt:lpstr>
      <vt:lpstr>Make git default</vt:lpstr>
      <vt:lpstr>Team explorer window = portal to git</vt:lpstr>
      <vt:lpstr>Click home in Team explorer</vt:lpstr>
      <vt:lpstr>Changes== focus this semester</vt:lpstr>
      <vt:lpstr>Everytime you build or safe code:</vt:lpstr>
      <vt:lpstr>Show history</vt:lpstr>
      <vt:lpstr>History</vt:lpstr>
      <vt:lpstr>Refresh history</vt:lpstr>
      <vt:lpstr>Rollback</vt:lpstr>
      <vt:lpstr>Reset == hardcore undo</vt:lpstr>
      <vt:lpstr>Revert== how it should be done</vt:lpstr>
      <vt:lpstr>Git commands </vt:lpstr>
      <vt:lpstr>All commands</vt:lpstr>
      <vt:lpstr>Basic Commands - git</vt:lpstr>
      <vt:lpstr>Basic Commands - Init</vt:lpstr>
      <vt:lpstr>Basic Commands - Status</vt:lpstr>
      <vt:lpstr>Basic Commands - Add</vt:lpstr>
      <vt:lpstr>Basic Commands - Commit</vt:lpstr>
      <vt:lpstr>Basic Commands - Log</vt:lpstr>
      <vt:lpstr>Basic Commands - Checkout</vt:lpstr>
      <vt:lpstr>Exercise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Dams Tim</dc:creator>
  <cp:lastModifiedBy>Dams Tim</cp:lastModifiedBy>
  <cp:revision>2</cp:revision>
  <dcterms:created xsi:type="dcterms:W3CDTF">2019-02-10T11:02:12Z</dcterms:created>
  <dcterms:modified xsi:type="dcterms:W3CDTF">2019-02-10T11:13:42Z</dcterms:modified>
</cp:coreProperties>
</file>