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0" r:id="rId1"/>
  </p:sldMasterIdLst>
  <p:notesMasterIdLst>
    <p:notesMasterId r:id="rId22"/>
  </p:notesMasterIdLst>
  <p:sldIdLst>
    <p:sldId id="2130" r:id="rId2"/>
    <p:sldId id="2116" r:id="rId3"/>
    <p:sldId id="1817" r:id="rId4"/>
    <p:sldId id="2117" r:id="rId5"/>
    <p:sldId id="1821" r:id="rId6"/>
    <p:sldId id="1822" r:id="rId7"/>
    <p:sldId id="1819" r:id="rId8"/>
    <p:sldId id="2119" r:id="rId9"/>
    <p:sldId id="1141" r:id="rId10"/>
    <p:sldId id="1118" r:id="rId11"/>
    <p:sldId id="1827" r:id="rId12"/>
    <p:sldId id="1828" r:id="rId13"/>
    <p:sldId id="2122" r:id="rId14"/>
    <p:sldId id="2129" r:id="rId15"/>
    <p:sldId id="2123" r:id="rId16"/>
    <p:sldId id="2124" r:id="rId17"/>
    <p:sldId id="2126" r:id="rId18"/>
    <p:sldId id="2127" r:id="rId19"/>
    <p:sldId id="2128" r:id="rId20"/>
    <p:sldId id="2125" r:id="rId21"/>
  </p:sldIdLst>
  <p:sldSz cx="12192000" cy="6858000"/>
  <p:notesSz cx="6858000" cy="9144000"/>
  <p:embeddedFontLst>
    <p:embeddedFont>
      <p:font typeface="Archivo Narrow" panose="020B0506020202020B04" pitchFamily="34" charset="0"/>
      <p:regular r:id="rId23"/>
      <p:bold r:id="rId24"/>
      <p:italic r:id="rId25"/>
    </p:embeddedFont>
    <p:embeddedFont>
      <p:font typeface="Blogger Sans" panose="02000506030000020004" pitchFamily="50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4F3E3-81C2-4B38-A6A9-786852A8B13E}" type="datetimeFigureOut">
              <a:rPr lang="nl-BE" smtClean="0"/>
              <a:t>12/02/2021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6A5C7-C260-42A1-ABDB-D38251B3ACA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445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0E9788-D66B-46D3-85C3-2E32405F1B0F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868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4BDC55-62D4-4F50-A989-F614FF217D9A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001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4BDC55-62D4-4F50-A989-F614FF217D9A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400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C4F678-5FBC-4F52-8355-86CEF5B440DA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1679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12/02/2021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474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12/02/2021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226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12/02/2021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019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87072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12/02/2021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5427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12/02/2021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3379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12/02/2021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285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12/02/2021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30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12/02/2021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2142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12/02/2021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366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12/02/2021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166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12/02/2021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5168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12/02/2021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F5C872F0-617F-4A53-8A61-73E3919E54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69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docs/books/tutorial/java/concepts/obje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657A7-6041-4DC5-B0EF-7D159D06D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2. Klassen en objecten in C#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41088B0-959B-475E-9C6D-7CF3F23A9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1. Object </a:t>
            </a:r>
            <a:r>
              <a:rPr lang="nl-BE" dirty="0" err="1"/>
              <a:t>Oriented</a:t>
            </a:r>
            <a:r>
              <a:rPr lang="nl-BE" dirty="0"/>
              <a:t> Programming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7DEA74-FEDA-4A5F-AC7C-A545AAFA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1604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" y="1"/>
            <a:ext cx="12149967" cy="785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1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01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623799FA-AE81-4D14-9D12-3A44C90B5A10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01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2688" y="2122488"/>
            <a:ext cx="27241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118" name="Afgeronde rechthoek 5"/>
          <p:cNvSpPr>
            <a:spLocks noChangeArrowheads="1"/>
          </p:cNvSpPr>
          <p:nvPr/>
        </p:nvSpPr>
        <p:spPr bwMode="auto">
          <a:xfrm>
            <a:off x="3616325" y="819151"/>
            <a:ext cx="7240588" cy="1546225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And so, my fellow Objects: ask not what your program can do for you -  ask what you can do for your program!</a:t>
            </a:r>
            <a:endParaRPr kumimoji="0" lang="en-IE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31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Access </a:t>
            </a:r>
            <a:r>
              <a:rPr lang="nl-BE" dirty="0" err="1"/>
              <a:t>modifiers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Keyword</a:t>
            </a:r>
            <a:r>
              <a:rPr lang="nl-BE" dirty="0"/>
              <a:t> om aan te geven hoe ‘zichtbaar’ een methode of instantievariabele van een klasse is voor de buitenwereld:</a:t>
            </a:r>
          </a:p>
          <a:p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" name="Picture 2" descr="Image result for c# private public">
            <a:extLst>
              <a:ext uri="{FF2B5EF4-FFF2-40B4-BE49-F238E27FC236}">
                <a16:creationId xmlns:a16="http://schemas.microsoft.com/office/drawing/2014/main" id="{6969E29E-5678-430F-9245-3A1CD8CD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290" y="2952925"/>
            <a:ext cx="3846490" cy="38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37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Access </a:t>
            </a:r>
            <a:r>
              <a:rPr lang="nl-BE" dirty="0" err="1"/>
              <a:t>modifiers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63085" y="2383815"/>
            <a:ext cx="4723509" cy="4902200"/>
          </a:xfrm>
        </p:spPr>
        <p:txBody>
          <a:bodyPr/>
          <a:lstStyle/>
          <a:p>
            <a:pPr lvl="1"/>
            <a:r>
              <a:rPr lang="nl-BE" b="1" dirty="0"/>
              <a:t>Public</a:t>
            </a:r>
            <a:r>
              <a:rPr lang="nl-BE" dirty="0"/>
              <a:t>: overal zichtbaar</a:t>
            </a:r>
          </a:p>
          <a:p>
            <a:pPr lvl="1"/>
            <a:r>
              <a:rPr lang="nl-BE" dirty="0" err="1"/>
              <a:t>Internal</a:t>
            </a:r>
            <a:r>
              <a:rPr lang="nl-BE" dirty="0"/>
              <a:t>: enkel zichtbaar in </a:t>
            </a:r>
            <a:r>
              <a:rPr lang="nl-BE" dirty="0" err="1"/>
              <a:t>assembly</a:t>
            </a:r>
            <a:r>
              <a:rPr lang="nl-BE" dirty="0"/>
              <a:t> (project) van klasse </a:t>
            </a:r>
          </a:p>
          <a:p>
            <a:pPr lvl="1"/>
            <a:r>
              <a:rPr lang="nl-BE" dirty="0" err="1"/>
              <a:t>Protected</a:t>
            </a:r>
            <a:r>
              <a:rPr lang="nl-BE" dirty="0"/>
              <a:t>: in klasse zelf en klasse die van deze klasse overerven (zie later)</a:t>
            </a:r>
          </a:p>
          <a:p>
            <a:pPr lvl="1"/>
            <a:r>
              <a:rPr lang="nl-BE" b="1" dirty="0"/>
              <a:t>Private</a:t>
            </a:r>
            <a:r>
              <a:rPr lang="nl-BE" dirty="0"/>
              <a:t>: enkel in klasse zelf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6" name="Picture 4" descr="Related image">
            <a:extLst>
              <a:ext uri="{FF2B5EF4-FFF2-40B4-BE49-F238E27FC236}">
                <a16:creationId xmlns:a16="http://schemas.microsoft.com/office/drawing/2014/main" id="{B445DBAD-157C-45A9-B839-7C079EAD0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4"/>
          <a:stretch/>
        </p:blipFill>
        <p:spPr bwMode="auto">
          <a:xfrm>
            <a:off x="5686594" y="1740777"/>
            <a:ext cx="5210175" cy="367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65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43A55-E1A3-4750-AB50-DAE91420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ziet alles “in zich”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74D987E-F59E-4E14-8C92-3F41C1E0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Ieder object heeft z’n eigen variabelen, zogenaamde “</a:t>
            </a:r>
            <a:r>
              <a:rPr lang="nl-BE" b="1" dirty="0"/>
              <a:t>instantievariabelen</a:t>
            </a:r>
            <a:r>
              <a:rPr lang="nl-BE" dirty="0"/>
              <a:t> , private fields of data fields</a:t>
            </a:r>
            <a:r>
              <a:rPr lang="nl-BE" b="1" dirty="0"/>
              <a:t>”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C2CCA46-8D8A-45FB-A2D2-37CE63B3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02768A4-45CA-4724-82ED-C8B186DDE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802" y="2619336"/>
            <a:ext cx="5972706" cy="401800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530291C-E206-446B-A8FA-AB8CAC7E7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033" y="4638531"/>
            <a:ext cx="22479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1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7ED95-DF42-4732-B59B-068FBC43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BBF54BC-FF03-412F-8363-A5F838802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6C9C529-07F2-44C7-81A2-1729ED62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2126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88B7-AA43-4B89-A0E5-27763F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bestaan 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983-D349-42B1-84B4-60B9A1F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3650860" cy="4902200"/>
          </a:xfrm>
        </p:spPr>
        <p:txBody>
          <a:bodyPr/>
          <a:lstStyle/>
          <a:p>
            <a:r>
              <a:rPr lang="nl-BE" b="1" dirty="0"/>
              <a:t>Access </a:t>
            </a:r>
            <a:r>
              <a:rPr lang="nl-BE" b="1" dirty="0" err="1"/>
              <a:t>modifiers</a:t>
            </a:r>
            <a:r>
              <a:rPr lang="nl-BE" dirty="0"/>
              <a:t>: wat mag de buitenwereld zien (public </a:t>
            </a:r>
            <a:r>
              <a:rPr lang="nl-BE" dirty="0" err="1"/>
              <a:t>vs</a:t>
            </a:r>
            <a:r>
              <a:rPr lang="nl-BE" dirty="0"/>
              <a:t> private)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83BDCA-3EA1-403A-A400-FBABBE5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15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06762B2-AD27-44D6-AE9C-40F481BB4EDC}"/>
              </a:ext>
            </a:extLst>
          </p:cNvPr>
          <p:cNvSpPr/>
          <p:nvPr/>
        </p:nvSpPr>
        <p:spPr>
          <a:xfrm>
            <a:off x="5499507" y="1041023"/>
            <a:ext cx="658063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Rechthoek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Rechthoek(int beginlengte, int beginbreedte)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lengte= beginlengte;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breedte= beginbreedte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lengte = 1;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Lengte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lengte;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lengte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breedte = 1;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 breedte;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breedte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ToonOppervlakte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($"Oppervlakte is= {Lengte*Breedte}"  );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28676A25-0646-4BBB-9338-85695C7E93D8}"/>
              </a:ext>
            </a:extLst>
          </p:cNvPr>
          <p:cNvSpPr/>
          <p:nvPr/>
        </p:nvSpPr>
        <p:spPr bwMode="auto">
          <a:xfrm>
            <a:off x="5905850" y="133457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BD2E5CE8-86A1-4D0F-A193-F1F89358804B}"/>
              </a:ext>
            </a:extLst>
          </p:cNvPr>
          <p:cNvSpPr/>
          <p:nvPr/>
        </p:nvSpPr>
        <p:spPr bwMode="auto">
          <a:xfrm>
            <a:off x="5905850" y="2820821"/>
            <a:ext cx="679508" cy="442496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4CCD8AE-69AA-4D81-BCE2-30321F9E9E42}"/>
              </a:ext>
            </a:extLst>
          </p:cNvPr>
          <p:cNvSpPr/>
          <p:nvPr/>
        </p:nvSpPr>
        <p:spPr bwMode="auto">
          <a:xfrm>
            <a:off x="5905850" y="410178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E0B63E21-8972-4039-B23C-9252E05DE81B}"/>
              </a:ext>
            </a:extLst>
          </p:cNvPr>
          <p:cNvSpPr/>
          <p:nvPr/>
        </p:nvSpPr>
        <p:spPr bwMode="auto">
          <a:xfrm>
            <a:off x="5905850" y="4519238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B4A38361-A14A-45C5-9683-63408700DF88}"/>
              </a:ext>
            </a:extLst>
          </p:cNvPr>
          <p:cNvSpPr/>
          <p:nvPr/>
        </p:nvSpPr>
        <p:spPr bwMode="auto">
          <a:xfrm>
            <a:off x="5905850" y="5579596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7947EA9C-9B66-4A7F-B51E-EC8AA2DA229C}"/>
              </a:ext>
            </a:extLst>
          </p:cNvPr>
          <p:cNvSpPr/>
          <p:nvPr/>
        </p:nvSpPr>
        <p:spPr bwMode="auto">
          <a:xfrm>
            <a:off x="1133911" y="1334571"/>
            <a:ext cx="2901194" cy="356117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829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88B7-AA43-4B89-A0E5-27763F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bestaan 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983-D349-42B1-84B4-60B9A1F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3650860" cy="4902200"/>
          </a:xfrm>
        </p:spPr>
        <p:txBody>
          <a:bodyPr/>
          <a:lstStyle/>
          <a:p>
            <a:r>
              <a:rPr lang="nl-BE" b="1" dirty="0"/>
              <a:t>Access </a:t>
            </a:r>
            <a:r>
              <a:rPr lang="nl-BE" b="1" dirty="0" err="1"/>
              <a:t>modifiers</a:t>
            </a:r>
            <a:r>
              <a:rPr lang="nl-BE" dirty="0"/>
              <a:t>: wat mag de buitenwereld zien (public </a:t>
            </a:r>
            <a:r>
              <a:rPr lang="nl-BE" dirty="0" err="1"/>
              <a:t>vs</a:t>
            </a:r>
            <a:r>
              <a:rPr lang="nl-BE" dirty="0"/>
              <a:t> private)</a:t>
            </a:r>
          </a:p>
          <a:p>
            <a:r>
              <a:rPr lang="nl-BE" b="1" dirty="0" err="1"/>
              <a:t>Constructors</a:t>
            </a:r>
            <a:r>
              <a:rPr lang="nl-BE" dirty="0"/>
              <a:t>: wat moet object hebben wanneer het aangemaakt wordt (zie verder)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83BDCA-3EA1-403A-A400-FBABBE5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06762B2-AD27-44D6-AE9C-40F481BB4EDC}"/>
              </a:ext>
            </a:extLst>
          </p:cNvPr>
          <p:cNvSpPr/>
          <p:nvPr/>
        </p:nvSpPr>
        <p:spPr>
          <a:xfrm>
            <a:off x="5499507" y="1041023"/>
            <a:ext cx="658063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Rechthoek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Rechthoek(int beginlengte, int beginbreedte)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lengte= beginlengte;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breedte= beginbreedte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lengte = 1;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Lengte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lengte;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lengte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breedte = 1;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 breedte;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breedte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ToonOppervlakte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($"Oppervlakte is= {Lengte*Breedte}"  );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C5C45D1-519E-4845-8108-98408C325A97}"/>
              </a:ext>
            </a:extLst>
          </p:cNvPr>
          <p:cNvSpPr/>
          <p:nvPr/>
        </p:nvSpPr>
        <p:spPr bwMode="auto">
          <a:xfrm>
            <a:off x="1163272" y="1366795"/>
            <a:ext cx="2813110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3469CED-06EE-466A-B424-79FEC5F681B7}"/>
              </a:ext>
            </a:extLst>
          </p:cNvPr>
          <p:cNvSpPr/>
          <p:nvPr/>
        </p:nvSpPr>
        <p:spPr bwMode="auto">
          <a:xfrm>
            <a:off x="5905850" y="133457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CF98681-7357-46B8-B944-53A00BE35459}"/>
              </a:ext>
            </a:extLst>
          </p:cNvPr>
          <p:cNvSpPr/>
          <p:nvPr/>
        </p:nvSpPr>
        <p:spPr bwMode="auto">
          <a:xfrm>
            <a:off x="5905850" y="2820821"/>
            <a:ext cx="679508" cy="442496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5E38D94-C99E-4575-B34D-924580E2D39D}"/>
              </a:ext>
            </a:extLst>
          </p:cNvPr>
          <p:cNvSpPr/>
          <p:nvPr/>
        </p:nvSpPr>
        <p:spPr bwMode="auto">
          <a:xfrm>
            <a:off x="5905850" y="410178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F202832-4B79-4BD0-A34A-6D7A21E3DB94}"/>
              </a:ext>
            </a:extLst>
          </p:cNvPr>
          <p:cNvSpPr/>
          <p:nvPr/>
        </p:nvSpPr>
        <p:spPr bwMode="auto">
          <a:xfrm>
            <a:off x="5905850" y="4519238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284C91F-D2CB-4308-8C36-95345ED7CD6F}"/>
              </a:ext>
            </a:extLst>
          </p:cNvPr>
          <p:cNvSpPr/>
          <p:nvPr/>
        </p:nvSpPr>
        <p:spPr bwMode="auto">
          <a:xfrm>
            <a:off x="5905850" y="5579596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1552C180-B02C-4326-B0CB-DE428CD8380A}"/>
              </a:ext>
            </a:extLst>
          </p:cNvPr>
          <p:cNvSpPr/>
          <p:nvPr/>
        </p:nvSpPr>
        <p:spPr bwMode="auto">
          <a:xfrm>
            <a:off x="1301690" y="3079940"/>
            <a:ext cx="2020350" cy="323893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A9C1629-46E0-4DCE-9D4E-D2F17016A5BD}"/>
              </a:ext>
            </a:extLst>
          </p:cNvPr>
          <p:cNvSpPr/>
          <p:nvPr/>
        </p:nvSpPr>
        <p:spPr bwMode="auto">
          <a:xfrm>
            <a:off x="5785432" y="1270045"/>
            <a:ext cx="4935698" cy="1171151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19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88B7-AA43-4B89-A0E5-27763F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bestaan 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983-D349-42B1-84B4-60B9A1F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3650860" cy="4902200"/>
          </a:xfrm>
        </p:spPr>
        <p:txBody>
          <a:bodyPr/>
          <a:lstStyle/>
          <a:p>
            <a:r>
              <a:rPr lang="nl-BE" b="1" dirty="0"/>
              <a:t>Access </a:t>
            </a:r>
            <a:r>
              <a:rPr lang="nl-BE" b="1" dirty="0" err="1"/>
              <a:t>modifiers</a:t>
            </a:r>
            <a:r>
              <a:rPr lang="nl-BE" dirty="0"/>
              <a:t>: wat mag de buitenwereld zien (public </a:t>
            </a:r>
            <a:r>
              <a:rPr lang="nl-BE" dirty="0" err="1"/>
              <a:t>vs</a:t>
            </a:r>
            <a:r>
              <a:rPr lang="nl-BE" dirty="0"/>
              <a:t> private)</a:t>
            </a:r>
          </a:p>
          <a:p>
            <a:r>
              <a:rPr lang="nl-BE" b="1" dirty="0" err="1"/>
              <a:t>Constructors</a:t>
            </a:r>
            <a:r>
              <a:rPr lang="nl-BE" dirty="0"/>
              <a:t>: wat moet object hebben wanneer het aangemaakt wordt (zie verder)</a:t>
            </a:r>
          </a:p>
          <a:p>
            <a:r>
              <a:rPr lang="nl-BE" b="1" dirty="0"/>
              <a:t>Methoden</a:t>
            </a:r>
            <a:r>
              <a:rPr lang="nl-BE" dirty="0"/>
              <a:t>: gedrag van object bepalen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83BDCA-3EA1-403A-A400-FBABBE5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06762B2-AD27-44D6-AE9C-40F481BB4EDC}"/>
              </a:ext>
            </a:extLst>
          </p:cNvPr>
          <p:cNvSpPr/>
          <p:nvPr/>
        </p:nvSpPr>
        <p:spPr>
          <a:xfrm>
            <a:off x="5499507" y="1041023"/>
            <a:ext cx="658063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Rechthoek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Rechthoek(int beginlengte, int beginbreedte)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lengte= beginlengte;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breedte= beginbreedte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lengte = 1;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Lengte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lengte;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lengte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breedte = 1;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 breedte;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breedte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ToonOppervlakte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($"Oppervlakte is= {Lengte*Breedte}"  );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C5C45D1-519E-4845-8108-98408C325A97}"/>
              </a:ext>
            </a:extLst>
          </p:cNvPr>
          <p:cNvSpPr/>
          <p:nvPr/>
        </p:nvSpPr>
        <p:spPr bwMode="auto">
          <a:xfrm>
            <a:off x="1259746" y="1426850"/>
            <a:ext cx="2683080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3469CED-06EE-466A-B424-79FEC5F681B7}"/>
              </a:ext>
            </a:extLst>
          </p:cNvPr>
          <p:cNvSpPr/>
          <p:nvPr/>
        </p:nvSpPr>
        <p:spPr bwMode="auto">
          <a:xfrm>
            <a:off x="5905850" y="133457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CF98681-7357-46B8-B944-53A00BE35459}"/>
              </a:ext>
            </a:extLst>
          </p:cNvPr>
          <p:cNvSpPr/>
          <p:nvPr/>
        </p:nvSpPr>
        <p:spPr bwMode="auto">
          <a:xfrm>
            <a:off x="5905850" y="2820821"/>
            <a:ext cx="679508" cy="442496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5E38D94-C99E-4575-B34D-924580E2D39D}"/>
              </a:ext>
            </a:extLst>
          </p:cNvPr>
          <p:cNvSpPr/>
          <p:nvPr/>
        </p:nvSpPr>
        <p:spPr bwMode="auto">
          <a:xfrm>
            <a:off x="5905850" y="410178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F202832-4B79-4BD0-A34A-6D7A21E3DB94}"/>
              </a:ext>
            </a:extLst>
          </p:cNvPr>
          <p:cNvSpPr/>
          <p:nvPr/>
        </p:nvSpPr>
        <p:spPr bwMode="auto">
          <a:xfrm>
            <a:off x="5905850" y="4519238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284C91F-D2CB-4308-8C36-95345ED7CD6F}"/>
              </a:ext>
            </a:extLst>
          </p:cNvPr>
          <p:cNvSpPr/>
          <p:nvPr/>
        </p:nvSpPr>
        <p:spPr bwMode="auto">
          <a:xfrm>
            <a:off x="5905850" y="5579596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1552C180-B02C-4326-B0CB-DE428CD8380A}"/>
              </a:ext>
            </a:extLst>
          </p:cNvPr>
          <p:cNvSpPr/>
          <p:nvPr/>
        </p:nvSpPr>
        <p:spPr bwMode="auto">
          <a:xfrm>
            <a:off x="1259746" y="3042069"/>
            <a:ext cx="2028738" cy="323893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A9C1629-46E0-4DCE-9D4E-D2F17016A5BD}"/>
              </a:ext>
            </a:extLst>
          </p:cNvPr>
          <p:cNvSpPr/>
          <p:nvPr/>
        </p:nvSpPr>
        <p:spPr bwMode="auto">
          <a:xfrm>
            <a:off x="5785432" y="1270045"/>
            <a:ext cx="4935698" cy="1171151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96CAD7D4-CFA1-405E-909C-5EE41C67F467}"/>
              </a:ext>
            </a:extLst>
          </p:cNvPr>
          <p:cNvSpPr/>
          <p:nvPr/>
        </p:nvSpPr>
        <p:spPr bwMode="auto">
          <a:xfrm>
            <a:off x="1259746" y="5107258"/>
            <a:ext cx="1626067" cy="323893"/>
          </a:xfrm>
          <a:prstGeom prst="rect">
            <a:avLst/>
          </a:prstGeom>
          <a:solidFill>
            <a:srgbClr val="00B0F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B65E93F6-096A-4ADC-A68A-D37568BE17A5}"/>
              </a:ext>
            </a:extLst>
          </p:cNvPr>
          <p:cNvSpPr/>
          <p:nvPr/>
        </p:nvSpPr>
        <p:spPr bwMode="auto">
          <a:xfrm>
            <a:off x="5785432" y="5523429"/>
            <a:ext cx="5917210" cy="872609"/>
          </a:xfrm>
          <a:prstGeom prst="rect">
            <a:avLst/>
          </a:prstGeom>
          <a:solidFill>
            <a:srgbClr val="00B0F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284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88B7-AA43-4B89-A0E5-27763F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bestaan 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983-D349-42B1-84B4-60B9A1F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3650860" cy="4902200"/>
          </a:xfrm>
        </p:spPr>
        <p:txBody>
          <a:bodyPr>
            <a:normAutofit fontScale="92500" lnSpcReduction="20000"/>
          </a:bodyPr>
          <a:lstStyle/>
          <a:p>
            <a:r>
              <a:rPr lang="nl-BE" b="1" dirty="0"/>
              <a:t>Access </a:t>
            </a:r>
            <a:r>
              <a:rPr lang="nl-BE" b="1" dirty="0" err="1"/>
              <a:t>modifiers</a:t>
            </a:r>
            <a:r>
              <a:rPr lang="nl-BE" dirty="0"/>
              <a:t>: wat mag de buitenwereld zien (public </a:t>
            </a:r>
            <a:r>
              <a:rPr lang="nl-BE" dirty="0" err="1"/>
              <a:t>vs</a:t>
            </a:r>
            <a:r>
              <a:rPr lang="nl-BE" dirty="0"/>
              <a:t> private)</a:t>
            </a:r>
          </a:p>
          <a:p>
            <a:r>
              <a:rPr lang="nl-BE" b="1" dirty="0" err="1"/>
              <a:t>Constructors</a:t>
            </a:r>
            <a:r>
              <a:rPr lang="nl-BE" dirty="0"/>
              <a:t>: wat moet object hebben wanneer het aangemaakt wordt (zie verder)</a:t>
            </a:r>
          </a:p>
          <a:p>
            <a:r>
              <a:rPr lang="nl-BE" b="1" dirty="0"/>
              <a:t>Methoden</a:t>
            </a:r>
            <a:r>
              <a:rPr lang="nl-BE" dirty="0"/>
              <a:t>: gedrag van object bepalen</a:t>
            </a:r>
          </a:p>
          <a:p>
            <a:r>
              <a:rPr lang="nl-BE" b="1" dirty="0" err="1"/>
              <a:t>Properties</a:t>
            </a:r>
            <a:r>
              <a:rPr lang="nl-BE" dirty="0"/>
              <a:t>: op een veilige manier de interne staat van object aanpassen en uitlezen (zie verder)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83BDCA-3EA1-403A-A400-FBABBE5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06762B2-AD27-44D6-AE9C-40F481BB4EDC}"/>
              </a:ext>
            </a:extLst>
          </p:cNvPr>
          <p:cNvSpPr/>
          <p:nvPr/>
        </p:nvSpPr>
        <p:spPr>
          <a:xfrm>
            <a:off x="5499507" y="1041023"/>
            <a:ext cx="658063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Rechthoek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Rechthoek(int beginlengte, int beginbreedte)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lengte= beginlengte;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breedte= beginbreedte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lengte = 1;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Lengte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lengte;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lengte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breedte = 1;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 breedte;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breedte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ToonOppervlakte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($"Oppervlakte is= {Lengte*Breedte}"  );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C5C45D1-519E-4845-8108-98408C325A97}"/>
              </a:ext>
            </a:extLst>
          </p:cNvPr>
          <p:cNvSpPr/>
          <p:nvPr/>
        </p:nvSpPr>
        <p:spPr bwMode="auto">
          <a:xfrm>
            <a:off x="1133911" y="1334571"/>
            <a:ext cx="2691469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3469CED-06EE-466A-B424-79FEC5F681B7}"/>
              </a:ext>
            </a:extLst>
          </p:cNvPr>
          <p:cNvSpPr/>
          <p:nvPr/>
        </p:nvSpPr>
        <p:spPr bwMode="auto">
          <a:xfrm>
            <a:off x="5905850" y="133457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CF98681-7357-46B8-B944-53A00BE35459}"/>
              </a:ext>
            </a:extLst>
          </p:cNvPr>
          <p:cNvSpPr/>
          <p:nvPr/>
        </p:nvSpPr>
        <p:spPr bwMode="auto">
          <a:xfrm>
            <a:off x="5905850" y="2820821"/>
            <a:ext cx="679508" cy="442496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5E38D94-C99E-4575-B34D-924580E2D39D}"/>
              </a:ext>
            </a:extLst>
          </p:cNvPr>
          <p:cNvSpPr/>
          <p:nvPr/>
        </p:nvSpPr>
        <p:spPr bwMode="auto">
          <a:xfrm>
            <a:off x="5905850" y="410178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F202832-4B79-4BD0-A34A-6D7A21E3DB94}"/>
              </a:ext>
            </a:extLst>
          </p:cNvPr>
          <p:cNvSpPr/>
          <p:nvPr/>
        </p:nvSpPr>
        <p:spPr bwMode="auto">
          <a:xfrm>
            <a:off x="5905850" y="4519238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284C91F-D2CB-4308-8C36-95345ED7CD6F}"/>
              </a:ext>
            </a:extLst>
          </p:cNvPr>
          <p:cNvSpPr/>
          <p:nvPr/>
        </p:nvSpPr>
        <p:spPr bwMode="auto">
          <a:xfrm>
            <a:off x="5905850" y="5579596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1552C180-B02C-4326-B0CB-DE428CD8380A}"/>
              </a:ext>
            </a:extLst>
          </p:cNvPr>
          <p:cNvSpPr/>
          <p:nvPr/>
        </p:nvSpPr>
        <p:spPr bwMode="auto">
          <a:xfrm>
            <a:off x="1133910" y="2309092"/>
            <a:ext cx="2020351" cy="323893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A9C1629-46E0-4DCE-9D4E-D2F17016A5BD}"/>
              </a:ext>
            </a:extLst>
          </p:cNvPr>
          <p:cNvSpPr/>
          <p:nvPr/>
        </p:nvSpPr>
        <p:spPr bwMode="auto">
          <a:xfrm>
            <a:off x="5785432" y="1270045"/>
            <a:ext cx="4935698" cy="1171151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96CAD7D4-CFA1-405E-909C-5EE41C67F467}"/>
              </a:ext>
            </a:extLst>
          </p:cNvPr>
          <p:cNvSpPr/>
          <p:nvPr/>
        </p:nvSpPr>
        <p:spPr bwMode="auto">
          <a:xfrm>
            <a:off x="1284911" y="3474973"/>
            <a:ext cx="1433122" cy="323893"/>
          </a:xfrm>
          <a:prstGeom prst="rect">
            <a:avLst/>
          </a:prstGeom>
          <a:solidFill>
            <a:srgbClr val="00B0F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B65E93F6-096A-4ADC-A68A-D37568BE17A5}"/>
              </a:ext>
            </a:extLst>
          </p:cNvPr>
          <p:cNvSpPr/>
          <p:nvPr/>
        </p:nvSpPr>
        <p:spPr bwMode="auto">
          <a:xfrm>
            <a:off x="5785432" y="5523429"/>
            <a:ext cx="5917210" cy="872609"/>
          </a:xfrm>
          <a:prstGeom prst="rect">
            <a:avLst/>
          </a:prstGeom>
          <a:solidFill>
            <a:srgbClr val="00B0F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368F2D0-20BB-45CE-9B96-C513C4036A88}"/>
              </a:ext>
            </a:extLst>
          </p:cNvPr>
          <p:cNvSpPr/>
          <p:nvPr/>
        </p:nvSpPr>
        <p:spPr bwMode="auto">
          <a:xfrm>
            <a:off x="1284911" y="4195345"/>
            <a:ext cx="1600902" cy="323893"/>
          </a:xfrm>
          <a:prstGeom prst="rect">
            <a:avLst/>
          </a:prstGeom>
          <a:solidFill>
            <a:srgbClr val="C0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70B6A0EF-06B9-4CBE-8AA3-8FEA71FC1C15}"/>
              </a:ext>
            </a:extLst>
          </p:cNvPr>
          <p:cNvSpPr/>
          <p:nvPr/>
        </p:nvSpPr>
        <p:spPr bwMode="auto">
          <a:xfrm>
            <a:off x="5905850" y="3084616"/>
            <a:ext cx="4186106" cy="1017165"/>
          </a:xfrm>
          <a:prstGeom prst="rect">
            <a:avLst/>
          </a:prstGeom>
          <a:solidFill>
            <a:srgbClr val="C0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D81DEA4B-F646-47D4-BC4C-EBB8AF7FB8F9}"/>
              </a:ext>
            </a:extLst>
          </p:cNvPr>
          <p:cNvSpPr/>
          <p:nvPr/>
        </p:nvSpPr>
        <p:spPr bwMode="auto">
          <a:xfrm>
            <a:off x="5785432" y="4500286"/>
            <a:ext cx="4186106" cy="1017165"/>
          </a:xfrm>
          <a:prstGeom prst="rect">
            <a:avLst/>
          </a:prstGeom>
          <a:solidFill>
            <a:srgbClr val="C0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99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88B7-AA43-4B89-A0E5-27763F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bestaan 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983-D349-42B1-84B4-60B9A1F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3650860" cy="4902200"/>
          </a:xfrm>
        </p:spPr>
        <p:txBody>
          <a:bodyPr>
            <a:normAutofit fontScale="85000" lnSpcReduction="20000"/>
          </a:bodyPr>
          <a:lstStyle/>
          <a:p>
            <a:r>
              <a:rPr lang="nl-BE" b="1" dirty="0"/>
              <a:t>Access </a:t>
            </a:r>
            <a:r>
              <a:rPr lang="nl-BE" b="1" dirty="0" err="1"/>
              <a:t>modifiers</a:t>
            </a:r>
            <a:r>
              <a:rPr lang="nl-BE" dirty="0"/>
              <a:t>: wat mag de buitenwereld zien (public </a:t>
            </a:r>
            <a:r>
              <a:rPr lang="nl-BE" dirty="0" err="1"/>
              <a:t>vs</a:t>
            </a:r>
            <a:r>
              <a:rPr lang="nl-BE" dirty="0"/>
              <a:t> private)</a:t>
            </a:r>
          </a:p>
          <a:p>
            <a:r>
              <a:rPr lang="nl-BE" b="1" dirty="0" err="1"/>
              <a:t>Constructors</a:t>
            </a:r>
            <a:r>
              <a:rPr lang="nl-BE" dirty="0"/>
              <a:t>: wat moet object hebben wanneer het aangemaakt wordt (zie verder)</a:t>
            </a:r>
          </a:p>
          <a:p>
            <a:r>
              <a:rPr lang="nl-BE" b="1" dirty="0"/>
              <a:t>Methoden</a:t>
            </a:r>
            <a:r>
              <a:rPr lang="nl-BE" dirty="0"/>
              <a:t>: gedrag van object bepalen</a:t>
            </a:r>
          </a:p>
          <a:p>
            <a:r>
              <a:rPr lang="nl-BE" b="1" dirty="0" err="1"/>
              <a:t>Properties</a:t>
            </a:r>
            <a:r>
              <a:rPr lang="nl-BE" dirty="0"/>
              <a:t>: op een veilige manier de interne staat van object aanpassen en uitlezen (zie verder)</a:t>
            </a:r>
          </a:p>
          <a:p>
            <a:r>
              <a:rPr lang="nl-BE" b="1" dirty="0"/>
              <a:t>Instantievariabelen</a:t>
            </a:r>
            <a:r>
              <a:rPr lang="nl-BE" dirty="0"/>
              <a:t>: interne variabelen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83BDCA-3EA1-403A-A400-FBABBE5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06762B2-AD27-44D6-AE9C-40F481BB4EDC}"/>
              </a:ext>
            </a:extLst>
          </p:cNvPr>
          <p:cNvSpPr/>
          <p:nvPr/>
        </p:nvSpPr>
        <p:spPr>
          <a:xfrm>
            <a:off x="5499507" y="1041023"/>
            <a:ext cx="658063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Rechthoek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Rechthoek(int beginlengte, int beginbreedte)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lengte= beginlengte;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breedte= beginbreedte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lengte = 1;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Lengte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lengte;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lengte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breedte = 1;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 breedte;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breedte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ToonOppervlakte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($"Oppervlakte is= {Lengte*Breedte}"  );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1C5C45D1-519E-4845-8108-98408C325A97}"/>
              </a:ext>
            </a:extLst>
          </p:cNvPr>
          <p:cNvSpPr/>
          <p:nvPr/>
        </p:nvSpPr>
        <p:spPr bwMode="auto">
          <a:xfrm>
            <a:off x="1133911" y="1334571"/>
            <a:ext cx="2297185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33469CED-06EE-466A-B424-79FEC5F681B7}"/>
              </a:ext>
            </a:extLst>
          </p:cNvPr>
          <p:cNvSpPr/>
          <p:nvPr/>
        </p:nvSpPr>
        <p:spPr bwMode="auto">
          <a:xfrm>
            <a:off x="5905850" y="133457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0CF98681-7357-46B8-B944-53A00BE35459}"/>
              </a:ext>
            </a:extLst>
          </p:cNvPr>
          <p:cNvSpPr/>
          <p:nvPr/>
        </p:nvSpPr>
        <p:spPr bwMode="auto">
          <a:xfrm>
            <a:off x="5905850" y="2820821"/>
            <a:ext cx="679508" cy="442496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5E38D94-C99E-4575-B34D-924580E2D39D}"/>
              </a:ext>
            </a:extLst>
          </p:cNvPr>
          <p:cNvSpPr/>
          <p:nvPr/>
        </p:nvSpPr>
        <p:spPr bwMode="auto">
          <a:xfrm>
            <a:off x="5905850" y="4101781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F202832-4B79-4BD0-A34A-6D7A21E3DB94}"/>
              </a:ext>
            </a:extLst>
          </p:cNvPr>
          <p:cNvSpPr/>
          <p:nvPr/>
        </p:nvSpPr>
        <p:spPr bwMode="auto">
          <a:xfrm>
            <a:off x="5905850" y="4519238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284C91F-D2CB-4308-8C36-95345ED7CD6F}"/>
              </a:ext>
            </a:extLst>
          </p:cNvPr>
          <p:cNvSpPr/>
          <p:nvPr/>
        </p:nvSpPr>
        <p:spPr bwMode="auto">
          <a:xfrm>
            <a:off x="5905850" y="5579596"/>
            <a:ext cx="679508" cy="323893"/>
          </a:xfrm>
          <a:prstGeom prst="rect">
            <a:avLst/>
          </a:prstGeom>
          <a:solidFill>
            <a:srgbClr val="FFC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1552C180-B02C-4326-B0CB-DE428CD8380A}"/>
              </a:ext>
            </a:extLst>
          </p:cNvPr>
          <p:cNvSpPr/>
          <p:nvPr/>
        </p:nvSpPr>
        <p:spPr bwMode="auto">
          <a:xfrm>
            <a:off x="1268134" y="2225705"/>
            <a:ext cx="1793847" cy="323893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DA9C1629-46E0-4DCE-9D4E-D2F17016A5BD}"/>
              </a:ext>
            </a:extLst>
          </p:cNvPr>
          <p:cNvSpPr/>
          <p:nvPr/>
        </p:nvSpPr>
        <p:spPr bwMode="auto">
          <a:xfrm>
            <a:off x="5785432" y="1270045"/>
            <a:ext cx="4935698" cy="1171151"/>
          </a:xfrm>
          <a:prstGeom prst="rect">
            <a:avLst/>
          </a:prstGeom>
          <a:solidFill>
            <a:srgbClr val="00B05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96CAD7D4-CFA1-405E-909C-5EE41C67F467}"/>
              </a:ext>
            </a:extLst>
          </p:cNvPr>
          <p:cNvSpPr/>
          <p:nvPr/>
        </p:nvSpPr>
        <p:spPr bwMode="auto">
          <a:xfrm>
            <a:off x="1268134" y="3358577"/>
            <a:ext cx="1340843" cy="323893"/>
          </a:xfrm>
          <a:prstGeom prst="rect">
            <a:avLst/>
          </a:prstGeom>
          <a:solidFill>
            <a:srgbClr val="00B0F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B65E93F6-096A-4ADC-A68A-D37568BE17A5}"/>
              </a:ext>
            </a:extLst>
          </p:cNvPr>
          <p:cNvSpPr/>
          <p:nvPr/>
        </p:nvSpPr>
        <p:spPr bwMode="auto">
          <a:xfrm>
            <a:off x="5785432" y="5523429"/>
            <a:ext cx="5917210" cy="872609"/>
          </a:xfrm>
          <a:prstGeom prst="rect">
            <a:avLst/>
          </a:prstGeom>
          <a:solidFill>
            <a:srgbClr val="00B0F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368F2D0-20BB-45CE-9B96-C513C4036A88}"/>
              </a:ext>
            </a:extLst>
          </p:cNvPr>
          <p:cNvSpPr/>
          <p:nvPr/>
        </p:nvSpPr>
        <p:spPr bwMode="auto">
          <a:xfrm>
            <a:off x="1268134" y="3991980"/>
            <a:ext cx="1458288" cy="323893"/>
          </a:xfrm>
          <a:prstGeom prst="rect">
            <a:avLst/>
          </a:prstGeom>
          <a:solidFill>
            <a:srgbClr val="C0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70B6A0EF-06B9-4CBE-8AA3-8FEA71FC1C15}"/>
              </a:ext>
            </a:extLst>
          </p:cNvPr>
          <p:cNvSpPr/>
          <p:nvPr/>
        </p:nvSpPr>
        <p:spPr bwMode="auto">
          <a:xfrm>
            <a:off x="5785432" y="3084616"/>
            <a:ext cx="4306524" cy="1017165"/>
          </a:xfrm>
          <a:prstGeom prst="rect">
            <a:avLst/>
          </a:prstGeom>
          <a:solidFill>
            <a:srgbClr val="C0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D81DEA4B-F646-47D4-BC4C-EBB8AF7FB8F9}"/>
              </a:ext>
            </a:extLst>
          </p:cNvPr>
          <p:cNvSpPr/>
          <p:nvPr/>
        </p:nvSpPr>
        <p:spPr bwMode="auto">
          <a:xfrm>
            <a:off x="5785432" y="4500286"/>
            <a:ext cx="4186106" cy="1017165"/>
          </a:xfrm>
          <a:prstGeom prst="rect">
            <a:avLst/>
          </a:prstGeom>
          <a:solidFill>
            <a:srgbClr val="C0000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F136E5D3-FBAA-4FC6-A4D2-C211ADAE6F94}"/>
              </a:ext>
            </a:extLst>
          </p:cNvPr>
          <p:cNvSpPr/>
          <p:nvPr/>
        </p:nvSpPr>
        <p:spPr bwMode="auto">
          <a:xfrm>
            <a:off x="1268133" y="5131602"/>
            <a:ext cx="2666303" cy="323893"/>
          </a:xfrm>
          <a:prstGeom prst="rect">
            <a:avLst/>
          </a:prstGeom>
          <a:solidFill>
            <a:srgbClr val="7030A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1A1568C3-1327-4E12-9221-6D81779CA8E0}"/>
              </a:ext>
            </a:extLst>
          </p:cNvPr>
          <p:cNvSpPr/>
          <p:nvPr/>
        </p:nvSpPr>
        <p:spPr bwMode="auto">
          <a:xfrm>
            <a:off x="5785432" y="2778106"/>
            <a:ext cx="2335112" cy="323893"/>
          </a:xfrm>
          <a:prstGeom prst="rect">
            <a:avLst/>
          </a:prstGeom>
          <a:solidFill>
            <a:srgbClr val="7030A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CB536A28-437F-4834-B4AE-D6EDAC1C2396}"/>
              </a:ext>
            </a:extLst>
          </p:cNvPr>
          <p:cNvSpPr/>
          <p:nvPr/>
        </p:nvSpPr>
        <p:spPr bwMode="auto">
          <a:xfrm>
            <a:off x="5785433" y="4107759"/>
            <a:ext cx="2402746" cy="323893"/>
          </a:xfrm>
          <a:prstGeom prst="rect">
            <a:avLst/>
          </a:prstGeom>
          <a:solidFill>
            <a:srgbClr val="7030A0">
              <a:alpha val="2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51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30C5C-E516-4ADC-8BB0-DB331101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in C#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2AD526-8828-4AE0-83C1-D54159C92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zal in je C# carrière twee soorten klassen tegenkomen:</a:t>
            </a:r>
          </a:p>
          <a:p>
            <a:pPr lvl="1"/>
            <a:r>
              <a:rPr lang="nl-BE" dirty="0"/>
              <a:t>1° Klassen die je zelf schrijft </a:t>
            </a:r>
          </a:p>
          <a:p>
            <a:pPr lvl="1"/>
            <a:r>
              <a:rPr lang="nl-BE" dirty="0"/>
              <a:t>2° Klassen die anderen hebben geschreven, inclusief de .NET klassen (&gt;9000!)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Je kan pas objecten maken als je de bijhorende klasse hebt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D6B724-78DB-482F-8F3B-8B9817992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302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5B88B7-AA43-4B89-A0E5-27763F82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Klassen bestaan uit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C04983-D349-42B1-84B4-60B9A1FAC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3650860" cy="4902200"/>
          </a:xfrm>
        </p:spPr>
        <p:txBody>
          <a:bodyPr>
            <a:normAutofit fontScale="85000" lnSpcReduction="20000"/>
          </a:bodyPr>
          <a:lstStyle/>
          <a:p>
            <a:r>
              <a:rPr lang="nl-BE" b="1" dirty="0"/>
              <a:t>Access </a:t>
            </a:r>
            <a:r>
              <a:rPr lang="nl-BE" b="1" dirty="0" err="1"/>
              <a:t>modifiers</a:t>
            </a:r>
            <a:r>
              <a:rPr lang="nl-BE" dirty="0"/>
              <a:t>: wat mag de buitenwereld zien (public </a:t>
            </a:r>
            <a:r>
              <a:rPr lang="nl-BE" dirty="0" err="1"/>
              <a:t>vs</a:t>
            </a:r>
            <a:r>
              <a:rPr lang="nl-BE" dirty="0"/>
              <a:t> private)</a:t>
            </a:r>
          </a:p>
          <a:p>
            <a:r>
              <a:rPr lang="nl-BE" b="1" dirty="0" err="1"/>
              <a:t>Constructors</a:t>
            </a:r>
            <a:r>
              <a:rPr lang="nl-BE" dirty="0"/>
              <a:t>: wat moet object hebben wanneer het aangemaakt wordt (zie verder)</a:t>
            </a:r>
          </a:p>
          <a:p>
            <a:r>
              <a:rPr lang="nl-BE" b="1" dirty="0"/>
              <a:t>Methoden</a:t>
            </a:r>
            <a:r>
              <a:rPr lang="nl-BE" dirty="0"/>
              <a:t>: gedrag van object bepalen</a:t>
            </a:r>
          </a:p>
          <a:p>
            <a:r>
              <a:rPr lang="nl-BE" b="1" dirty="0" err="1"/>
              <a:t>Properties</a:t>
            </a:r>
            <a:r>
              <a:rPr lang="nl-BE" dirty="0"/>
              <a:t>: op een veilige manier de interne staat van object aanpassen en uitlezen (zie verder)</a:t>
            </a:r>
          </a:p>
          <a:p>
            <a:r>
              <a:rPr lang="nl-BE" dirty="0"/>
              <a:t>(private) </a:t>
            </a:r>
            <a:r>
              <a:rPr lang="nl-BE" b="1" dirty="0"/>
              <a:t>data fields</a:t>
            </a:r>
            <a:r>
              <a:rPr lang="nl-BE" dirty="0"/>
              <a:t>: interne variabelen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783BDCA-3EA1-403A-A400-FBABBE5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20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06762B2-AD27-44D6-AE9C-40F481BB4EDC}"/>
              </a:ext>
            </a:extLst>
          </p:cNvPr>
          <p:cNvSpPr/>
          <p:nvPr/>
        </p:nvSpPr>
        <p:spPr>
          <a:xfrm>
            <a:off x="5499507" y="1041023"/>
            <a:ext cx="658063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Rechthoek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Rechthoek(int beginlengte, int beginbreedte)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lengte= beginlengte;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breedte= beginbreedte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lengte = 1;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Lengte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lengte;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lengte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breedte = 1;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Breedte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get { return  breedte;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set {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1) breedte =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nl-B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ToonOppervlakte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($"Oppervlakte is= {Lengte*Breedte}"  );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nl-B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86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Stap</a:t>
            </a:r>
            <a:r>
              <a:rPr lang="en-US" dirty="0"/>
              <a:t> 1: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600"/>
            <a:ext cx="83058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b="1" dirty="0"/>
              <a:t>Class header </a:t>
            </a:r>
            <a:r>
              <a:rPr lang="en-US" dirty="0"/>
              <a:t>of </a:t>
            </a:r>
            <a:r>
              <a:rPr lang="en-US" b="1" dirty="0"/>
              <a:t>class </a:t>
            </a:r>
            <a:r>
              <a:rPr lang="en-US" b="1" dirty="0" err="1"/>
              <a:t>definitie</a:t>
            </a:r>
            <a:endParaRPr lang="en-US" dirty="0"/>
          </a:p>
          <a:p>
            <a:pPr lvl="1" eaLnBrk="1" hangingPunct="1"/>
            <a:r>
              <a:rPr lang="en-US" dirty="0" err="1"/>
              <a:t>Optionele</a:t>
            </a:r>
            <a:r>
              <a:rPr lang="en-US" dirty="0"/>
              <a:t> access modifier (</a:t>
            </a:r>
            <a:r>
              <a:rPr lang="en-US" dirty="0" err="1"/>
              <a:t>zie</a:t>
            </a:r>
            <a:r>
              <a:rPr lang="en-US" dirty="0"/>
              <a:t> later)</a:t>
            </a:r>
          </a:p>
          <a:p>
            <a:pPr lvl="1" eaLnBrk="1" hangingPunct="1"/>
            <a:r>
              <a:rPr lang="en-US" dirty="0"/>
              <a:t>Keyword </a:t>
            </a:r>
            <a:r>
              <a:rPr lang="en-US" dirty="0">
                <a:latin typeface="Courier New" pitchFamily="49" charset="0"/>
              </a:rPr>
              <a:t>class</a:t>
            </a:r>
          </a:p>
          <a:p>
            <a:pPr lvl="1" eaLnBrk="1" hangingPunct="1"/>
            <a:r>
              <a:rPr lang="en-US" dirty="0" err="1"/>
              <a:t>Legale</a:t>
            </a:r>
            <a:r>
              <a:rPr lang="en-US" dirty="0"/>
              <a:t> identifier </a:t>
            </a:r>
            <a:r>
              <a:rPr lang="en-US" dirty="0" err="1"/>
              <a:t>voor</a:t>
            </a:r>
            <a:r>
              <a:rPr lang="en-US" dirty="0"/>
              <a:t> je </a:t>
            </a:r>
            <a:r>
              <a:rPr lang="en-US" dirty="0" err="1"/>
              <a:t>klasse</a:t>
            </a:r>
            <a:r>
              <a:rPr lang="en-US" dirty="0"/>
              <a:t> (</a:t>
            </a:r>
            <a:r>
              <a:rPr lang="en-US" dirty="0" err="1"/>
              <a:t>zie</a:t>
            </a:r>
            <a:r>
              <a:rPr lang="en-US" dirty="0"/>
              <a:t> les 1 </a:t>
            </a:r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 err="1"/>
              <a:t>Scherp</a:t>
            </a:r>
            <a:r>
              <a:rPr lang="en-US" dirty="0"/>
              <a:t>)</a:t>
            </a:r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pPr eaLnBrk="1" hangingPunct="1">
              <a:spcBef>
                <a:spcPct val="0"/>
              </a:spcBef>
            </a:pPr>
            <a:endParaRPr lang="en-US" b="1" dirty="0"/>
          </a:p>
          <a:p>
            <a:pPr eaLnBrk="1" hangingPunct="1">
              <a:spcBef>
                <a:spcPct val="0"/>
              </a:spcBef>
            </a:pPr>
            <a:r>
              <a:rPr lang="en-US" b="1" dirty="0"/>
              <a:t>Class access modifiers (</a:t>
            </a:r>
            <a:r>
              <a:rPr lang="en-US" b="1" dirty="0" err="1"/>
              <a:t>optioneel</a:t>
            </a:r>
            <a:r>
              <a:rPr lang="en-US" b="1" dirty="0"/>
              <a:t>)</a:t>
            </a:r>
            <a:endParaRPr lang="en-US" dirty="0"/>
          </a:p>
          <a:p>
            <a:pPr lvl="1" eaLnBrk="1" hangingPunct="1"/>
            <a:r>
              <a:rPr lang="en-US" b="1" dirty="0">
                <a:latin typeface="Courier New" pitchFamily="49" charset="0"/>
              </a:rPr>
              <a:t>public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protected</a:t>
            </a:r>
          </a:p>
          <a:p>
            <a:pPr lvl="1" eaLnBrk="1" hangingPunct="1"/>
            <a:r>
              <a:rPr lang="en-US" dirty="0">
                <a:latin typeface="Courier New" pitchFamily="49" charset="0"/>
              </a:rPr>
              <a:t>internal</a:t>
            </a:r>
          </a:p>
          <a:p>
            <a:pPr lvl="1" eaLnBrk="1" hangingPunct="1"/>
            <a:r>
              <a:rPr lang="en-US" b="1" dirty="0">
                <a:latin typeface="Courier New" pitchFamily="49" charset="0"/>
              </a:rPr>
              <a:t>private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A82555-BF9F-4B7D-A70C-294785336F3B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6BBB2F28-9886-4BEF-8118-290DEC129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733103"/>
            <a:ext cx="3414829" cy="318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3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88C1D-8438-4581-9210-7CD813E7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Plaats iedere klasse in eigen bestand</a:t>
            </a:r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6B6B49D1-6D31-41A2-99B8-667E65EDB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006" y="1825625"/>
            <a:ext cx="4539988" cy="4351338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6EA9F34-A03F-4D27-9CB5-4E966BAE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11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423C138C-04E6-4DD8-B438-D9A5F4BEB15B}"/>
              </a:ext>
            </a:extLst>
          </p:cNvPr>
          <p:cNvSpPr/>
          <p:nvPr/>
        </p:nvSpPr>
        <p:spPr bwMode="auto">
          <a:xfrm>
            <a:off x="440473" y="3875049"/>
            <a:ext cx="11751527" cy="2715322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6925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Stap</a:t>
            </a:r>
            <a:r>
              <a:rPr lang="en-US" dirty="0"/>
              <a:t> 2: 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creeren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499196" y="1162949"/>
            <a:ext cx="9846527" cy="4572000"/>
          </a:xfrm>
        </p:spPr>
        <p:txBody>
          <a:bodyPr/>
          <a:lstStyle/>
          <a:p>
            <a:pPr eaLnBrk="1" hangingPunct="1"/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schrijven</a:t>
            </a:r>
            <a:r>
              <a:rPr lang="en-US" dirty="0"/>
              <a:t>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hetzelfde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object </a:t>
            </a:r>
            <a:r>
              <a:rPr lang="en-US" dirty="0" err="1"/>
              <a:t>aanmaken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enkel</a:t>
            </a:r>
            <a:r>
              <a:rPr lang="en-US" dirty="0"/>
              <a:t> </a:t>
            </a:r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hebt</a:t>
            </a:r>
            <a:r>
              <a:rPr lang="en-US" dirty="0"/>
              <a:t>, </a:t>
            </a:r>
            <a:r>
              <a:rPr lang="en-US" dirty="0" err="1"/>
              <a:t>vervolgens</a:t>
            </a:r>
            <a:r>
              <a:rPr lang="en-US" dirty="0"/>
              <a:t> </a:t>
            </a:r>
            <a:r>
              <a:rPr lang="en-US" dirty="0" err="1"/>
              <a:t>dien</a:t>
            </a:r>
            <a:r>
              <a:rPr lang="en-US" dirty="0"/>
              <a:t> je 2 </a:t>
            </a:r>
            <a:r>
              <a:rPr lang="en-US" dirty="0" err="1"/>
              <a:t>stappen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voeren</a:t>
            </a:r>
            <a:r>
              <a:rPr lang="en-US" dirty="0"/>
              <a:t>:</a:t>
            </a:r>
          </a:p>
          <a:p>
            <a:pPr lvl="1" eaLnBrk="1" hangingPunct="1"/>
            <a:r>
              <a:rPr lang="en-US" dirty="0"/>
              <a:t>Type </a:t>
            </a:r>
            <a:r>
              <a:rPr lang="en-US" dirty="0" err="1"/>
              <a:t>en</a:t>
            </a:r>
            <a:r>
              <a:rPr lang="en-US" dirty="0"/>
              <a:t> identifier </a:t>
            </a:r>
            <a:r>
              <a:rPr lang="en-US" dirty="0" err="1"/>
              <a:t>geven</a:t>
            </a:r>
            <a:endParaRPr lang="en-US" dirty="0"/>
          </a:p>
          <a:p>
            <a:pPr lvl="1" eaLnBrk="1" hangingPunct="1"/>
            <a:r>
              <a:rPr lang="en-US" dirty="0"/>
              <a:t>Object </a:t>
            </a:r>
            <a:r>
              <a:rPr lang="en-US" dirty="0" err="1"/>
              <a:t>aanmaken</a:t>
            </a:r>
            <a:r>
              <a:rPr lang="en-US" dirty="0"/>
              <a:t> met </a:t>
            </a:r>
            <a:r>
              <a:rPr lang="en-US" b="1" dirty="0"/>
              <a:t>new</a:t>
            </a:r>
            <a:r>
              <a:rPr lang="en-US" dirty="0"/>
              <a:t> operator die </a:t>
            </a:r>
            <a:r>
              <a:rPr lang="en-US" dirty="0" err="1"/>
              <a:t>geheugen</a:t>
            </a:r>
            <a:r>
              <a:rPr lang="en-US" dirty="0"/>
              <a:t> </a:t>
            </a:r>
            <a:r>
              <a:rPr lang="en-US" dirty="0" err="1"/>
              <a:t>zal</a:t>
            </a:r>
            <a:r>
              <a:rPr lang="en-US" dirty="0"/>
              <a:t> </a:t>
            </a:r>
            <a:r>
              <a:rPr lang="en-US" dirty="0" err="1"/>
              <a:t>reserveren</a:t>
            </a:r>
            <a:endParaRPr lang="en-US" dirty="0"/>
          </a:p>
          <a:p>
            <a:pPr eaLnBrk="1" hangingPunct="1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6FC271-D1E3-4794-9779-81907DF24C0C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707250" y="3855100"/>
            <a:ext cx="117263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Auto </a:t>
            </a:r>
            <a:r>
              <a:rPr kumimoji="0" lang="nl-B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mijnEersteAuto</a:t>
            </a: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mijnEersteAuto</a:t>
            </a: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Auto();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of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Auto </a:t>
            </a:r>
            <a:r>
              <a:rPr kumimoji="0" lang="nl-B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mijnEersteAuto</a:t>
            </a: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new Auto();</a:t>
            </a:r>
          </a:p>
        </p:txBody>
      </p:sp>
    </p:spTree>
    <p:extLst>
      <p:ext uri="{BB962C8B-B14F-4D97-AF65-F5344CB8AC3E}">
        <p14:creationId xmlns:p14="http://schemas.microsoft.com/office/powerpoint/2010/main" val="74479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2066925" y="0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Objecten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bijna</a:t>
            </a:r>
            <a:r>
              <a:rPr lang="en-US" dirty="0"/>
              <a:t> </a:t>
            </a:r>
            <a:r>
              <a:rPr lang="en-US" dirty="0" err="1"/>
              <a:t>zelfde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value types </a:t>
            </a:r>
            <a:r>
              <a:rPr lang="en-US" dirty="0" err="1"/>
              <a:t>maken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/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6FC271-D1E3-4794-9779-81907DF24C0C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ekstvak 1"/>
          <p:cNvSpPr txBox="1"/>
          <p:nvPr/>
        </p:nvSpPr>
        <p:spPr>
          <a:xfrm>
            <a:off x="-4895850" y="-3409950"/>
            <a:ext cx="71056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Employee John;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John = new Employee();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Courier New" pitchFamily="49" charset="0"/>
              </a:rPr>
              <a:t>of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Employee Bob = new Employee();</a:t>
            </a:r>
          </a:p>
        </p:txBody>
      </p:sp>
      <p:graphicFrame>
        <p:nvGraphicFramePr>
          <p:cNvPr id="3" name="Tabel 2"/>
          <p:cNvGraphicFramePr>
            <a:graphicFrameLocks noGrp="1"/>
          </p:cNvGraphicFramePr>
          <p:nvPr/>
        </p:nvGraphicFramePr>
        <p:xfrm>
          <a:off x="978408" y="1397001"/>
          <a:ext cx="10506456" cy="3381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5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7125">
                <a:tc>
                  <a:txBody>
                    <a:bodyPr/>
                    <a:lstStyle/>
                    <a:p>
                      <a:r>
                        <a:rPr lang="nl-BE" sz="2000" dirty="0"/>
                        <a:t>Valuetypes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/>
                        <a:t>Objecten (Reference types)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125">
                <a:tc>
                  <a:txBody>
                    <a:bodyPr/>
                    <a:lstStyle/>
                    <a:p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int </a:t>
                      </a:r>
                      <a:r>
                        <a:rPr lang="nl-BE" sz="2000" dirty="0" err="1">
                          <a:latin typeface="Courier New" pitchFamily="49" charset="0"/>
                          <a:cs typeface="Courier New" pitchFamily="49" charset="0"/>
                        </a:rPr>
                        <a:t>eenGetal</a:t>
                      </a:r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Employee </a:t>
                      </a:r>
                      <a:r>
                        <a:rPr lang="nl-BE" sz="2000" dirty="0" err="1">
                          <a:latin typeface="Courier New" pitchFamily="49" charset="0"/>
                          <a:cs typeface="Courier New" pitchFamily="49" charset="0"/>
                        </a:rPr>
                        <a:t>eenWerknemer</a:t>
                      </a:r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125">
                <a:tc>
                  <a:txBody>
                    <a:bodyPr/>
                    <a:lstStyle/>
                    <a:p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nl-BE" sz="2000" baseline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nl-BE" sz="2000" baseline="0" dirty="0" err="1">
                          <a:latin typeface="Courier New" pitchFamily="49" charset="0"/>
                          <a:cs typeface="Courier New" pitchFamily="49" charset="0"/>
                        </a:rPr>
                        <a:t>anderGetal</a:t>
                      </a:r>
                      <a:r>
                        <a:rPr lang="nl-BE" sz="2000" baseline="0" dirty="0">
                          <a:latin typeface="Courier New" pitchFamily="49" charset="0"/>
                          <a:cs typeface="Courier New" pitchFamily="49" charset="0"/>
                        </a:rPr>
                        <a:t>=5;</a:t>
                      </a:r>
                      <a:endParaRPr lang="nl-BE" sz="20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Employee </a:t>
                      </a:r>
                      <a:r>
                        <a:rPr lang="nl-BE" sz="2000" dirty="0" err="1">
                          <a:latin typeface="Courier New" pitchFamily="49" charset="0"/>
                          <a:cs typeface="Courier New" pitchFamily="49" charset="0"/>
                        </a:rPr>
                        <a:t>andereWerknemer</a:t>
                      </a:r>
                      <a:r>
                        <a:rPr lang="nl-BE" sz="2000" dirty="0">
                          <a:latin typeface="Courier New" pitchFamily="49" charset="0"/>
                          <a:cs typeface="Courier New" pitchFamily="49" charset="0"/>
                        </a:rPr>
                        <a:t> = new Employee();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2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Klassen </a:t>
            </a:r>
            <a:r>
              <a:rPr lang="en-US" dirty="0" err="1"/>
              <a:t>zijn</a:t>
            </a:r>
            <a:r>
              <a:rPr lang="en-US" dirty="0"/>
              <a:t>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leeg</a:t>
            </a:r>
            <a:r>
              <a:rPr lang="en-US" dirty="0"/>
              <a:t>: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558140" y="1676400"/>
            <a:ext cx="9728860" cy="4572000"/>
          </a:xfrm>
        </p:spPr>
        <p:txBody>
          <a:bodyPr/>
          <a:lstStyle/>
          <a:p>
            <a:pPr eaLnBrk="1" hangingPunct="1"/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bestaat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instantievariabelen,properties</a:t>
            </a:r>
            <a:r>
              <a:rPr lang="en-US" dirty="0"/>
              <a:t> en </a:t>
            </a:r>
            <a:r>
              <a:rPr lang="en-US" dirty="0" err="1"/>
              <a:t>methoden</a:t>
            </a:r>
            <a:endParaRPr lang="en-US" dirty="0"/>
          </a:p>
          <a:p>
            <a:pPr eaLnBrk="1" hangingPunct="1"/>
            <a:r>
              <a:rPr lang="en-US" dirty="0"/>
              <a:t>Via access modifiers </a:t>
            </a:r>
            <a:r>
              <a:rPr lang="en-US" dirty="0" err="1"/>
              <a:t>geef</a:t>
            </a:r>
            <a:r>
              <a:rPr lang="en-US" dirty="0"/>
              <a:t> je </a:t>
            </a:r>
            <a:r>
              <a:rPr lang="en-US" dirty="0" err="1"/>
              <a:t>aan</a:t>
            </a:r>
            <a:r>
              <a:rPr lang="en-US" dirty="0"/>
              <a:t> wat </a:t>
            </a:r>
            <a:r>
              <a:rPr lang="en-US" dirty="0" err="1"/>
              <a:t>zichtbaar</a:t>
            </a:r>
            <a:r>
              <a:rPr lang="en-US" dirty="0"/>
              <a:t> is </a:t>
            </a:r>
            <a:r>
              <a:rPr lang="en-US" dirty="0" err="1"/>
              <a:t>langs</a:t>
            </a:r>
            <a:r>
              <a:rPr lang="en-US" dirty="0"/>
              <a:t> </a:t>
            </a:r>
            <a:r>
              <a:rPr lang="en-US" dirty="0" err="1"/>
              <a:t>buiten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de </a:t>
            </a:r>
            <a:r>
              <a:rPr lang="en-US" dirty="0" err="1"/>
              <a:t>objecten</a:t>
            </a:r>
            <a:r>
              <a:rPr lang="en-US" dirty="0"/>
              <a:t> van de </a:t>
            </a:r>
            <a:r>
              <a:rPr lang="en-US" dirty="0" err="1"/>
              <a:t>klasse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81B117-2830-4049-A4FE-77776C2CE69C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A2D6AE5-3079-4FB1-B443-4CB7DB6B0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703" y="3084649"/>
            <a:ext cx="6655266" cy="4740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55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35ED2-12DF-48D9-AE31-50376CAF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van methode in klasse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1A0F3-1D66-4BF5-8003-1415D8FD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Merk op dat we </a:t>
            </a:r>
            <a:r>
              <a:rPr lang="nl-BE" b="1" dirty="0" err="1"/>
              <a:t>static</a:t>
            </a:r>
            <a:r>
              <a:rPr lang="nl-BE" dirty="0"/>
              <a:t> niet gebruiken bij klassen (later wel, zie verder)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3C313F-1FB5-493C-A1D1-3A90E881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A19C511-2EA7-4F13-88BA-35BFB376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535" y="4114799"/>
            <a:ext cx="3295650" cy="1819275"/>
          </a:xfrm>
          <a:prstGeom prst="rect">
            <a:avLst/>
          </a:prstGeom>
        </p:spPr>
      </p:pic>
      <p:sp>
        <p:nvSpPr>
          <p:cNvPr id="7" name="Pijl: rechts 6">
            <a:extLst>
              <a:ext uri="{FF2B5EF4-FFF2-40B4-BE49-F238E27FC236}">
                <a16:creationId xmlns:a16="http://schemas.microsoft.com/office/drawing/2014/main" id="{CFFEFC04-3FC3-4335-A3CD-D55D54384119}"/>
              </a:ext>
            </a:extLst>
          </p:cNvPr>
          <p:cNvSpPr/>
          <p:nvPr/>
        </p:nvSpPr>
        <p:spPr bwMode="auto">
          <a:xfrm>
            <a:off x="4204010" y="4519612"/>
            <a:ext cx="1315844" cy="10096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gebruik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0D90C8B-59EA-491E-AF19-4908BF4B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05" y="1842680"/>
            <a:ext cx="5850036" cy="203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81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Andere manier van objecten bekijken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Implementatie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fiets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3093384-ECD2-4FEB-96D1-A62BF4E49FAC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31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6974" y="1825625"/>
            <a:ext cx="32861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92774" y="4462462"/>
            <a:ext cx="26003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91" name="Tekstvak 6"/>
          <p:cNvSpPr txBox="1">
            <a:spLocks noChangeArrowheads="1"/>
          </p:cNvSpPr>
          <p:nvPr/>
        </p:nvSpPr>
        <p:spPr bwMode="auto">
          <a:xfrm>
            <a:off x="9690100" y="1303339"/>
            <a:ext cx="7683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  <a:hlinkClick r:id="rId4"/>
              </a:rPr>
              <a:t>Bron</a:t>
            </a: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57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134</TotalTime>
  <Words>1465</Words>
  <Application>Microsoft Office PowerPoint</Application>
  <PresentationFormat>Breedbeeld</PresentationFormat>
  <Paragraphs>315</Paragraphs>
  <Slides>20</Slides>
  <Notes>4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7" baseType="lpstr">
      <vt:lpstr>Blogger Sans</vt:lpstr>
      <vt:lpstr>Arial</vt:lpstr>
      <vt:lpstr>Archivo Narrow</vt:lpstr>
      <vt:lpstr>Times New Roman</vt:lpstr>
      <vt:lpstr>Courier New</vt:lpstr>
      <vt:lpstr>Calibri</vt:lpstr>
      <vt:lpstr>ziescherper</vt:lpstr>
      <vt:lpstr>2. Klassen en objecten in C#</vt:lpstr>
      <vt:lpstr>Klassen in C#</vt:lpstr>
      <vt:lpstr>Stap 1: Een klasse maken </vt:lpstr>
      <vt:lpstr>Plaats iedere klasse in eigen bestand</vt:lpstr>
      <vt:lpstr>Stap 2: Objecten creeren</vt:lpstr>
      <vt:lpstr>Objecten maken bijna zelfde als value types maken</vt:lpstr>
      <vt:lpstr>Klassen zijn niet leeg:</vt:lpstr>
      <vt:lpstr>Voorbeeld van methode in klasse</vt:lpstr>
      <vt:lpstr>Andere manier van objecten bekijken</vt:lpstr>
      <vt:lpstr>PowerPoint-presentatie</vt:lpstr>
      <vt:lpstr>Access modifiers</vt:lpstr>
      <vt:lpstr>Access modifiers</vt:lpstr>
      <vt:lpstr>Object ziet alles “in zich”</vt:lpstr>
      <vt:lpstr>Overview</vt:lpstr>
      <vt:lpstr>Klassen bestaan uit</vt:lpstr>
      <vt:lpstr>Klassen bestaan uit</vt:lpstr>
      <vt:lpstr>Klassen bestaan uit</vt:lpstr>
      <vt:lpstr>Klassen bestaan uit</vt:lpstr>
      <vt:lpstr>Klassen bestaan uit</vt:lpstr>
      <vt:lpstr>Klassen bestaan uit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20</cp:revision>
  <dcterms:created xsi:type="dcterms:W3CDTF">2019-02-06T07:18:58Z</dcterms:created>
  <dcterms:modified xsi:type="dcterms:W3CDTF">2021-02-12T11:40:48Z</dcterms:modified>
</cp:coreProperties>
</file>