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031" r:id="rId3"/>
    <p:sldId id="1509" r:id="rId4"/>
    <p:sldId id="2032" r:id="rId5"/>
    <p:sldId id="1510" r:id="rId6"/>
    <p:sldId id="1511" r:id="rId7"/>
    <p:sldId id="2039" r:id="rId8"/>
    <p:sldId id="2040" r:id="rId9"/>
    <p:sldId id="203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0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DD59FF-1692-4D3F-AE3F-4C7DB1B8F97B}" type="slidenum">
              <a:rPr lang="nl-NL" smtClean="0"/>
              <a:pPr eaLnBrk="1" hangingPunct="1"/>
              <a:t>2</a:t>
            </a:fld>
            <a:endParaRPr lang="nl-NL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427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29203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rupa.com/net/oop_intro_classes_pg4.htm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H3. 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BE" sz="4000" dirty="0">
                <a:latin typeface="Lucida Console" pitchFamily="49" charset="0"/>
              </a:rPr>
              <a:t> </a:t>
            </a:r>
            <a:r>
              <a:rPr lang="nl-BE" sz="4000" dirty="0"/>
              <a:t>methoden en </a:t>
            </a:r>
            <a:r>
              <a:rPr lang="nl-BE" sz="4000" dirty="0" err="1"/>
              <a:t>properties</a:t>
            </a:r>
            <a:endParaRPr lang="nl-NL" sz="40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355160" cy="4525963"/>
          </a:xfrm>
        </p:spPr>
        <p:txBody>
          <a:bodyPr/>
          <a:lstStyle/>
          <a:p>
            <a:pPr eaLnBrk="1" hangingPunct="1"/>
            <a:r>
              <a:rPr lang="nl-BE" dirty="0"/>
              <a:t>Soms heeft het logisch gezien geen nut om van een klasse objecten te maken</a:t>
            </a:r>
          </a:p>
          <a:p>
            <a:pPr eaLnBrk="1" hangingPunct="1"/>
            <a:r>
              <a:rPr lang="nl-BE" dirty="0"/>
              <a:t>Typische voorbeelden zijn bibliotheken van functies</a:t>
            </a:r>
          </a:p>
          <a:p>
            <a:pPr eaLnBrk="1" hangingPunct="1"/>
            <a:r>
              <a:rPr lang="nl-BE" dirty="0"/>
              <a:t>De methoden en </a:t>
            </a:r>
            <a:r>
              <a:rPr lang="nl-BE" dirty="0" err="1"/>
              <a:t>properties</a:t>
            </a:r>
            <a:r>
              <a:rPr lang="nl-BE" dirty="0"/>
              <a:t> spelen dan op klasse niveau </a:t>
            </a:r>
            <a:r>
              <a:rPr lang="nl-BE" dirty="0" err="1"/>
              <a:t>ipv</a:t>
            </a:r>
            <a:r>
              <a:rPr lang="nl-BE" dirty="0"/>
              <a:t> op object niveau</a:t>
            </a:r>
          </a:p>
          <a:p>
            <a:pPr eaLnBrk="1" hangingPunct="1"/>
            <a:r>
              <a:rPr lang="nl-BE" dirty="0"/>
              <a:t>Sleutelwoord: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static</a:t>
            </a:r>
            <a:endParaRPr lang="nl-NL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What is Static &amp; Non-Satic Class Members in C#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96" y="1363168"/>
            <a:ext cx="2074243" cy="31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2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data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gebruiken</a:t>
            </a:r>
            <a:r>
              <a:rPr lang="en-IE" dirty="0"/>
              <a:t> die ‘over’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heen</a:t>
            </a:r>
            <a:r>
              <a:rPr lang="en-IE" dirty="0"/>
              <a:t> </a:t>
            </a:r>
            <a:r>
              <a:rPr lang="en-IE" dirty="0" err="1"/>
              <a:t>telt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endParaRPr lang="en-IE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608" y="2835796"/>
            <a:ext cx="3314700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716537" y="5572212"/>
            <a:ext cx="524841" cy="178304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IE"/>
          </a:p>
        </p:txBody>
      </p:sp>
      <p:sp>
        <p:nvSpPr>
          <p:cNvPr id="8" name="Rechthoek 7"/>
          <p:cNvSpPr/>
          <p:nvPr/>
        </p:nvSpPr>
        <p:spPr bwMode="auto">
          <a:xfrm>
            <a:off x="3751979" y="3183431"/>
            <a:ext cx="524841" cy="178304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IE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691" y="2897116"/>
            <a:ext cx="2886075" cy="1762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86183" y="4248224"/>
            <a:ext cx="26574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13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1980104" y="193502"/>
            <a:ext cx="3899872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Class Fiets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6384032" y="2924944"/>
            <a:ext cx="2880320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fiets1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flipH="1" flipV="1">
            <a:off x="5375920" y="2664348"/>
            <a:ext cx="1008112" cy="7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3240840" y="4021497"/>
            <a:ext cx="2880320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fiets2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3298080" y="497975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private string </a:t>
            </a:r>
            <a:r>
              <a:rPr lang="nl-BE" sz="1200" dirty="0" err="1"/>
              <a:t>internenaam</a:t>
            </a:r>
            <a:r>
              <a:rPr lang="nl-BE" sz="1200" dirty="0"/>
              <a:t>: “Tim”</a:t>
            </a:r>
          </a:p>
          <a:p>
            <a:r>
              <a:rPr lang="nl-BE" sz="1200" dirty="0"/>
              <a:t>public </a:t>
            </a:r>
            <a:r>
              <a:rPr lang="nl-BE" sz="1200" dirty="0" err="1"/>
              <a:t>ToonNaam</a:t>
            </a:r>
            <a:r>
              <a:rPr lang="nl-BE" sz="1200" dirty="0"/>
              <a:t>()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419536" y="383333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private string </a:t>
            </a:r>
            <a:r>
              <a:rPr lang="nl-BE" sz="1200" dirty="0" err="1"/>
              <a:t>internenaam</a:t>
            </a:r>
            <a:r>
              <a:rPr lang="nl-BE" sz="1200" dirty="0"/>
              <a:t>: “Jos”</a:t>
            </a:r>
          </a:p>
          <a:p>
            <a:r>
              <a:rPr lang="nl-BE" sz="1200" dirty="0"/>
              <a:t>public </a:t>
            </a:r>
            <a:r>
              <a:rPr lang="nl-BE" sz="1200" dirty="0" err="1"/>
              <a:t>ToonNaam</a:t>
            </a:r>
            <a:r>
              <a:rPr lang="nl-BE" sz="1200" dirty="0"/>
              <a:t>()</a:t>
            </a:r>
          </a:p>
          <a:p>
            <a:endParaRPr lang="nl-BE" sz="1200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611128" y="2664349"/>
            <a:ext cx="0" cy="135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 rot="2255417" flipH="1">
            <a:off x="5167917" y="3372667"/>
            <a:ext cx="21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Instantie van</a:t>
            </a:r>
          </a:p>
        </p:txBody>
      </p:sp>
      <p:sp>
        <p:nvSpPr>
          <p:cNvPr id="21" name="Tekstvak 20"/>
          <p:cNvSpPr txBox="1"/>
          <p:nvPr/>
        </p:nvSpPr>
        <p:spPr>
          <a:xfrm rot="5400000" flipH="1">
            <a:off x="2673150" y="3882336"/>
            <a:ext cx="21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Instantie van</a:t>
            </a:r>
          </a:p>
        </p:txBody>
      </p:sp>
      <p:sp>
        <p:nvSpPr>
          <p:cNvPr id="22" name="Ovaal 21"/>
          <p:cNvSpPr/>
          <p:nvPr/>
        </p:nvSpPr>
        <p:spPr>
          <a:xfrm>
            <a:off x="2474940" y="1670040"/>
            <a:ext cx="3211952" cy="714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200" dirty="0" err="1">
                <a:solidFill>
                  <a:schemeClr val="tx1"/>
                </a:solidFill>
              </a:rPr>
              <a:t>Static</a:t>
            </a:r>
            <a:r>
              <a:rPr lang="nl-BE" sz="1200" dirty="0">
                <a:solidFill>
                  <a:schemeClr val="tx1"/>
                </a:solidFill>
              </a:rPr>
              <a:t> int </a:t>
            </a:r>
            <a:r>
              <a:rPr lang="nl-BE" sz="1200" dirty="0" err="1">
                <a:solidFill>
                  <a:schemeClr val="tx1"/>
                </a:solidFill>
              </a:rPr>
              <a:t>aantalFietsen</a:t>
            </a:r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 err="1">
                <a:solidFill>
                  <a:schemeClr val="tx1"/>
                </a:solidFill>
              </a:rPr>
              <a:t>Static</a:t>
            </a:r>
            <a:r>
              <a:rPr lang="nl-BE" sz="1200" dirty="0">
                <a:solidFill>
                  <a:schemeClr val="tx1"/>
                </a:solidFill>
              </a:rPr>
              <a:t> Public </a:t>
            </a:r>
            <a:r>
              <a:rPr lang="nl-BE" sz="1200" dirty="0" err="1">
                <a:solidFill>
                  <a:schemeClr val="tx1"/>
                </a:solidFill>
              </a:rPr>
              <a:t>ToonAantalFietsen</a:t>
            </a:r>
            <a:r>
              <a:rPr lang="nl-BE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0" name="Vrije vorm 29"/>
          <p:cNvSpPr/>
          <p:nvPr/>
        </p:nvSpPr>
        <p:spPr>
          <a:xfrm>
            <a:off x="5675376" y="1959962"/>
            <a:ext cx="1564986" cy="991033"/>
          </a:xfrm>
          <a:custGeom>
            <a:avLst/>
            <a:gdLst>
              <a:gd name="connsiteX0" fmla="*/ 0 w 1529666"/>
              <a:gd name="connsiteY0" fmla="*/ 24287 h 1090036"/>
              <a:gd name="connsiteX1" fmla="*/ 1115568 w 1529666"/>
              <a:gd name="connsiteY1" fmla="*/ 124871 h 1090036"/>
              <a:gd name="connsiteX2" fmla="*/ 1490472 w 1529666"/>
              <a:gd name="connsiteY2" fmla="*/ 993551 h 1090036"/>
              <a:gd name="connsiteX3" fmla="*/ 1499616 w 1529666"/>
              <a:gd name="connsiteY3" fmla="*/ 1030127 h 109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666" h="1090036">
                <a:moveTo>
                  <a:pt x="0" y="24287"/>
                </a:moveTo>
                <a:cubicBezTo>
                  <a:pt x="433578" y="-6193"/>
                  <a:pt x="867156" y="-36673"/>
                  <a:pt x="1115568" y="124871"/>
                </a:cubicBezTo>
                <a:cubicBezTo>
                  <a:pt x="1363980" y="286415"/>
                  <a:pt x="1426464" y="842675"/>
                  <a:pt x="1490472" y="993551"/>
                </a:cubicBezTo>
                <a:cubicBezTo>
                  <a:pt x="1554480" y="1144427"/>
                  <a:pt x="1527048" y="1087277"/>
                  <a:pt x="1499616" y="103012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Vrije vorm 30"/>
          <p:cNvSpPr/>
          <p:nvPr/>
        </p:nvSpPr>
        <p:spPr>
          <a:xfrm>
            <a:off x="2693720" y="2313432"/>
            <a:ext cx="540208" cy="2478024"/>
          </a:xfrm>
          <a:custGeom>
            <a:avLst/>
            <a:gdLst>
              <a:gd name="connsiteX0" fmla="*/ 448768 w 540208"/>
              <a:gd name="connsiteY0" fmla="*/ 0 h 2478024"/>
              <a:gd name="connsiteX1" fmla="*/ 712 w 540208"/>
              <a:gd name="connsiteY1" fmla="*/ 1179576 h 2478024"/>
              <a:gd name="connsiteX2" fmla="*/ 540208 w 540208"/>
              <a:gd name="connsiteY2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208" h="2478024">
                <a:moveTo>
                  <a:pt x="448768" y="0"/>
                </a:moveTo>
                <a:cubicBezTo>
                  <a:pt x="217120" y="383286"/>
                  <a:pt x="-14528" y="766572"/>
                  <a:pt x="712" y="1179576"/>
                </a:cubicBezTo>
                <a:cubicBezTo>
                  <a:pt x="15952" y="1592580"/>
                  <a:pt x="278080" y="2035302"/>
                  <a:pt x="540208" y="247802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4223" y="165002"/>
            <a:ext cx="3858489" cy="2355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8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Wordt</a:t>
            </a:r>
            <a:r>
              <a:rPr lang="en-IE" dirty="0"/>
              <a:t> 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method-libraries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r>
              <a:rPr lang="en-IE" dirty="0"/>
              <a:t>: Math-class van .NET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Indien</a:t>
            </a:r>
            <a:r>
              <a:rPr lang="en-IE" dirty="0"/>
              <a:t> Math </a:t>
            </a:r>
            <a:r>
              <a:rPr lang="en-IE" dirty="0" err="1"/>
              <a:t>geen</a:t>
            </a:r>
            <a:r>
              <a:rPr lang="en-IE" dirty="0"/>
              <a:t> static methods had: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2148331" y="7479214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100929" y="3332721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 double result= </a:t>
            </a:r>
            <a:r>
              <a:rPr lang="en-IE" dirty="0" err="1"/>
              <a:t>Math.Pow</a:t>
            </a:r>
            <a:r>
              <a:rPr lang="en-IE" dirty="0"/>
              <a:t>(4, 2);</a:t>
            </a:r>
          </a:p>
        </p:txBody>
      </p:sp>
      <p:sp>
        <p:nvSpPr>
          <p:cNvPr id="6" name="Rechthoek 5"/>
          <p:cNvSpPr/>
          <p:nvPr/>
        </p:nvSpPr>
        <p:spPr bwMode="auto">
          <a:xfrm>
            <a:off x="5690290" y="3313894"/>
            <a:ext cx="4394579" cy="136297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/>
              <a:t>We </a:t>
            </a:r>
            <a:r>
              <a:rPr lang="en-IE" dirty="0" err="1"/>
              <a:t>roepen</a:t>
            </a:r>
            <a:r>
              <a:rPr lang="en-IE" dirty="0"/>
              <a:t> </a:t>
            </a:r>
            <a:r>
              <a:rPr lang="en-IE" dirty="0" err="1"/>
              <a:t>Pow</a:t>
            </a:r>
            <a:r>
              <a:rPr lang="en-IE" dirty="0"/>
              <a:t>()-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rechtstreek</a:t>
            </a:r>
            <a:r>
              <a:rPr lang="en-IE" dirty="0"/>
              <a:t> op static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endParaRPr lang="en-IE" dirty="0"/>
          </a:p>
        </p:txBody>
      </p:sp>
      <p:sp>
        <p:nvSpPr>
          <p:cNvPr id="8" name="Tekstvak 7"/>
          <p:cNvSpPr txBox="1"/>
          <p:nvPr/>
        </p:nvSpPr>
        <p:spPr>
          <a:xfrm>
            <a:off x="8720393" y="580477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>
          <a:xfrm>
            <a:off x="4383154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>
                <a:latin typeface="Courier"/>
              </a:rPr>
              <a:t>Math </a:t>
            </a:r>
            <a:r>
              <a:rPr lang="en-IE" dirty="0" err="1">
                <a:latin typeface="Courier"/>
              </a:rPr>
              <a:t>berekenaar</a:t>
            </a:r>
            <a:r>
              <a:rPr lang="en-IE" dirty="0">
                <a:latin typeface="Courier"/>
              </a:rPr>
              <a:t> = new Math();</a:t>
            </a:r>
          </a:p>
          <a:p>
            <a:r>
              <a:rPr lang="en-IE" dirty="0">
                <a:latin typeface="Courier"/>
              </a:rPr>
              <a:t>double result = </a:t>
            </a:r>
            <a:r>
              <a:rPr lang="en-IE" dirty="0" err="1">
                <a:latin typeface="Courier"/>
              </a:rPr>
              <a:t>berekenaar.Pow</a:t>
            </a:r>
            <a:r>
              <a:rPr lang="en-IE" dirty="0">
                <a:latin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36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Eigenhulp-methoden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/>
              <a:t>Maak</a:t>
            </a:r>
            <a:r>
              <a:rPr lang="en-IE" dirty="0"/>
              <a:t> file met </a:t>
            </a:r>
            <a:r>
              <a:rPr lang="en-IE" dirty="0" err="1"/>
              <a:t>hulpmethoden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hulpmethoden</a:t>
            </a:r>
            <a:r>
              <a:rPr lang="en-IE" dirty="0"/>
              <a:t> elders:</a:t>
            </a:r>
          </a:p>
          <a:p>
            <a:endParaRPr lang="en-IE" dirty="0"/>
          </a:p>
          <a:p>
            <a:endParaRPr lang="en-IE" dirty="0"/>
          </a:p>
          <a:p>
            <a:pPr lvl="1"/>
            <a:r>
              <a:rPr lang="en-IE" dirty="0" err="1"/>
              <a:t>Opmerking</a:t>
            </a:r>
            <a:r>
              <a:rPr lang="en-IE" dirty="0"/>
              <a:t>: let op namespace! (</a:t>
            </a:r>
            <a:r>
              <a:rPr lang="en-IE" dirty="0" err="1"/>
              <a:t>zie</a:t>
            </a:r>
            <a:r>
              <a:rPr lang="en-IE" dirty="0"/>
              <a:t> H2)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459" y="1825625"/>
            <a:ext cx="42481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4755" y="5158128"/>
            <a:ext cx="6111558" cy="5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7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38DE1-086B-4AEC-9CD0-7325470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 vaak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1B0FB-AB37-4BAA-AF7C-ADFDC26C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daarom maken dus we meeste onze Random </a:t>
            </a:r>
            <a:r>
              <a:rPr lang="nl-BE" dirty="0" err="1"/>
              <a:t>static</a:t>
            </a:r>
            <a:r>
              <a:rPr lang="nl-BE" dirty="0"/>
              <a:t> in een klasse:</a:t>
            </a:r>
          </a:p>
          <a:p>
            <a:r>
              <a:rPr lang="nl-BE" dirty="0"/>
              <a:t>RESULTAAT ZONDER STATIC: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E5E0D1-92D8-474B-A021-A14ADE7F5FE3}"/>
              </a:ext>
            </a:extLst>
          </p:cNvPr>
          <p:cNvSpPr/>
          <p:nvPr/>
        </p:nvSpPr>
        <p:spPr>
          <a:xfrm>
            <a:off x="961704" y="2802770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Dobbelsteen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Rol()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prng.Next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(1,7);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F64A5-41D1-45B1-93F5-B306DEE5578D}"/>
              </a:ext>
            </a:extLst>
          </p:cNvPr>
          <p:cNvSpPr/>
          <p:nvPr/>
        </p:nvSpPr>
        <p:spPr>
          <a:xfrm>
            <a:off x="0" y="5467141"/>
            <a:ext cx="9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$"R: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r.Rol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{s.Rol()}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D5D7C7-86A3-45D2-A61C-A02FE644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20" y="140494"/>
            <a:ext cx="2552700" cy="6486525"/>
          </a:xfrm>
          <a:prstGeom prst="rect">
            <a:avLst/>
          </a:prstGeom>
        </p:spPr>
      </p:pic>
      <p:pic>
        <p:nvPicPr>
          <p:cNvPr id="1026" name="Picture 2" descr="Image result for sad smiley">
            <a:extLst>
              <a:ext uri="{FF2B5EF4-FFF2-40B4-BE49-F238E27FC236}">
                <a16:creationId xmlns:a16="http://schemas.microsoft.com/office/drawing/2014/main" id="{52781643-5173-4203-9E67-1D47DE7E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77" y="2606734"/>
            <a:ext cx="190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5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F32F6CD-3F54-4F23-A669-59E967C9D591}"/>
              </a:ext>
            </a:extLst>
          </p:cNvPr>
          <p:cNvSpPr/>
          <p:nvPr/>
        </p:nvSpPr>
        <p:spPr bwMode="auto">
          <a:xfrm>
            <a:off x="1767155" y="3319391"/>
            <a:ext cx="1145569" cy="4469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A38DE1-086B-4AEC-9CD0-7325470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 vaak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1B0FB-AB37-4BAA-AF7C-ADFDC26C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daarom maken dus we meeste onze Random </a:t>
            </a:r>
            <a:r>
              <a:rPr lang="nl-BE" dirty="0" err="1"/>
              <a:t>static</a:t>
            </a:r>
            <a:r>
              <a:rPr lang="nl-BE" dirty="0"/>
              <a:t> in een klasse:</a:t>
            </a:r>
          </a:p>
          <a:p>
            <a:r>
              <a:rPr lang="nl-BE" dirty="0"/>
              <a:t>RESULTAAT </a:t>
            </a:r>
            <a:r>
              <a:rPr lang="nl-BE" b="1" u="sng" dirty="0"/>
              <a:t>MET</a:t>
            </a:r>
            <a:r>
              <a:rPr lang="nl-BE" dirty="0"/>
              <a:t> STATIC: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2B854E-70DD-43BA-98AA-2D8A8D710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200" y="6824662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E5E0D1-92D8-474B-A021-A14ADE7F5FE3}"/>
              </a:ext>
            </a:extLst>
          </p:cNvPr>
          <p:cNvSpPr/>
          <p:nvPr/>
        </p:nvSpPr>
        <p:spPr>
          <a:xfrm>
            <a:off x="895563" y="2803287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Dobbelsteen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static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Rol()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prng.Next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(1,7);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F64A5-41D1-45B1-93F5-B306DEE5578D}"/>
              </a:ext>
            </a:extLst>
          </p:cNvPr>
          <p:cNvSpPr/>
          <p:nvPr/>
        </p:nvSpPr>
        <p:spPr>
          <a:xfrm>
            <a:off x="-126144" y="5576798"/>
            <a:ext cx="9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$"R: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r.Rol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{s.Rol()}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0E6E91C-89EE-48A9-8D85-6E22CDB7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140" y="287338"/>
            <a:ext cx="2447925" cy="6496050"/>
          </a:xfrm>
          <a:prstGeom prst="rect">
            <a:avLst/>
          </a:prstGeom>
        </p:spPr>
      </p:pic>
      <p:pic>
        <p:nvPicPr>
          <p:cNvPr id="2050" name="Picture 2" descr="Image result for happy smiley">
            <a:extLst>
              <a:ext uri="{FF2B5EF4-FFF2-40B4-BE49-F238E27FC236}">
                <a16:creationId xmlns:a16="http://schemas.microsoft.com/office/drawing/2014/main" id="{3BBB498B-AF7C-409F-BE3D-C82E7373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97" y="3760495"/>
            <a:ext cx="2421073" cy="242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een voorbeeld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5400" y="1136811"/>
            <a:ext cx="4104456" cy="486287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15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1000" dirty="0">
              <a:latin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class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Planet</a:t>
            </a:r>
            <a:endParaRPr lang="nl-BE" altLang="nl-BE" sz="1000" dirty="0">
              <a:latin typeface="Courier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int radius;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double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gravity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private string name;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private </a:t>
            </a:r>
            <a:r>
              <a:rPr lang="nl-BE" altLang="nl-BE" sz="1000" b="1" dirty="0" err="1">
                <a:latin typeface="Courier"/>
                <a:cs typeface="Courier New" panose="02070309020205020404" pitchFamily="49" charset="0"/>
              </a:rPr>
              <a:t>static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int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// A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Constructor</a:t>
            </a:r>
            <a:endParaRPr lang="nl-BE" altLang="nl-BE" sz="1000" dirty="0">
              <a:latin typeface="Courier"/>
              <a:cs typeface="Courier New" panose="02070309020205020404" pitchFamily="49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Planet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(int r, double g, string n)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radius = r;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gravity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= g;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name = n;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++;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//Return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the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object's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name!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string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GetName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()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return name;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//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Static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method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returning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of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all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planets</a:t>
            </a:r>
            <a:endParaRPr lang="nl-BE" altLang="nl-BE" sz="1000" dirty="0">
              <a:latin typeface="Courier"/>
              <a:cs typeface="Courier New" panose="02070309020205020404" pitchFamily="49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static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int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GetCount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()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return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1000" dirty="0">
              <a:latin typeface="Courier"/>
            </a:endParaRPr>
          </a:p>
        </p:txBody>
      </p:sp>
      <p:pic>
        <p:nvPicPr>
          <p:cNvPr id="2050" name="Picture 2" descr="https://www.kirupa.com/net/images/diagram_static_inst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43" y="1493105"/>
            <a:ext cx="6040475" cy="45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263352" y="627090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Bron: </a:t>
            </a:r>
            <a:r>
              <a:rPr lang="nl-BE" dirty="0">
                <a:hlinkClick r:id="rId3"/>
              </a:rPr>
              <a:t>https://www.kirupa.com/net/oop_intro_classes_pg4.htm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96709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14</TotalTime>
  <Words>507</Words>
  <Application>Microsoft Office PowerPoint</Application>
  <PresentationFormat>Breedbeeld</PresentationFormat>
  <Paragraphs>121</Paragraphs>
  <Slides>9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7" baseType="lpstr">
      <vt:lpstr>Archivo Narrow</vt:lpstr>
      <vt:lpstr>Arial</vt:lpstr>
      <vt:lpstr>Blogger Sans</vt:lpstr>
      <vt:lpstr>Calibri</vt:lpstr>
      <vt:lpstr>Consolas</vt:lpstr>
      <vt:lpstr>Courier</vt:lpstr>
      <vt:lpstr>Lucida Console</vt:lpstr>
      <vt:lpstr>ziescherper</vt:lpstr>
      <vt:lpstr>3. static keyword</vt:lpstr>
      <vt:lpstr>static methoden en properties</vt:lpstr>
      <vt:lpstr>Static</vt:lpstr>
      <vt:lpstr>PowerPoint-presentatie</vt:lpstr>
      <vt:lpstr>Static</vt:lpstr>
      <vt:lpstr>Eigenhulp-methoden maken?</vt:lpstr>
      <vt:lpstr>Random vaak static</vt:lpstr>
      <vt:lpstr>Random vaak static</vt:lpstr>
      <vt:lpstr>Nog een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Tim Dams</cp:lastModifiedBy>
  <cp:revision>3</cp:revision>
  <dcterms:created xsi:type="dcterms:W3CDTF">2021-01-14T10:54:23Z</dcterms:created>
  <dcterms:modified xsi:type="dcterms:W3CDTF">2021-01-18T09:12:44Z</dcterms:modified>
</cp:coreProperties>
</file>