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4"/>
  </p:notesMasterIdLst>
  <p:sldIdLst>
    <p:sldId id="2052" r:id="rId2"/>
    <p:sldId id="1416" r:id="rId3"/>
    <p:sldId id="1417" r:id="rId4"/>
    <p:sldId id="1892" r:id="rId5"/>
    <p:sldId id="1418" r:id="rId6"/>
    <p:sldId id="1419" r:id="rId7"/>
    <p:sldId id="1519" r:id="rId8"/>
    <p:sldId id="1420" r:id="rId9"/>
    <p:sldId id="1925" r:id="rId10"/>
    <p:sldId id="1422" r:id="rId11"/>
    <p:sldId id="1423" r:id="rId12"/>
    <p:sldId id="1520" r:id="rId13"/>
    <p:sldId id="1828" r:id="rId14"/>
    <p:sldId id="1521" r:id="rId15"/>
    <p:sldId id="1579" r:id="rId16"/>
    <p:sldId id="1552" r:id="rId17"/>
    <p:sldId id="1553" r:id="rId18"/>
    <p:sldId id="2051" r:id="rId19"/>
    <p:sldId id="1527" r:id="rId20"/>
    <p:sldId id="1529" r:id="rId21"/>
    <p:sldId id="1528" r:id="rId22"/>
    <p:sldId id="1441" r:id="rId23"/>
  </p:sldIdLst>
  <p:sldSz cx="12192000" cy="6858000"/>
  <p:notesSz cx="6858000" cy="9144000"/>
  <p:embeddedFontLst>
    <p:embeddedFont>
      <p:font typeface="Archivo Narrow" panose="020B0506020202020B04" pitchFamily="34" charset="0"/>
      <p:regular r:id="rId25"/>
      <p:bold r:id="rId26"/>
      <p:italic r:id="rId27"/>
    </p:embeddedFont>
    <p:embeddedFont>
      <p:font typeface="Blogger Sans" panose="02000506030000020004" pitchFamily="50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5DBBF-007C-426B-BF86-1826D59D201F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24799-FE25-47D9-9CA3-1C1D26EEAB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78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B8777C-52BC-4DDC-B480-AE80904C134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157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512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89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8490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8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48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917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77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082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58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783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1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352B4DC0-164F-4180-8DAC-F491E8ED94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10AB-FC38-4BAC-87C5-1D350240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Overerving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34BCE-2896-441F-8A2C-F0C17ED24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0D0D4A-5587-4317-817E-17786AB2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185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/>
              <a:t> public class </a:t>
            </a:r>
            <a:r>
              <a:rPr lang="en-IE" dirty="0" err="1"/>
              <a:t>ChildClass</a:t>
            </a:r>
            <a:r>
              <a:rPr lang="en-IE" dirty="0"/>
              <a:t>: </a:t>
            </a:r>
            <a:r>
              <a:rPr lang="en-IE" dirty="0" err="1"/>
              <a:t>BaseClass</a:t>
            </a:r>
            <a:endParaRPr lang="en-IE" dirty="0"/>
          </a:p>
          <a:p>
            <a:pPr>
              <a:buNone/>
            </a:pPr>
            <a:r>
              <a:rPr lang="en-IE" dirty="0"/>
              <a:t> {</a:t>
            </a:r>
          </a:p>
          <a:p>
            <a:pPr>
              <a:buNone/>
            </a:pPr>
            <a:r>
              <a:rPr lang="en-IE" dirty="0"/>
              <a:t> }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/>
          <p:cNvSpPr/>
          <p:nvPr/>
        </p:nvSpPr>
        <p:spPr bwMode="auto">
          <a:xfrm>
            <a:off x="2417136" y="4348716"/>
            <a:ext cx="4901609" cy="6698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Childclass IS EEN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BaseClass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+ specialisatie die tussen de accolades staat</a:t>
            </a:r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V="1">
            <a:off x="4484914" y="2298583"/>
            <a:ext cx="405868" cy="205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430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Inheritance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dirty="0" err="1"/>
              <a:t>erft</a:t>
            </a:r>
            <a:r>
              <a:rPr lang="en-IE" dirty="0"/>
              <a:t> over van </a:t>
            </a:r>
            <a:r>
              <a:rPr lang="en-IE" dirty="0" err="1"/>
              <a:t>BankAccount</a:t>
            </a:r>
            <a:endParaRPr lang="en-IE" dirty="0"/>
          </a:p>
          <a:p>
            <a:endParaRPr lang="en-IE" dirty="0"/>
          </a:p>
          <a:p>
            <a:pPr lvl="1"/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dirty="0"/>
              <a:t> </a:t>
            </a:r>
            <a:r>
              <a:rPr lang="en-IE" dirty="0" err="1"/>
              <a:t>BankAccount</a:t>
            </a:r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Syntax: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449" y="3429000"/>
            <a:ext cx="6081813" cy="20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7664030" y="4432889"/>
            <a:ext cx="1361289" cy="50062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4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erft de </a:t>
            </a:r>
            <a:r>
              <a:rPr lang="nl-BE" dirty="0" err="1"/>
              <a:t>child</a:t>
            </a:r>
            <a:r>
              <a:rPr lang="nl-BE" dirty="0"/>
              <a:t>-klasse over?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600" b="1" dirty="0"/>
              <a:t>ALLES! </a:t>
            </a:r>
          </a:p>
          <a:p>
            <a:pPr marL="0" indent="0">
              <a:buNone/>
            </a:pPr>
            <a:r>
              <a:rPr lang="nl-BE" sz="3600" b="1" dirty="0" err="1"/>
              <a:t>constructors</a:t>
            </a:r>
            <a:r>
              <a:rPr lang="nl-BE" sz="3600" b="1" dirty="0"/>
              <a:t>, </a:t>
            </a:r>
            <a:r>
              <a:rPr lang="nl-BE" sz="3600" b="1" dirty="0" err="1"/>
              <a:t>properties</a:t>
            </a:r>
            <a:r>
              <a:rPr lang="nl-BE" sz="3600" b="1" dirty="0"/>
              <a:t>, </a:t>
            </a:r>
            <a:r>
              <a:rPr lang="nl-BE" sz="3600" b="1" dirty="0" err="1"/>
              <a:t>protected</a:t>
            </a:r>
            <a:r>
              <a:rPr lang="nl-BE" sz="3600" b="1" dirty="0"/>
              <a:t> fields, private fields (maar je kan er wel niet rechtstreeks aan), </a:t>
            </a:r>
            <a:r>
              <a:rPr lang="nl-BE" sz="3600" b="1" dirty="0" err="1"/>
              <a:t>etcetcetc</a:t>
            </a:r>
            <a:endParaRPr lang="nl-BE" sz="3600" b="1" dirty="0"/>
          </a:p>
          <a:p>
            <a:pPr marL="0" indent="0">
              <a:buNone/>
            </a:pPr>
            <a:endParaRPr lang="nl-BE" sz="3600" b="1" dirty="0"/>
          </a:p>
          <a:p>
            <a:pPr marL="0" indent="0">
              <a:buNone/>
            </a:pPr>
            <a:r>
              <a:rPr lang="nl-BE" sz="3600" u="sng" dirty="0"/>
              <a:t>“</a:t>
            </a:r>
            <a:r>
              <a:rPr lang="nl-BE" sz="3600" u="sng" dirty="0" err="1"/>
              <a:t>Inheritance</a:t>
            </a:r>
            <a:r>
              <a:rPr lang="nl-BE" sz="3600" u="sng" dirty="0"/>
              <a:t> is </a:t>
            </a:r>
            <a:r>
              <a:rPr lang="nl-BE" sz="3600" u="sng" dirty="0" err="1"/>
              <a:t>transitive</a:t>
            </a:r>
            <a:r>
              <a:rPr lang="nl-BE" sz="3600" u="sng" dirty="0"/>
              <a:t>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b="1" dirty="0" err="1">
                <a:highlight>
                  <a:srgbClr val="FFFF00"/>
                </a:highlight>
              </a:rPr>
              <a:t>Protected</a:t>
            </a:r>
            <a:r>
              <a:rPr lang="nl-BE" dirty="0"/>
              <a:t>: in klasse zelf en klasse die van deze klasse overerven 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Meerdere keren overerven mag natuurlijk ook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class Cup{..}</a:t>
            </a:r>
          </a:p>
          <a:p>
            <a:r>
              <a:rPr lang="nl-BE" dirty="0"/>
              <a:t>class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33" y="1578602"/>
            <a:ext cx="4458193" cy="496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78" y="2639380"/>
            <a:ext cx="4610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25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Inheritance</a:t>
            </a:r>
            <a:r>
              <a:rPr lang="nl-BE" dirty="0"/>
              <a:t> tree van spel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Image result for inheritance tree game">
            <a:extLst>
              <a:ext uri="{FF2B5EF4-FFF2-40B4-BE49-F238E27FC236}">
                <a16:creationId xmlns:a16="http://schemas.microsoft.com/office/drawing/2014/main" id="{5F95EE05-3A4F-40CF-A83B-A37B3D3B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30" y="1811947"/>
            <a:ext cx="8248299" cy="436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5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Voordelen van overerving?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Bespaart tijd (qua coderen)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Reduceert kans op fouten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Maak het eenvoudiger om de overgeërfde klasse te begrijpen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Maakt het eenvoudiger om programma’s te schrijven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Vermindert kans op dubbele code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04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179B95-2932-4C7D-A4C7-6052158D8CF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60" y="527099"/>
            <a:ext cx="5773516" cy="589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2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B4A9-9E3C-4CD9-82E5-68A9863C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</a:t>
            </a:r>
            <a:r>
              <a:rPr lang="nl-BE" dirty="0" err="1"/>
              <a:t>inheritance</a:t>
            </a:r>
            <a:r>
              <a:rPr lang="nl-BE" dirty="0"/>
              <a:t> toepassen?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DCDB0E-FCCC-4F7A-96C0-3F27DD59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4851928" cy="4902200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Je ziet een duidelijke “is een” relatie</a:t>
            </a:r>
          </a:p>
          <a:p>
            <a:r>
              <a:rPr lang="nl-BE" dirty="0"/>
              <a:t>Je moet aardig wat code van de ene naar een andere klasse copy/pasten: bekijk dan zeker of er geen “overkoepelende” </a:t>
            </a:r>
            <a:r>
              <a:rPr lang="nl-BE" dirty="0" err="1"/>
              <a:t>parent</a:t>
            </a:r>
            <a:r>
              <a:rPr lang="nl-BE" dirty="0"/>
              <a:t>-klasse voor deze beide klassen bestaat (of misschien is één van beide klassen de </a:t>
            </a:r>
            <a:r>
              <a:rPr lang="nl-BE" dirty="0" err="1"/>
              <a:t>parent</a:t>
            </a:r>
            <a:r>
              <a:rPr lang="nl-BE" dirty="0"/>
              <a:t> en de andere een </a:t>
            </a:r>
            <a:r>
              <a:rPr lang="nl-BE" dirty="0" err="1"/>
              <a:t>child</a:t>
            </a:r>
            <a:r>
              <a:rPr lang="nl-BE" dirty="0"/>
              <a:t> dat specialiseert)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Opgelet: “heeft een” relatie is géén </a:t>
            </a:r>
            <a:r>
              <a:rPr lang="nl-BE" dirty="0" err="1"/>
              <a:t>inheritance</a:t>
            </a:r>
            <a:r>
              <a:rPr lang="nl-BE" dirty="0"/>
              <a:t>, maar zal wel compositie zijn (zie later)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83AEC-6D44-46BC-913A-AA11356A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8" name="Picture 2" descr="Image result for detector">
            <a:extLst>
              <a:ext uri="{FF2B5EF4-FFF2-40B4-BE49-F238E27FC236}">
                <a16:creationId xmlns:a16="http://schemas.microsoft.com/office/drawing/2014/main" id="{C149C9A0-DB0C-4C00-973C-3287A218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124"/>
            <a:ext cx="6198394" cy="552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0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Overerving blokkeren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4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Hierarchy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an "is-A" relationship</a:t>
            </a:r>
          </a:p>
          <a:p>
            <a:r>
              <a:rPr lang="en-US"/>
              <a:t>Inheritance </a:t>
            </a:r>
          </a:p>
          <a:p>
            <a:pPr lvl="1"/>
            <a:r>
              <a:rPr lang="en-US"/>
              <a:t>for type - a re-use of common interface</a:t>
            </a:r>
          </a:p>
          <a:p>
            <a:pPr lvl="1"/>
            <a:r>
              <a:rPr lang="en-US"/>
              <a:t>for class - a re-use of common interface and implementation</a:t>
            </a:r>
          </a:p>
          <a:p>
            <a:endParaRPr lang="en-US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4754564" y="4122738"/>
            <a:ext cx="6524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Person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4403725" y="4343400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4487863" y="4359275"/>
            <a:ext cx="5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3" name="Rectangle 8"/>
          <p:cNvSpPr>
            <a:spLocks noChangeArrowheads="1"/>
          </p:cNvSpPr>
          <p:nvPr/>
        </p:nvSpPr>
        <p:spPr bwMode="auto">
          <a:xfrm>
            <a:off x="4746625" y="4359275"/>
            <a:ext cx="514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Name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066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200401"/>
            <a:ext cx="7302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5" name="Rectangle 10"/>
          <p:cNvSpPr>
            <a:spLocks noChangeArrowheads="1"/>
          </p:cNvSpPr>
          <p:nvPr/>
        </p:nvSpPr>
        <p:spPr bwMode="auto">
          <a:xfrm>
            <a:off x="6140451" y="4098925"/>
            <a:ext cx="7149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Student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5821363" y="4321175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7" name="Rectangle 12"/>
          <p:cNvSpPr>
            <a:spLocks noChangeArrowheads="1"/>
          </p:cNvSpPr>
          <p:nvPr/>
        </p:nvSpPr>
        <p:spPr bwMode="auto">
          <a:xfrm>
            <a:off x="5905500" y="4335463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8" name="Rectangle 13"/>
          <p:cNvSpPr>
            <a:spLocks noChangeArrowheads="1"/>
          </p:cNvSpPr>
          <p:nvPr/>
        </p:nvSpPr>
        <p:spPr bwMode="auto">
          <a:xfrm>
            <a:off x="6164263" y="4335463"/>
            <a:ext cx="514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Name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9" name="Rectangle 14"/>
          <p:cNvSpPr>
            <a:spLocks noChangeArrowheads="1"/>
          </p:cNvSpPr>
          <p:nvPr/>
        </p:nvSpPr>
        <p:spPr bwMode="auto">
          <a:xfrm>
            <a:off x="5821363" y="4556125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0" name="Rectangle 15"/>
          <p:cNvSpPr>
            <a:spLocks noChangeArrowheads="1"/>
          </p:cNvSpPr>
          <p:nvPr/>
        </p:nvSpPr>
        <p:spPr bwMode="auto">
          <a:xfrm>
            <a:off x="5905500" y="45720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1" name="Rectangle 16"/>
          <p:cNvSpPr>
            <a:spLocks noChangeArrowheads="1"/>
          </p:cNvSpPr>
          <p:nvPr/>
        </p:nvSpPr>
        <p:spPr bwMode="auto">
          <a:xfrm>
            <a:off x="6164263" y="4572000"/>
            <a:ext cx="9746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Attendence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2" name="Rectangle 17"/>
          <p:cNvSpPr>
            <a:spLocks noChangeArrowheads="1"/>
          </p:cNvSpPr>
          <p:nvPr/>
        </p:nvSpPr>
        <p:spPr bwMode="auto">
          <a:xfrm>
            <a:off x="5821363" y="4792663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3" name="Rectangle 18"/>
          <p:cNvSpPr>
            <a:spLocks noChangeArrowheads="1"/>
          </p:cNvSpPr>
          <p:nvPr/>
        </p:nvSpPr>
        <p:spPr bwMode="auto">
          <a:xfrm>
            <a:off x="5905500" y="4808538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4" name="Rectangle 19"/>
          <p:cNvSpPr>
            <a:spLocks noChangeArrowheads="1"/>
          </p:cNvSpPr>
          <p:nvPr/>
        </p:nvSpPr>
        <p:spPr bwMode="auto">
          <a:xfrm>
            <a:off x="6164264" y="4808538"/>
            <a:ext cx="6428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Current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5" name="Rectangle 20"/>
          <p:cNvSpPr>
            <a:spLocks noChangeArrowheads="1"/>
          </p:cNvSpPr>
          <p:nvPr/>
        </p:nvSpPr>
        <p:spPr bwMode="auto">
          <a:xfrm>
            <a:off x="6164264" y="5037138"/>
            <a:ext cx="5354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Grade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6" name="Oval 37"/>
          <p:cNvSpPr>
            <a:spLocks noChangeArrowheads="1"/>
          </p:cNvSpPr>
          <p:nvPr/>
        </p:nvSpPr>
        <p:spPr bwMode="auto">
          <a:xfrm>
            <a:off x="4891088" y="3322639"/>
            <a:ext cx="220662" cy="198437"/>
          </a:xfrm>
          <a:prstGeom prst="ellips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7" name="Line 38"/>
          <p:cNvSpPr>
            <a:spLocks noChangeShapeType="1"/>
          </p:cNvSpPr>
          <p:nvPr/>
        </p:nvSpPr>
        <p:spPr bwMode="auto">
          <a:xfrm>
            <a:off x="4991100" y="3527426"/>
            <a:ext cx="6350" cy="320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8" name="Line 39"/>
          <p:cNvSpPr>
            <a:spLocks noChangeShapeType="1"/>
          </p:cNvSpPr>
          <p:nvPr/>
        </p:nvSpPr>
        <p:spPr bwMode="auto">
          <a:xfrm flipH="1">
            <a:off x="4845050" y="3840163"/>
            <a:ext cx="152400" cy="190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9" name="Line 40"/>
          <p:cNvSpPr>
            <a:spLocks noChangeShapeType="1"/>
          </p:cNvSpPr>
          <p:nvPr/>
        </p:nvSpPr>
        <p:spPr bwMode="auto">
          <a:xfrm>
            <a:off x="4997450" y="3825875"/>
            <a:ext cx="114300" cy="190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80" name="Line 41"/>
          <p:cNvSpPr>
            <a:spLocks noChangeShapeType="1"/>
          </p:cNvSpPr>
          <p:nvPr/>
        </p:nvSpPr>
        <p:spPr bwMode="auto">
          <a:xfrm>
            <a:off x="4868864" y="3635375"/>
            <a:ext cx="2809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519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Classe</a:t>
            </a:r>
            <a:r>
              <a:rPr lang="en-IE" dirty="0"/>
              <a:t> </a:t>
            </a:r>
            <a:r>
              <a:rPr lang="en-IE" dirty="0" err="1"/>
              <a:t>hierarchie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Elke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overerven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base 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uit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hïerarchie</a:t>
            </a:r>
            <a:r>
              <a:rPr lang="en-IE" dirty="0"/>
              <a:t> is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noodzakelijk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‘leaf’ </a:t>
            </a:r>
            <a:r>
              <a:rPr lang="en-IE" dirty="0" err="1"/>
              <a:t>klassen</a:t>
            </a:r>
            <a:r>
              <a:rPr lang="en-IE" dirty="0"/>
              <a:t> (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onderaan</a:t>
            </a:r>
            <a:r>
              <a:rPr lang="en-IE" dirty="0"/>
              <a:t> in </a:t>
            </a:r>
            <a:r>
              <a:rPr lang="en-IE" dirty="0" err="1"/>
              <a:t>overervingsstructuur</a:t>
            </a:r>
            <a:r>
              <a:rPr lang="en-IE" dirty="0"/>
              <a:t>) is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dikwijls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wenselijk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We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dan</a:t>
            </a:r>
            <a:r>
              <a:rPr lang="en-IE" dirty="0"/>
              <a:t> </a:t>
            </a:r>
            <a:r>
              <a:rPr lang="en-IE" dirty="0" err="1"/>
              <a:t>markeren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‘</a:t>
            </a:r>
            <a:r>
              <a:rPr lang="en-IE" dirty="0" err="1"/>
              <a:t>bevroren</a:t>
            </a:r>
            <a:r>
              <a:rPr lang="en-IE" dirty="0"/>
              <a:t>’</a:t>
            </a:r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keyword </a:t>
            </a:r>
            <a:r>
              <a:rPr lang="en-IE" b="1" dirty="0"/>
              <a:t>sealed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verdere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voorkomen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Sealed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Sealed</a:t>
            </a:r>
            <a:r>
              <a:rPr lang="nl-BE" dirty="0"/>
              <a:t> </a:t>
            </a:r>
            <a:r>
              <a:rPr lang="nl-BE" dirty="0" err="1"/>
              <a:t>keyword</a:t>
            </a:r>
            <a:r>
              <a:rPr lang="nl-BE" dirty="0"/>
              <a:t>: geeft aan dat deze klasse niet van kan overgeërfd worden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76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Sealed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SavingsBankAccount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van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afgeleid</a:t>
            </a:r>
            <a:r>
              <a:rPr lang="en-I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339" y="2867025"/>
            <a:ext cx="7553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5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>
          <a:xfrm>
            <a:off x="838200" y="-30117"/>
            <a:ext cx="10515600" cy="1325563"/>
          </a:xfrm>
        </p:spPr>
        <p:txBody>
          <a:bodyPr/>
          <a:lstStyle/>
          <a:p>
            <a:r>
              <a:rPr lang="en-IE" dirty="0" err="1"/>
              <a:t>Basisgedachte</a:t>
            </a:r>
            <a:r>
              <a:rPr lang="en-IE" dirty="0"/>
              <a:t> </a:t>
            </a:r>
            <a:r>
              <a:rPr lang="en-IE" dirty="0" err="1"/>
              <a:t>overerving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>
          <a:xfrm>
            <a:off x="2227264" y="957263"/>
            <a:ext cx="8212137" cy="4902200"/>
          </a:xfrm>
        </p:spPr>
        <p:txBody>
          <a:bodyPr/>
          <a:lstStyle/>
          <a:p>
            <a:r>
              <a:rPr lang="en-IE" dirty="0" err="1"/>
              <a:t>Herinner</a:t>
            </a:r>
            <a:r>
              <a:rPr lang="en-IE" dirty="0"/>
              <a:t> </a:t>
            </a:r>
            <a:r>
              <a:rPr lang="en-IE" dirty="0" err="1"/>
              <a:t>constructie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huis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4" name="Groep 33"/>
          <p:cNvGrpSpPr/>
          <p:nvPr/>
        </p:nvGrpSpPr>
        <p:grpSpPr>
          <a:xfrm>
            <a:off x="3086429" y="1467180"/>
            <a:ext cx="1860331" cy="2112579"/>
            <a:chOff x="714703" y="2238704"/>
            <a:chExt cx="1860331" cy="2112579"/>
          </a:xfrm>
        </p:grpSpPr>
        <p:sp>
          <p:nvSpPr>
            <p:cNvPr id="5" name="Rechthoek 4"/>
            <p:cNvSpPr/>
            <p:nvPr/>
          </p:nvSpPr>
          <p:spPr bwMode="auto">
            <a:xfrm>
              <a:off x="714703" y="2238704"/>
              <a:ext cx="1860331" cy="21125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Klasse</a:t>
              </a:r>
              <a:r>
                <a:rPr kumimoji="0" lang="en-I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</a:t>
              </a:r>
              <a:r>
                <a:rPr kumimoji="0" lang="en-I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Huis</a:t>
              </a: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6" name="Rechthoek 5"/>
            <p:cNvSpPr/>
            <p:nvPr/>
          </p:nvSpPr>
          <p:spPr bwMode="auto">
            <a:xfrm>
              <a:off x="987974" y="2443657"/>
              <a:ext cx="730468" cy="59383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" name="Rechthoek 7"/>
            <p:cNvSpPr/>
            <p:nvPr/>
          </p:nvSpPr>
          <p:spPr bwMode="auto">
            <a:xfrm>
              <a:off x="1718443" y="2448910"/>
              <a:ext cx="730468" cy="11456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" name="Rechthoek 8"/>
            <p:cNvSpPr/>
            <p:nvPr/>
          </p:nvSpPr>
          <p:spPr bwMode="auto">
            <a:xfrm>
              <a:off x="1460937" y="2984940"/>
              <a:ext cx="262759" cy="59383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" name="Rechthoek 9"/>
            <p:cNvSpPr/>
            <p:nvPr/>
          </p:nvSpPr>
          <p:spPr bwMode="auto">
            <a:xfrm>
              <a:off x="982719" y="3037491"/>
              <a:ext cx="488729" cy="5465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cxnSp>
          <p:nvCxnSpPr>
            <p:cNvPr id="17" name="Rechte verbindingslijn 16"/>
            <p:cNvCxnSpPr/>
            <p:nvPr/>
          </p:nvCxnSpPr>
          <p:spPr bwMode="auto">
            <a:xfrm rot="16200000" flipH="1">
              <a:off x="1581615" y="3447585"/>
              <a:ext cx="133815" cy="130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hthoek 19"/>
            <p:cNvSpPr/>
            <p:nvPr/>
          </p:nvSpPr>
          <p:spPr bwMode="auto">
            <a:xfrm>
              <a:off x="1008738" y="3543014"/>
              <a:ext cx="414901" cy="51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1" name="Rechthoek 20"/>
            <p:cNvSpPr/>
            <p:nvPr/>
          </p:nvSpPr>
          <p:spPr bwMode="auto">
            <a:xfrm>
              <a:off x="1867382" y="3565317"/>
              <a:ext cx="414901" cy="51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2" name="Rechthoek 21"/>
            <p:cNvSpPr/>
            <p:nvPr/>
          </p:nvSpPr>
          <p:spPr bwMode="auto">
            <a:xfrm>
              <a:off x="1871099" y="2439043"/>
              <a:ext cx="414901" cy="51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23" name="PIJL-RECHTS 22"/>
          <p:cNvSpPr/>
          <p:nvPr/>
        </p:nvSpPr>
        <p:spPr bwMode="auto">
          <a:xfrm>
            <a:off x="5340114" y="2094505"/>
            <a:ext cx="1330657" cy="900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Constructie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instantie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33" name="Groep 32"/>
          <p:cNvGrpSpPr/>
          <p:nvPr/>
        </p:nvGrpSpPr>
        <p:grpSpPr>
          <a:xfrm>
            <a:off x="7313315" y="1917085"/>
            <a:ext cx="1370500" cy="1078801"/>
            <a:chOff x="4941590" y="2688609"/>
            <a:chExt cx="1370500" cy="1078801"/>
          </a:xfrm>
        </p:grpSpPr>
        <p:sp>
          <p:nvSpPr>
            <p:cNvPr id="24" name="Rechthoek 23"/>
            <p:cNvSpPr/>
            <p:nvPr/>
          </p:nvSpPr>
          <p:spPr bwMode="auto">
            <a:xfrm>
              <a:off x="4941590" y="3104866"/>
              <a:ext cx="1370500" cy="6625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5" name="Rechthoek 24"/>
            <p:cNvSpPr/>
            <p:nvPr/>
          </p:nvSpPr>
          <p:spPr bwMode="auto">
            <a:xfrm>
              <a:off x="5145206" y="3350526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7" name="Rechthoek 26"/>
            <p:cNvSpPr/>
            <p:nvPr/>
          </p:nvSpPr>
          <p:spPr bwMode="auto">
            <a:xfrm>
              <a:off x="5843517" y="3339153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8" name="Rechthoek 27"/>
            <p:cNvSpPr/>
            <p:nvPr/>
          </p:nvSpPr>
          <p:spPr bwMode="auto">
            <a:xfrm>
              <a:off x="5504597" y="3357349"/>
              <a:ext cx="193343" cy="410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cxnSp>
          <p:nvCxnSpPr>
            <p:cNvPr id="30" name="Rechte verbindingslijn 29"/>
            <p:cNvCxnSpPr/>
            <p:nvPr/>
          </p:nvCxnSpPr>
          <p:spPr bwMode="auto">
            <a:xfrm flipV="1">
              <a:off x="4954137" y="2688609"/>
              <a:ext cx="689212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Rechte verbindingslijn 31"/>
            <p:cNvCxnSpPr/>
            <p:nvPr/>
          </p:nvCxnSpPr>
          <p:spPr bwMode="auto">
            <a:xfrm>
              <a:off x="5643349" y="2688609"/>
              <a:ext cx="668741" cy="423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kstvak 34"/>
          <p:cNvSpPr txBox="1"/>
          <p:nvPr/>
        </p:nvSpPr>
        <p:spPr>
          <a:xfrm>
            <a:off x="7121146" y="30362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 van type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Rechthoek 36"/>
          <p:cNvSpPr/>
          <p:nvPr/>
        </p:nvSpPr>
        <p:spPr bwMode="auto">
          <a:xfrm>
            <a:off x="2581276" y="4324680"/>
            <a:ext cx="2365484" cy="21125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r>
              <a:rPr kumimoji="0" lang="en-I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HuisMetTerras:Huis</a:t>
            </a:r>
            <a:endParaRPr kumimoji="0" lang="en-I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3359699" y="4529632"/>
            <a:ext cx="730468" cy="593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" name="Rechthoek 38"/>
          <p:cNvSpPr/>
          <p:nvPr/>
        </p:nvSpPr>
        <p:spPr bwMode="auto">
          <a:xfrm>
            <a:off x="4090168" y="4534886"/>
            <a:ext cx="730468" cy="11456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" name="Rechthoek 39"/>
          <p:cNvSpPr/>
          <p:nvPr/>
        </p:nvSpPr>
        <p:spPr bwMode="auto">
          <a:xfrm>
            <a:off x="3832663" y="5070915"/>
            <a:ext cx="262759" cy="593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" name="Rechthoek 40"/>
          <p:cNvSpPr/>
          <p:nvPr/>
        </p:nvSpPr>
        <p:spPr bwMode="auto">
          <a:xfrm>
            <a:off x="3354445" y="5123467"/>
            <a:ext cx="488729" cy="54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42" name="Rechte verbindingslijn 41"/>
          <p:cNvCxnSpPr/>
          <p:nvPr/>
        </p:nvCxnSpPr>
        <p:spPr bwMode="auto">
          <a:xfrm rot="16200000" flipH="1">
            <a:off x="3953341" y="5533560"/>
            <a:ext cx="133815" cy="130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hthoek 42"/>
          <p:cNvSpPr/>
          <p:nvPr/>
        </p:nvSpPr>
        <p:spPr bwMode="auto">
          <a:xfrm>
            <a:off x="3380464" y="5628989"/>
            <a:ext cx="414901" cy="51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4" name="Rechthoek 43"/>
          <p:cNvSpPr/>
          <p:nvPr/>
        </p:nvSpPr>
        <p:spPr bwMode="auto">
          <a:xfrm>
            <a:off x="4239108" y="5651292"/>
            <a:ext cx="414901" cy="51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5" name="Rechthoek 44"/>
          <p:cNvSpPr/>
          <p:nvPr/>
        </p:nvSpPr>
        <p:spPr bwMode="auto">
          <a:xfrm>
            <a:off x="4242825" y="4525018"/>
            <a:ext cx="414901" cy="51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6" name="PIJL-RECHTS 45"/>
          <p:cNvSpPr/>
          <p:nvPr/>
        </p:nvSpPr>
        <p:spPr bwMode="auto">
          <a:xfrm>
            <a:off x="5340114" y="4952005"/>
            <a:ext cx="1330657" cy="900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Constructie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instantie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47" name="Groep 46"/>
          <p:cNvGrpSpPr/>
          <p:nvPr/>
        </p:nvGrpSpPr>
        <p:grpSpPr>
          <a:xfrm>
            <a:off x="7875290" y="4793635"/>
            <a:ext cx="1370500" cy="1078801"/>
            <a:chOff x="4941590" y="2688609"/>
            <a:chExt cx="1370500" cy="1078801"/>
          </a:xfrm>
        </p:grpSpPr>
        <p:sp>
          <p:nvSpPr>
            <p:cNvPr id="48" name="Rechthoek 47"/>
            <p:cNvSpPr/>
            <p:nvPr/>
          </p:nvSpPr>
          <p:spPr bwMode="auto">
            <a:xfrm>
              <a:off x="4941590" y="3104866"/>
              <a:ext cx="1370500" cy="6625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9" name="Rechthoek 48"/>
            <p:cNvSpPr/>
            <p:nvPr/>
          </p:nvSpPr>
          <p:spPr bwMode="auto">
            <a:xfrm>
              <a:off x="5145206" y="3350526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0" name="Rechthoek 49"/>
            <p:cNvSpPr/>
            <p:nvPr/>
          </p:nvSpPr>
          <p:spPr bwMode="auto">
            <a:xfrm>
              <a:off x="5843517" y="3339153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1" name="Rechthoek 50"/>
            <p:cNvSpPr/>
            <p:nvPr/>
          </p:nvSpPr>
          <p:spPr bwMode="auto">
            <a:xfrm>
              <a:off x="5504597" y="3357349"/>
              <a:ext cx="193343" cy="410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cxnSp>
          <p:nvCxnSpPr>
            <p:cNvPr id="52" name="Rechte verbindingslijn 51"/>
            <p:cNvCxnSpPr/>
            <p:nvPr/>
          </p:nvCxnSpPr>
          <p:spPr bwMode="auto">
            <a:xfrm flipV="1">
              <a:off x="4954137" y="2688609"/>
              <a:ext cx="689212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Rechte verbindingslijn 52"/>
            <p:cNvCxnSpPr/>
            <p:nvPr/>
          </p:nvCxnSpPr>
          <p:spPr bwMode="auto">
            <a:xfrm>
              <a:off x="5643349" y="2688609"/>
              <a:ext cx="668741" cy="423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kstvak 53"/>
          <p:cNvSpPr txBox="1"/>
          <p:nvPr/>
        </p:nvSpPr>
        <p:spPr>
          <a:xfrm>
            <a:off x="7121146" y="5893700"/>
            <a:ext cx="333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 van type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HuisMetTerras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5" name="Rechthoek 54"/>
          <p:cNvSpPr/>
          <p:nvPr/>
        </p:nvSpPr>
        <p:spPr bwMode="auto">
          <a:xfrm>
            <a:off x="2878195" y="4532917"/>
            <a:ext cx="488729" cy="54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57" name="Rechte verbindingslijn 56"/>
          <p:cNvCxnSpPr/>
          <p:nvPr/>
        </p:nvCxnSpPr>
        <p:spPr bwMode="auto">
          <a:xfrm rot="5400000" flipH="1" flipV="1">
            <a:off x="3133726" y="4629151"/>
            <a:ext cx="342898" cy="13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Rechte verbindingslijn 61"/>
          <p:cNvCxnSpPr/>
          <p:nvPr/>
        </p:nvCxnSpPr>
        <p:spPr bwMode="auto">
          <a:xfrm rot="10800000" flipV="1">
            <a:off x="7486650" y="5229224"/>
            <a:ext cx="400050" cy="200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Rechte verbindingslijn 64"/>
          <p:cNvCxnSpPr/>
          <p:nvPr/>
        </p:nvCxnSpPr>
        <p:spPr bwMode="auto">
          <a:xfrm rot="5400000">
            <a:off x="7300914" y="5643562"/>
            <a:ext cx="4476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Rechte verbindingslijn 66"/>
          <p:cNvCxnSpPr/>
          <p:nvPr/>
        </p:nvCxnSpPr>
        <p:spPr bwMode="auto">
          <a:xfrm flipV="1">
            <a:off x="7505700" y="5886451"/>
            <a:ext cx="381000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Gekromde PIJL-RECHTS 67"/>
          <p:cNvSpPr/>
          <p:nvPr/>
        </p:nvSpPr>
        <p:spPr bwMode="auto">
          <a:xfrm>
            <a:off x="1933576" y="3019425"/>
            <a:ext cx="676275" cy="21336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1962149" y="3695700"/>
            <a:ext cx="442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Overerving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met extra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terras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54" grpId="0"/>
      <p:bldP spid="55" grpId="0" animBg="1"/>
      <p:bldP spid="68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: is </a:t>
            </a:r>
            <a:r>
              <a:rPr lang="en-IE" dirty="0" err="1"/>
              <a:t>een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“Is </a:t>
            </a:r>
            <a:r>
              <a:rPr lang="en-IE" dirty="0" err="1"/>
              <a:t>een</a:t>
            </a:r>
            <a:r>
              <a:rPr lang="en-IE" dirty="0"/>
              <a:t>”/ “is a”</a:t>
            </a:r>
          </a:p>
          <a:p>
            <a:endParaRPr lang="en-IE" dirty="0"/>
          </a:p>
          <a:p>
            <a:pPr lvl="1"/>
            <a:r>
              <a:rPr lang="en-IE" dirty="0"/>
              <a:t>A child is a person</a:t>
            </a:r>
          </a:p>
          <a:p>
            <a:pPr lvl="1"/>
            <a:r>
              <a:rPr lang="en-IE" dirty="0"/>
              <a:t>A </a:t>
            </a:r>
            <a:r>
              <a:rPr lang="en-IE" dirty="0" err="1"/>
              <a:t>bycicle</a:t>
            </a:r>
            <a:r>
              <a:rPr lang="en-IE" dirty="0"/>
              <a:t> is a vehicle</a:t>
            </a:r>
          </a:p>
          <a:p>
            <a:pPr lvl="1"/>
            <a:r>
              <a:rPr lang="en-IE" dirty="0"/>
              <a:t>A </a:t>
            </a:r>
            <a:r>
              <a:rPr lang="en-IE" dirty="0" err="1"/>
              <a:t>tullip</a:t>
            </a:r>
            <a:r>
              <a:rPr lang="en-IE" dirty="0"/>
              <a:t> is a plant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Etc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/>
              <a:t>“Is a” :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 </a:t>
            </a:r>
            <a:r>
              <a:rPr lang="en-IE" dirty="0" err="1"/>
              <a:t>toegepast</a:t>
            </a:r>
            <a:r>
              <a:rPr lang="en-IE" dirty="0"/>
              <a:t> </a:t>
            </a:r>
            <a:r>
              <a:rPr lang="en-IE" dirty="0" err="1"/>
              <a:t>wordt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6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Ook</a:t>
            </a:r>
            <a:r>
              <a:rPr lang="en-IE" dirty="0"/>
              <a:t> in software </a:t>
            </a:r>
            <a:r>
              <a:rPr lang="en-IE" dirty="0" err="1"/>
              <a:t>kunnen</a:t>
            </a:r>
            <a:r>
              <a:rPr lang="en-IE" dirty="0"/>
              <a:t> we </a:t>
            </a:r>
            <a:r>
              <a:rPr lang="en-IE" dirty="0" err="1"/>
              <a:t>overerven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Inheritance: “I can do these things because my parent can”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08" y="2482960"/>
            <a:ext cx="6318383" cy="382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>
          <a:xfrm>
            <a:off x="2130056" y="70398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Interface: “I can do these things because I have told you I can”</a:t>
            </a:r>
          </a:p>
        </p:txBody>
      </p:sp>
    </p:spTree>
    <p:extLst>
      <p:ext uri="{BB962C8B-B14F-4D97-AF65-F5344CB8AC3E}">
        <p14:creationId xmlns:p14="http://schemas.microsoft.com/office/powerpoint/2010/main" val="33401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Specialisatie</a:t>
            </a:r>
            <a:r>
              <a:rPr lang="en-IE" dirty="0"/>
              <a:t>: </a:t>
            </a:r>
            <a:r>
              <a:rPr lang="en-IE" dirty="0" err="1"/>
              <a:t>definitie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i="1" dirty="0"/>
              <a:t>“</a:t>
            </a:r>
            <a:r>
              <a:rPr lang="en-IE" i="1" dirty="0" err="1"/>
              <a:t>Specialisatie</a:t>
            </a:r>
            <a:r>
              <a:rPr lang="en-IE" i="1" dirty="0"/>
              <a:t> is het </a:t>
            </a:r>
            <a:r>
              <a:rPr lang="en-IE" i="1" dirty="0" err="1"/>
              <a:t>identificeren</a:t>
            </a:r>
            <a:r>
              <a:rPr lang="en-IE" i="1" dirty="0"/>
              <a:t> van </a:t>
            </a:r>
            <a:r>
              <a:rPr lang="en-IE" i="1" dirty="0" err="1"/>
              <a:t>objecten</a:t>
            </a:r>
            <a:r>
              <a:rPr lang="en-IE" i="1" dirty="0"/>
              <a:t> met </a:t>
            </a:r>
            <a:r>
              <a:rPr lang="en-IE" i="1" dirty="0" err="1"/>
              <a:t>gemeenschappelijke</a:t>
            </a:r>
            <a:r>
              <a:rPr lang="en-IE" i="1" dirty="0"/>
              <a:t> </a:t>
            </a:r>
            <a:r>
              <a:rPr lang="en-IE" i="1" dirty="0" err="1"/>
              <a:t>structuur</a:t>
            </a:r>
            <a:r>
              <a:rPr lang="en-IE" i="1" dirty="0"/>
              <a:t> en </a:t>
            </a:r>
            <a:r>
              <a:rPr lang="en-IE" i="1" dirty="0" err="1"/>
              <a:t>gedrag</a:t>
            </a:r>
            <a:r>
              <a:rPr lang="en-IE" i="1" dirty="0"/>
              <a:t> </a:t>
            </a:r>
            <a:r>
              <a:rPr lang="en-IE" i="1" dirty="0" err="1"/>
              <a:t>binnen</a:t>
            </a:r>
            <a:r>
              <a:rPr lang="en-IE" i="1" dirty="0"/>
              <a:t> </a:t>
            </a:r>
            <a:r>
              <a:rPr lang="en-IE" i="1" dirty="0" err="1"/>
              <a:t>een</a:t>
            </a:r>
            <a:r>
              <a:rPr lang="en-IE" i="1" dirty="0"/>
              <a:t> </a:t>
            </a:r>
            <a:r>
              <a:rPr lang="en-IE" i="1" dirty="0" err="1"/>
              <a:t>bestaande</a:t>
            </a:r>
            <a:r>
              <a:rPr lang="en-IE" i="1" dirty="0"/>
              <a:t> </a:t>
            </a:r>
            <a:r>
              <a:rPr lang="en-IE" i="1" dirty="0" err="1"/>
              <a:t>classificatie</a:t>
            </a:r>
            <a:r>
              <a:rPr lang="en-IE" i="1" dirty="0"/>
              <a:t>”</a:t>
            </a:r>
          </a:p>
          <a:p>
            <a:endParaRPr lang="en-IE" i="1" dirty="0"/>
          </a:p>
          <a:p>
            <a:r>
              <a:rPr lang="en-IE" dirty="0" err="1"/>
              <a:t>Specialisatie</a:t>
            </a:r>
            <a:r>
              <a:rPr lang="en-IE" dirty="0"/>
              <a:t> </a:t>
            </a:r>
            <a:r>
              <a:rPr lang="en-IE" dirty="0" err="1"/>
              <a:t>resulteert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u="sng" dirty="0"/>
              <a:t>subtype</a:t>
            </a:r>
            <a:r>
              <a:rPr lang="en-IE" dirty="0"/>
              <a:t> van het </a:t>
            </a:r>
            <a:r>
              <a:rPr lang="en-IE" dirty="0" err="1"/>
              <a:t>oorspronkelijke</a:t>
            </a:r>
            <a:r>
              <a:rPr lang="en-IE" dirty="0"/>
              <a:t> type:</a:t>
            </a:r>
          </a:p>
          <a:p>
            <a:pPr lvl="1"/>
            <a:r>
              <a:rPr lang="en-IE" dirty="0" err="1"/>
              <a:t>Elementen</a:t>
            </a:r>
            <a:r>
              <a:rPr lang="en-IE" dirty="0"/>
              <a:t> van het subtype </a:t>
            </a:r>
            <a:r>
              <a:rPr lang="en-IE" dirty="0" err="1"/>
              <a:t>bevatten</a:t>
            </a:r>
            <a:r>
              <a:rPr lang="en-IE" dirty="0"/>
              <a:t> de </a:t>
            </a:r>
            <a:r>
              <a:rPr lang="en-IE" dirty="0" err="1"/>
              <a:t>originele</a:t>
            </a:r>
            <a:r>
              <a:rPr lang="en-IE" dirty="0"/>
              <a:t> </a:t>
            </a:r>
            <a:r>
              <a:rPr lang="en-IE" dirty="0" err="1"/>
              <a:t>eigenschappen</a:t>
            </a:r>
            <a:r>
              <a:rPr lang="en-IE" dirty="0"/>
              <a:t> en </a:t>
            </a:r>
            <a:r>
              <a:rPr lang="en-IE" dirty="0" err="1"/>
              <a:t>gedrag</a:t>
            </a:r>
            <a:endParaRPr lang="en-IE" dirty="0"/>
          </a:p>
          <a:p>
            <a:pPr lvl="1"/>
            <a:r>
              <a:rPr lang="en-IE" dirty="0" err="1"/>
              <a:t>Elementen</a:t>
            </a:r>
            <a:r>
              <a:rPr lang="en-IE" dirty="0"/>
              <a:t> van het subtype </a:t>
            </a:r>
            <a:r>
              <a:rPr lang="en-IE" dirty="0" err="1"/>
              <a:t>bevatten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gespecialiseerde</a:t>
            </a:r>
            <a:r>
              <a:rPr lang="en-IE" dirty="0"/>
              <a:t> </a:t>
            </a:r>
            <a:r>
              <a:rPr lang="en-IE" dirty="0" err="1"/>
              <a:t>eigenschappen</a:t>
            </a:r>
            <a:r>
              <a:rPr lang="en-IE" dirty="0"/>
              <a:t> en </a:t>
            </a:r>
            <a:r>
              <a:rPr lang="en-IE" dirty="0" err="1"/>
              <a:t>gedrag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08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 voorbeelden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Bankrekening</a:t>
            </a:r>
            <a:r>
              <a:rPr lang="en-IE" dirty="0"/>
              <a:t>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nummer</a:t>
            </a:r>
            <a:r>
              <a:rPr lang="en-IE" dirty="0"/>
              <a:t> en </a:t>
            </a:r>
            <a:r>
              <a:rPr lang="en-IE" dirty="0" err="1"/>
              <a:t>balans</a:t>
            </a:r>
            <a:endParaRPr lang="en-IE" dirty="0"/>
          </a:p>
          <a:p>
            <a:pPr lvl="1"/>
            <a:r>
              <a:rPr lang="en-IE" dirty="0" err="1"/>
              <a:t>Spaarrekening</a:t>
            </a:r>
            <a:r>
              <a:rPr lang="en-IE" dirty="0"/>
              <a:t>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nummer</a:t>
            </a:r>
            <a:r>
              <a:rPr lang="en-IE" dirty="0"/>
              <a:t> en </a:t>
            </a:r>
            <a:r>
              <a:rPr lang="en-IE" dirty="0" err="1"/>
              <a:t>balans</a:t>
            </a:r>
            <a:r>
              <a:rPr lang="en-IE" dirty="0"/>
              <a:t>, maar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“</a:t>
            </a:r>
            <a:r>
              <a:rPr lang="en-IE" dirty="0" err="1"/>
              <a:t>limiet</a:t>
            </a:r>
            <a:r>
              <a:rPr lang="en-IE" dirty="0"/>
              <a:t>” </a:t>
            </a:r>
            <a:r>
              <a:rPr lang="en-IE" dirty="0" err="1"/>
              <a:t>eigenschap</a:t>
            </a:r>
            <a:r>
              <a:rPr lang="en-IE" dirty="0"/>
              <a:t> </a:t>
            </a:r>
          </a:p>
          <a:p>
            <a:pPr lvl="2"/>
            <a:r>
              <a:rPr lang="en-IE" dirty="0"/>
              <a:t>“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spaarrekening</a:t>
            </a:r>
            <a:r>
              <a:rPr lang="en-IE" dirty="0"/>
              <a:t> IS EEN </a:t>
            </a:r>
            <a:r>
              <a:rPr lang="en-IE" dirty="0" err="1"/>
              <a:t>Bankrekening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/</a:t>
            </a:r>
            <a:r>
              <a:rPr lang="en-IE" dirty="0" err="1"/>
              <a:t>specialisatie</a:t>
            </a:r>
            <a:r>
              <a:rPr lang="en-IE" dirty="0"/>
              <a:t> in C#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paard</a:t>
            </a:r>
            <a:r>
              <a:rPr lang="en-IE" dirty="0"/>
              <a:t>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dirty="0" err="1"/>
              <a:t>zoogdier</a:t>
            </a:r>
            <a:r>
              <a:rPr lang="en-IE" dirty="0"/>
              <a:t>”</a:t>
            </a:r>
          </a:p>
          <a:p>
            <a:endParaRPr lang="en-IE" dirty="0"/>
          </a:p>
          <a:p>
            <a:pPr lvl="1"/>
            <a:r>
              <a:rPr lang="en-IE" dirty="0"/>
              <a:t>In C#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dit</a:t>
            </a:r>
            <a:r>
              <a:rPr lang="en-IE" dirty="0"/>
              <a:t> via twee </a:t>
            </a:r>
            <a:r>
              <a:rPr lang="en-IE" dirty="0" err="1"/>
              <a:t>klassen</a:t>
            </a:r>
            <a:r>
              <a:rPr lang="en-IE" dirty="0"/>
              <a:t>:</a:t>
            </a:r>
          </a:p>
          <a:p>
            <a:pPr lvl="2"/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Zoogdier</a:t>
            </a:r>
            <a:endParaRPr lang="en-IE" dirty="0"/>
          </a:p>
          <a:p>
            <a:pPr lvl="2"/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Paard</a:t>
            </a:r>
            <a:endParaRPr lang="en-IE" dirty="0"/>
          </a:p>
          <a:p>
            <a:pPr lvl="1"/>
            <a:r>
              <a:rPr lang="en-IE" dirty="0"/>
              <a:t>En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 </a:t>
            </a:r>
            <a:r>
              <a:rPr lang="en-IE" dirty="0" err="1"/>
              <a:t>modelleren</a:t>
            </a:r>
            <a:endParaRPr lang="en-IE" dirty="0"/>
          </a:p>
          <a:p>
            <a:pPr lvl="2"/>
            <a:r>
              <a:rPr lang="en-IE" dirty="0" err="1"/>
              <a:t>Paard</a:t>
            </a:r>
            <a:r>
              <a:rPr lang="en-IE" dirty="0"/>
              <a:t> </a:t>
            </a:r>
            <a:r>
              <a:rPr lang="en-IE" dirty="0" err="1"/>
              <a:t>erft</a:t>
            </a:r>
            <a:r>
              <a:rPr lang="en-IE" dirty="0"/>
              <a:t> van </a:t>
            </a:r>
            <a:r>
              <a:rPr lang="en-IE" dirty="0" err="1"/>
              <a:t>zoogdier</a:t>
            </a:r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b="1" dirty="0"/>
              <a:t>=&gt; </a:t>
            </a:r>
            <a:r>
              <a:rPr lang="en-IE" b="1" dirty="0" err="1"/>
              <a:t>Alle</a:t>
            </a:r>
            <a:r>
              <a:rPr lang="en-IE" b="1" dirty="0"/>
              <a:t> </a:t>
            </a:r>
            <a:r>
              <a:rPr lang="en-IE" b="1" dirty="0" err="1"/>
              <a:t>paarden</a:t>
            </a:r>
            <a:r>
              <a:rPr lang="en-IE" b="1" dirty="0"/>
              <a:t> </a:t>
            </a:r>
            <a:r>
              <a:rPr lang="en-IE" b="1" dirty="0" err="1"/>
              <a:t>zijn</a:t>
            </a:r>
            <a:r>
              <a:rPr lang="en-IE" b="1" dirty="0"/>
              <a:t> </a:t>
            </a:r>
            <a:r>
              <a:rPr lang="en-IE" b="1" dirty="0" err="1"/>
              <a:t>zoogdier</a:t>
            </a:r>
            <a:endParaRPr lang="en-IE" b="1" dirty="0"/>
          </a:p>
          <a:p>
            <a:pPr lvl="2"/>
            <a:r>
              <a:rPr lang="en-IE" b="1" dirty="0"/>
              <a:t>=&gt; </a:t>
            </a:r>
            <a:r>
              <a:rPr lang="en-IE" b="1" dirty="0" err="1"/>
              <a:t>Paarden</a:t>
            </a:r>
            <a:r>
              <a:rPr lang="en-IE" b="1" dirty="0"/>
              <a:t> </a:t>
            </a:r>
            <a:r>
              <a:rPr lang="en-IE" b="1" dirty="0" err="1"/>
              <a:t>hebben</a:t>
            </a:r>
            <a:r>
              <a:rPr lang="en-IE" b="1" dirty="0"/>
              <a:t> </a:t>
            </a:r>
            <a:r>
              <a:rPr lang="en-IE" b="1" dirty="0" err="1"/>
              <a:t>dus</a:t>
            </a:r>
            <a:r>
              <a:rPr lang="en-IE" b="1" dirty="0"/>
              <a:t> </a:t>
            </a:r>
            <a:r>
              <a:rPr lang="en-IE" b="1" dirty="0" err="1"/>
              <a:t>dezelfde</a:t>
            </a:r>
            <a:r>
              <a:rPr lang="en-IE" b="1" dirty="0"/>
              <a:t> </a:t>
            </a:r>
            <a:r>
              <a:rPr lang="en-IE" b="1" dirty="0" err="1"/>
              <a:t>eigenschappen</a:t>
            </a:r>
            <a:r>
              <a:rPr lang="en-IE" b="1" dirty="0"/>
              <a:t> </a:t>
            </a:r>
            <a:r>
              <a:rPr lang="en-IE" b="1" dirty="0" err="1"/>
              <a:t>als</a:t>
            </a:r>
            <a:r>
              <a:rPr lang="en-IE" b="1" dirty="0"/>
              <a:t> </a:t>
            </a:r>
            <a:r>
              <a:rPr lang="en-IE" b="1" dirty="0" err="1"/>
              <a:t>zoogdieren</a:t>
            </a:r>
            <a:r>
              <a:rPr lang="en-IE" b="1" dirty="0"/>
              <a:t>, en </a:t>
            </a:r>
            <a:r>
              <a:rPr lang="en-IE" b="1" dirty="0" err="1"/>
              <a:t>kunnen</a:t>
            </a:r>
            <a:r>
              <a:rPr lang="en-IE" b="1" dirty="0"/>
              <a:t> </a:t>
            </a:r>
            <a:r>
              <a:rPr lang="en-IE" b="1" dirty="0" err="1"/>
              <a:t>meer</a:t>
            </a:r>
            <a:endParaRPr lang="en-I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7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Notatie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Pijl geeft aan “ erft over van” / “is een”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47" y="2349335"/>
            <a:ext cx="2452024" cy="362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87" y="2679403"/>
            <a:ext cx="4747596" cy="244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50466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21</TotalTime>
  <Words>668</Words>
  <Application>Microsoft Office PowerPoint</Application>
  <PresentationFormat>Breedbeeld</PresentationFormat>
  <Paragraphs>165</Paragraphs>
  <Slides>22</Slides>
  <Notes>1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Blogger Sans</vt:lpstr>
      <vt:lpstr>Calibri</vt:lpstr>
      <vt:lpstr>Archivo Narrow</vt:lpstr>
      <vt:lpstr>Arial</vt:lpstr>
      <vt:lpstr>Times New Roman</vt:lpstr>
      <vt:lpstr>ziescherper</vt:lpstr>
      <vt:lpstr>1. Overerving</vt:lpstr>
      <vt:lpstr>Inheritance Hierarchy</vt:lpstr>
      <vt:lpstr>Basisgedachte overerving</vt:lpstr>
      <vt:lpstr>Overerving: is een</vt:lpstr>
      <vt:lpstr>Ook in software kunnen we overerven</vt:lpstr>
      <vt:lpstr>Specialisatie: definitie</vt:lpstr>
      <vt:lpstr>Specialisatie voorbeelden</vt:lpstr>
      <vt:lpstr>Overerving/specialisatie in C#</vt:lpstr>
      <vt:lpstr>UML Notatie</vt:lpstr>
      <vt:lpstr>Syntax</vt:lpstr>
      <vt:lpstr>Inheritance syntax</vt:lpstr>
      <vt:lpstr>Wat erft de child-klasse over?</vt:lpstr>
      <vt:lpstr>Access modifiers</vt:lpstr>
      <vt:lpstr>Meerdere keren overerven mag natuurlijk ook</vt:lpstr>
      <vt:lpstr>Inheritance tree van spel</vt:lpstr>
      <vt:lpstr>Voordelen van overerving?</vt:lpstr>
      <vt:lpstr>PowerPoint-presentatie</vt:lpstr>
      <vt:lpstr>Wanneer inheritance toepassen?</vt:lpstr>
      <vt:lpstr>Overerving blokkeren</vt:lpstr>
      <vt:lpstr>Classe hierarchie</vt:lpstr>
      <vt:lpstr>Sealed</vt:lpstr>
      <vt:lpstr>Sealed voorbeeld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16</cp:revision>
  <dcterms:created xsi:type="dcterms:W3CDTF">2019-03-17T08:51:56Z</dcterms:created>
  <dcterms:modified xsi:type="dcterms:W3CDTF">2021-02-04T11:18:21Z</dcterms:modified>
</cp:coreProperties>
</file>