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7"/>
  </p:notesMasterIdLst>
  <p:sldIdLst>
    <p:sldId id="264" r:id="rId2"/>
    <p:sldId id="266" r:id="rId3"/>
    <p:sldId id="373" r:id="rId4"/>
    <p:sldId id="267" r:id="rId5"/>
    <p:sldId id="268" r:id="rId6"/>
    <p:sldId id="370" r:id="rId7"/>
    <p:sldId id="269" r:id="rId8"/>
    <p:sldId id="270" r:id="rId9"/>
    <p:sldId id="271" r:id="rId10"/>
    <p:sldId id="273" r:id="rId11"/>
    <p:sldId id="369" r:id="rId12"/>
    <p:sldId id="274" r:id="rId13"/>
    <p:sldId id="275" r:id="rId14"/>
    <p:sldId id="276" r:id="rId15"/>
    <p:sldId id="277" r:id="rId16"/>
    <p:sldId id="278" r:id="rId17"/>
    <p:sldId id="291" r:id="rId18"/>
    <p:sldId id="374" r:id="rId19"/>
    <p:sldId id="279" r:id="rId20"/>
    <p:sldId id="371" r:id="rId21"/>
    <p:sldId id="372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12" r:id="rId45"/>
    <p:sldId id="330" r:id="rId46"/>
  </p:sldIdLst>
  <p:sldSz cx="12192000" cy="6858000"/>
  <p:notesSz cx="6858000" cy="9144000"/>
  <p:embeddedFontLst>
    <p:embeddedFont>
      <p:font typeface="Archivo Narrow" panose="020B0604020202020204" charset="0"/>
      <p:regular r:id="rId48"/>
      <p:bold r:id="rId49"/>
      <p:italic r:id="rId50"/>
    </p:embeddedFont>
    <p:embeddedFont>
      <p:font typeface="Blogger Sans" panose="02000506030000020004" charset="0"/>
      <p:regular r:id="rId51"/>
      <p:bold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Times" panose="02020603050405020304" pitchFamily="18" charset="0"/>
      <p:regular r:id="rId57"/>
      <p:bold r:id="rId58"/>
      <p:italic r:id="rId59"/>
      <p:boldItalic r:id="rId60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45E51-8C79-4B59-90B7-28961C19C53C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1F7B44C-6237-4D03-BABF-14BABF23429B}">
      <dgm:prSet/>
      <dgm:spPr/>
      <dgm:t>
        <a:bodyPr/>
        <a:lstStyle/>
        <a:p>
          <a:r>
            <a:rPr lang="en-IE" dirty="0"/>
            <a:t>2 types </a:t>
          </a:r>
          <a:endParaRPr lang="en-US" dirty="0"/>
        </a:p>
      </dgm:t>
    </dgm:pt>
    <dgm:pt modelId="{AD298435-AF62-49BA-B3DA-674856EF4D5C}" type="parTrans" cxnId="{B693FA4D-AA86-47F4-9C65-AE5489582762}">
      <dgm:prSet/>
      <dgm:spPr/>
      <dgm:t>
        <a:bodyPr/>
        <a:lstStyle/>
        <a:p>
          <a:endParaRPr lang="en-US"/>
        </a:p>
      </dgm:t>
    </dgm:pt>
    <dgm:pt modelId="{77C4600B-5BF4-41BD-98FD-0967EB45E196}" type="sibTrans" cxnId="{B693FA4D-AA86-47F4-9C65-AE5489582762}">
      <dgm:prSet/>
      <dgm:spPr/>
      <dgm:t>
        <a:bodyPr/>
        <a:lstStyle/>
        <a:p>
          <a:endParaRPr lang="en-US"/>
        </a:p>
      </dgm:t>
    </dgm:pt>
    <dgm:pt modelId="{2A6CA98F-0D76-4B1C-885D-B61CC8D7E411}">
      <dgm:prSet/>
      <dgm:spPr/>
      <dgm:t>
        <a:bodyPr/>
        <a:lstStyle/>
        <a:p>
          <a:r>
            <a:rPr lang="en-IE" b="1" dirty="0" err="1"/>
            <a:t>Bestaande</a:t>
          </a:r>
          <a:r>
            <a:rPr lang="en-IE" dirty="0"/>
            <a:t>  </a:t>
          </a:r>
          <a:r>
            <a:rPr lang="en-IE" dirty="0" err="1"/>
            <a:t>bv</a:t>
          </a:r>
          <a:r>
            <a:rPr lang="en-IE" dirty="0"/>
            <a:t> </a:t>
          </a:r>
          <a:r>
            <a:rPr lang="en-IE" dirty="0" err="1"/>
            <a:t>Console.WriteLine</a:t>
          </a:r>
          <a:r>
            <a:rPr lang="en-IE" dirty="0"/>
            <a:t>(), Convert.ToInt32()</a:t>
          </a:r>
          <a:endParaRPr lang="en-US" dirty="0"/>
        </a:p>
      </dgm:t>
    </dgm:pt>
    <dgm:pt modelId="{2B3F1AE3-1220-41F8-BB51-73AEA39FAEC2}" type="parTrans" cxnId="{44474A03-1797-42E9-86A0-0708D81EDF9A}">
      <dgm:prSet/>
      <dgm:spPr/>
      <dgm:t>
        <a:bodyPr/>
        <a:lstStyle/>
        <a:p>
          <a:endParaRPr lang="en-US"/>
        </a:p>
      </dgm:t>
    </dgm:pt>
    <dgm:pt modelId="{4824F809-6F50-4662-ABBA-389069C20441}" type="sibTrans" cxnId="{44474A03-1797-42E9-86A0-0708D81EDF9A}">
      <dgm:prSet/>
      <dgm:spPr/>
      <dgm:t>
        <a:bodyPr/>
        <a:lstStyle/>
        <a:p>
          <a:endParaRPr lang="en-US"/>
        </a:p>
      </dgm:t>
    </dgm:pt>
    <dgm:pt modelId="{C094C224-E9D3-4CC1-96CE-737D897955FC}">
      <dgm:prSet/>
      <dgm:spPr/>
      <dgm:t>
        <a:bodyPr/>
        <a:lstStyle/>
        <a:p>
          <a:r>
            <a:rPr lang="en-IE" b="1" dirty="0" err="1"/>
            <a:t>Zelfgemaakte</a:t>
          </a:r>
          <a:endParaRPr lang="en-US" b="1" dirty="0"/>
        </a:p>
      </dgm:t>
    </dgm:pt>
    <dgm:pt modelId="{9D25C53A-EFB0-4BC3-9C4B-A40AB9A4C8EB}" type="parTrans" cxnId="{C6EA9425-D386-4DDF-AE40-C2AD139DC2A1}">
      <dgm:prSet/>
      <dgm:spPr/>
      <dgm:t>
        <a:bodyPr/>
        <a:lstStyle/>
        <a:p>
          <a:endParaRPr lang="en-US"/>
        </a:p>
      </dgm:t>
    </dgm:pt>
    <dgm:pt modelId="{EB0039A3-7C09-4E87-BDB0-9FA794F5E26B}" type="sibTrans" cxnId="{C6EA9425-D386-4DDF-AE40-C2AD139DC2A1}">
      <dgm:prSet/>
      <dgm:spPr/>
      <dgm:t>
        <a:bodyPr/>
        <a:lstStyle/>
        <a:p>
          <a:endParaRPr lang="en-US"/>
        </a:p>
      </dgm:t>
    </dgm:pt>
    <dgm:pt modelId="{60F8E74C-80D7-4F4B-831F-96A0DFE107E2}">
      <dgm:prSet/>
      <dgm:spPr/>
      <dgm:t>
        <a:bodyPr/>
        <a:lstStyle/>
        <a:p>
          <a:r>
            <a:rPr lang="nl-NL"/>
            <a:t>Steeds herkenbaar aan ()</a:t>
          </a:r>
          <a:endParaRPr lang="en-US"/>
        </a:p>
      </dgm:t>
    </dgm:pt>
    <dgm:pt modelId="{BA79184A-CB77-4DF1-A8EA-3BB0BFAE3AD5}" type="parTrans" cxnId="{2942F1A6-F7DD-4159-A368-7D3E4342ACE0}">
      <dgm:prSet/>
      <dgm:spPr/>
      <dgm:t>
        <a:bodyPr/>
        <a:lstStyle/>
        <a:p>
          <a:endParaRPr lang="en-US"/>
        </a:p>
      </dgm:t>
    </dgm:pt>
    <dgm:pt modelId="{85AE5E52-5611-4F42-8E9C-37E8101A24CA}" type="sibTrans" cxnId="{2942F1A6-F7DD-4159-A368-7D3E4342ACE0}">
      <dgm:prSet/>
      <dgm:spPr/>
      <dgm:t>
        <a:bodyPr/>
        <a:lstStyle/>
        <a:p>
          <a:endParaRPr lang="en-US"/>
        </a:p>
      </dgm:t>
    </dgm:pt>
    <dgm:pt modelId="{7B5A032D-213F-46FB-90B2-D96DBF504FEF}" type="pres">
      <dgm:prSet presAssocID="{64145E51-8C79-4B59-90B7-28961C19C53C}" presName="linear" presStyleCnt="0">
        <dgm:presLayoutVars>
          <dgm:animLvl val="lvl"/>
          <dgm:resizeHandles val="exact"/>
        </dgm:presLayoutVars>
      </dgm:prSet>
      <dgm:spPr/>
    </dgm:pt>
    <dgm:pt modelId="{4DF54636-3749-48BB-ACB8-F0622D98D668}" type="pres">
      <dgm:prSet presAssocID="{F1F7B44C-6237-4D03-BABF-14BABF2342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7BB407-52C7-4A0B-9633-DDF919B220A0}" type="pres">
      <dgm:prSet presAssocID="{F1F7B44C-6237-4D03-BABF-14BABF23429B}" presName="childText" presStyleLbl="revTx" presStyleIdx="0" presStyleCnt="1">
        <dgm:presLayoutVars>
          <dgm:bulletEnabled val="1"/>
        </dgm:presLayoutVars>
      </dgm:prSet>
      <dgm:spPr/>
    </dgm:pt>
    <dgm:pt modelId="{C9479D29-05AE-4A61-97A1-9D6BEE18D105}" type="pres">
      <dgm:prSet presAssocID="{60F8E74C-80D7-4F4B-831F-96A0DFE107E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FD1CB01-F8DD-409B-A4A7-7D837ECC2C5D}" type="presOf" srcId="{60F8E74C-80D7-4F4B-831F-96A0DFE107E2}" destId="{C9479D29-05AE-4A61-97A1-9D6BEE18D105}" srcOrd="0" destOrd="0" presId="urn:microsoft.com/office/officeart/2005/8/layout/vList2"/>
    <dgm:cxn modelId="{44474A03-1797-42E9-86A0-0708D81EDF9A}" srcId="{F1F7B44C-6237-4D03-BABF-14BABF23429B}" destId="{2A6CA98F-0D76-4B1C-885D-B61CC8D7E411}" srcOrd="0" destOrd="0" parTransId="{2B3F1AE3-1220-41F8-BB51-73AEA39FAEC2}" sibTransId="{4824F809-6F50-4662-ABBA-389069C20441}"/>
    <dgm:cxn modelId="{7018A51F-9338-4CC2-9028-B3834A9CF2DC}" type="presOf" srcId="{2A6CA98F-0D76-4B1C-885D-B61CC8D7E411}" destId="{BC7BB407-52C7-4A0B-9633-DDF919B220A0}" srcOrd="0" destOrd="0" presId="urn:microsoft.com/office/officeart/2005/8/layout/vList2"/>
    <dgm:cxn modelId="{C6EA9425-D386-4DDF-AE40-C2AD139DC2A1}" srcId="{F1F7B44C-6237-4D03-BABF-14BABF23429B}" destId="{C094C224-E9D3-4CC1-96CE-737D897955FC}" srcOrd="1" destOrd="0" parTransId="{9D25C53A-EFB0-4BC3-9C4B-A40AB9A4C8EB}" sibTransId="{EB0039A3-7C09-4E87-BDB0-9FA794F5E26B}"/>
    <dgm:cxn modelId="{B693FA4D-AA86-47F4-9C65-AE5489582762}" srcId="{64145E51-8C79-4B59-90B7-28961C19C53C}" destId="{F1F7B44C-6237-4D03-BABF-14BABF23429B}" srcOrd="0" destOrd="0" parTransId="{AD298435-AF62-49BA-B3DA-674856EF4D5C}" sibTransId="{77C4600B-5BF4-41BD-98FD-0967EB45E196}"/>
    <dgm:cxn modelId="{5280BA88-259D-4C58-B9FF-39D461254105}" type="presOf" srcId="{64145E51-8C79-4B59-90B7-28961C19C53C}" destId="{7B5A032D-213F-46FB-90B2-D96DBF504FEF}" srcOrd="0" destOrd="0" presId="urn:microsoft.com/office/officeart/2005/8/layout/vList2"/>
    <dgm:cxn modelId="{2942F1A6-F7DD-4159-A368-7D3E4342ACE0}" srcId="{64145E51-8C79-4B59-90B7-28961C19C53C}" destId="{60F8E74C-80D7-4F4B-831F-96A0DFE107E2}" srcOrd="1" destOrd="0" parTransId="{BA79184A-CB77-4DF1-A8EA-3BB0BFAE3AD5}" sibTransId="{85AE5E52-5611-4F42-8E9C-37E8101A24CA}"/>
    <dgm:cxn modelId="{2CF278E9-C427-42AB-9F3D-A83A0A6B0E34}" type="presOf" srcId="{C094C224-E9D3-4CC1-96CE-737D897955FC}" destId="{BC7BB407-52C7-4A0B-9633-DDF919B220A0}" srcOrd="0" destOrd="1" presId="urn:microsoft.com/office/officeart/2005/8/layout/vList2"/>
    <dgm:cxn modelId="{B28913FA-A2E2-49B2-B690-1F773D71C12A}" type="presOf" srcId="{F1F7B44C-6237-4D03-BABF-14BABF23429B}" destId="{4DF54636-3749-48BB-ACB8-F0622D98D668}" srcOrd="0" destOrd="0" presId="urn:microsoft.com/office/officeart/2005/8/layout/vList2"/>
    <dgm:cxn modelId="{337411D4-2538-42BB-BBD5-8F8F3081696A}" type="presParOf" srcId="{7B5A032D-213F-46FB-90B2-D96DBF504FEF}" destId="{4DF54636-3749-48BB-ACB8-F0622D98D668}" srcOrd="0" destOrd="0" presId="urn:microsoft.com/office/officeart/2005/8/layout/vList2"/>
    <dgm:cxn modelId="{F39AF581-2066-415B-971A-9F958D6323BE}" type="presParOf" srcId="{7B5A032D-213F-46FB-90B2-D96DBF504FEF}" destId="{BC7BB407-52C7-4A0B-9633-DDF919B220A0}" srcOrd="1" destOrd="0" presId="urn:microsoft.com/office/officeart/2005/8/layout/vList2"/>
    <dgm:cxn modelId="{8119FB19-0EE8-490A-924C-173C53173A46}" type="presParOf" srcId="{7B5A032D-213F-46FB-90B2-D96DBF504FEF}" destId="{C9479D29-05AE-4A61-97A1-9D6BEE18D1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54636-3749-48BB-ACB8-F0622D98D668}">
      <dsp:nvSpPr>
        <dsp:cNvPr id="0" name=""/>
        <dsp:cNvSpPr/>
      </dsp:nvSpPr>
      <dsp:spPr>
        <a:xfrm>
          <a:off x="0" y="206107"/>
          <a:ext cx="6492875" cy="11547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700" kern="1200" dirty="0"/>
            <a:t>2 types </a:t>
          </a:r>
          <a:endParaRPr lang="en-US" sz="4700" kern="1200" dirty="0"/>
        </a:p>
      </dsp:txBody>
      <dsp:txXfrm>
        <a:off x="56372" y="262479"/>
        <a:ext cx="6380131" cy="1042046"/>
      </dsp:txXfrm>
    </dsp:sp>
    <dsp:sp modelId="{BC7BB407-52C7-4A0B-9633-DDF919B220A0}">
      <dsp:nvSpPr>
        <dsp:cNvPr id="0" name=""/>
        <dsp:cNvSpPr/>
      </dsp:nvSpPr>
      <dsp:spPr>
        <a:xfrm>
          <a:off x="0" y="1360897"/>
          <a:ext cx="6492875" cy="23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3700" b="1" kern="1200" dirty="0" err="1"/>
            <a:t>Bestaande</a:t>
          </a:r>
          <a:r>
            <a:rPr lang="en-IE" sz="3700" kern="1200" dirty="0"/>
            <a:t>  </a:t>
          </a:r>
          <a:r>
            <a:rPr lang="en-IE" sz="3700" kern="1200" dirty="0" err="1"/>
            <a:t>bv</a:t>
          </a:r>
          <a:r>
            <a:rPr lang="en-IE" sz="3700" kern="1200" dirty="0"/>
            <a:t> </a:t>
          </a:r>
          <a:r>
            <a:rPr lang="en-IE" sz="3700" kern="1200" dirty="0" err="1"/>
            <a:t>Console.WriteLine</a:t>
          </a:r>
          <a:r>
            <a:rPr lang="en-IE" sz="3700" kern="1200" dirty="0"/>
            <a:t>(), Convert.ToInt32()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3700" b="1" kern="1200" dirty="0" err="1"/>
            <a:t>Zelfgemaakte</a:t>
          </a:r>
          <a:endParaRPr lang="en-US" sz="3700" b="1" kern="1200" dirty="0"/>
        </a:p>
      </dsp:txBody>
      <dsp:txXfrm>
        <a:off x="0" y="1360897"/>
        <a:ext cx="6492875" cy="2383605"/>
      </dsp:txXfrm>
    </dsp:sp>
    <dsp:sp modelId="{C9479D29-05AE-4A61-97A1-9D6BEE18D105}">
      <dsp:nvSpPr>
        <dsp:cNvPr id="0" name=""/>
        <dsp:cNvSpPr/>
      </dsp:nvSpPr>
      <dsp:spPr>
        <a:xfrm>
          <a:off x="0" y="3744502"/>
          <a:ext cx="6492875" cy="11547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/>
            <a:t>Steeds herkenbaar aan ()</a:t>
          </a:r>
          <a:endParaRPr lang="en-US" sz="4700" kern="1200"/>
        </a:p>
      </dsp:txBody>
      <dsp:txXfrm>
        <a:off x="56372" y="3800874"/>
        <a:ext cx="6380131" cy="1042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4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938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90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15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912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385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389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7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272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57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445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9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6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apwt.gitbook.io/ziescherp/semester-1-appendix/all-in-projecten/2_asciimovieswithmethod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214438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kern="1200" dirty="0"/>
              <a:t>1.Methoden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96C2DAB9-A93A-4119-96E4-246FB13F0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H7. </a:t>
            </a:r>
            <a:r>
              <a:rPr lang="en-US" dirty="0" err="1"/>
              <a:t>Methoden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8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Parameters</a:t>
            </a:r>
          </a:p>
        </p:txBody>
      </p:sp>
      <p:sp>
        <p:nvSpPr>
          <p:cNvPr id="2652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Parameters: extra </a:t>
            </a:r>
            <a:r>
              <a:rPr lang="en-IE" dirty="0" err="1"/>
              <a:t>informatie</a:t>
            </a:r>
            <a:r>
              <a:rPr lang="en-IE" dirty="0"/>
              <a:t> die we </a:t>
            </a:r>
            <a:r>
              <a:rPr lang="en-IE" dirty="0" err="1"/>
              <a:t>meegeven</a:t>
            </a:r>
            <a:r>
              <a:rPr lang="en-IE" dirty="0"/>
              <a:t> </a:t>
            </a:r>
            <a:r>
              <a:rPr lang="en-IE" dirty="0" err="1"/>
              <a:t>waneer</a:t>
            </a:r>
            <a:r>
              <a:rPr lang="en-IE" dirty="0"/>
              <a:t> we 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aanroepen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Voorbeelden</a:t>
            </a:r>
            <a:r>
              <a:rPr lang="en-IE" dirty="0"/>
              <a:t>:</a:t>
            </a:r>
          </a:p>
          <a:p>
            <a:pPr lvl="1"/>
            <a:r>
              <a:rPr lang="en-IE" sz="1800" dirty="0" err="1"/>
              <a:t>Console.WriteLine</a:t>
            </a:r>
            <a:r>
              <a:rPr lang="en-IE" sz="1800" dirty="0"/>
              <a:t>(</a:t>
            </a:r>
            <a:r>
              <a:rPr lang="en-IE" sz="1800" dirty="0">
                <a:highlight>
                  <a:srgbClr val="FFFF00"/>
                </a:highlight>
              </a:rPr>
              <a:t>“</a:t>
            </a:r>
            <a:r>
              <a:rPr lang="en-IE" sz="1800" dirty="0" err="1">
                <a:highlight>
                  <a:srgbClr val="FFFF00"/>
                </a:highlight>
              </a:rPr>
              <a:t>Schijf</a:t>
            </a:r>
            <a:r>
              <a:rPr lang="en-IE" sz="1800" dirty="0">
                <a:highlight>
                  <a:srgbClr val="FFFF00"/>
                </a:highlight>
              </a:rPr>
              <a:t> </a:t>
            </a:r>
            <a:r>
              <a:rPr lang="en-IE" sz="1800" dirty="0" err="1">
                <a:highlight>
                  <a:srgbClr val="FFFF00"/>
                </a:highlight>
              </a:rPr>
              <a:t>deze</a:t>
            </a:r>
            <a:r>
              <a:rPr lang="en-IE" sz="1800" dirty="0">
                <a:highlight>
                  <a:srgbClr val="FFFF00"/>
                </a:highlight>
              </a:rPr>
              <a:t> zin”</a:t>
            </a:r>
            <a:r>
              <a:rPr lang="en-IE" sz="1800" dirty="0"/>
              <a:t>);</a:t>
            </a:r>
          </a:p>
          <a:p>
            <a:pPr lvl="1"/>
            <a:r>
              <a:rPr lang="en-IE" sz="1800" dirty="0" err="1"/>
              <a:t>Math.Pow</a:t>
            </a:r>
            <a:r>
              <a:rPr lang="en-IE" sz="1800" dirty="0"/>
              <a:t>(</a:t>
            </a:r>
            <a:r>
              <a:rPr lang="en-IE" sz="1800" dirty="0">
                <a:highlight>
                  <a:srgbClr val="FFFF00"/>
                </a:highlight>
              </a:rPr>
              <a:t>4,3</a:t>
            </a:r>
            <a:r>
              <a:rPr lang="en-IE" sz="1800" dirty="0"/>
              <a:t>);</a:t>
            </a:r>
          </a:p>
          <a:p>
            <a:pPr lvl="1"/>
            <a:endParaRPr lang="en-IE" sz="1800" dirty="0"/>
          </a:p>
        </p:txBody>
      </p:sp>
      <p:sp>
        <p:nvSpPr>
          <p:cNvPr id="265220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E807C57-964A-4DBF-8F42-0B1C79622108}" type="slidenum">
              <a:rPr lang="nl-NL" smtClean="0"/>
              <a:pPr/>
              <a:t>10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82" y="4787294"/>
            <a:ext cx="6724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hoek 1"/>
          <p:cNvSpPr/>
          <p:nvPr/>
        </p:nvSpPr>
        <p:spPr bwMode="auto">
          <a:xfrm>
            <a:off x="7419518" y="5052919"/>
            <a:ext cx="1541929" cy="251012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3" name="Bijschrift: gebogen lijn 2">
            <a:extLst>
              <a:ext uri="{FF2B5EF4-FFF2-40B4-BE49-F238E27FC236}">
                <a16:creationId xmlns:a16="http://schemas.microsoft.com/office/drawing/2014/main" id="{56B82BB9-3C27-482F-8C52-41DFE2E7FBCE}"/>
              </a:ext>
            </a:extLst>
          </p:cNvPr>
          <p:cNvSpPr/>
          <p:nvPr/>
        </p:nvSpPr>
        <p:spPr bwMode="auto">
          <a:xfrm>
            <a:off x="8256240" y="3068960"/>
            <a:ext cx="2411760" cy="13619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141"/>
              <a:gd name="adj6" fmla="val -2143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Vervangen door lijst van </a:t>
            </a:r>
            <a:r>
              <a:rPr lang="nl-BE" dirty="0" err="1">
                <a:latin typeface="Arial" charset="0"/>
              </a:rPr>
              <a:t>type+naam</a:t>
            </a:r>
            <a:r>
              <a:rPr lang="nl-BE" dirty="0">
                <a:latin typeface="Arial" charset="0"/>
              </a:rPr>
              <a:t>, </a:t>
            </a:r>
            <a:br>
              <a:rPr lang="nl-BE" dirty="0">
                <a:latin typeface="Arial" charset="0"/>
              </a:rPr>
            </a:br>
            <a:r>
              <a:rPr lang="nl-BE" dirty="0">
                <a:latin typeface="Arial" charset="0"/>
              </a:rPr>
              <a:t>bv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int getal, string naam</a:t>
            </a:r>
          </a:p>
        </p:txBody>
      </p:sp>
    </p:spTree>
    <p:extLst>
      <p:ext uri="{BB962C8B-B14F-4D97-AF65-F5344CB8AC3E}">
        <p14:creationId xmlns:p14="http://schemas.microsoft.com/office/powerpoint/2010/main" val="4433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75EF1-3FA8-49D6-A6C5-67D5D845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Voorbeeld: methode met 1 parameter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F1738E-5948-48F6-AFD9-0DC112CC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Methodenaam: </a:t>
            </a:r>
            <a:r>
              <a:rPr lang="nl-BE" dirty="0" err="1"/>
              <a:t>silly</a:t>
            </a:r>
            <a:endParaRPr lang="nl-BE" dirty="0"/>
          </a:p>
          <a:p>
            <a:r>
              <a:rPr lang="nl-BE" dirty="0"/>
              <a:t>Parameters: </a:t>
            </a:r>
          </a:p>
          <a:p>
            <a:pPr lvl="1"/>
            <a:r>
              <a:rPr lang="nl-BE" dirty="0"/>
              <a:t>1° int i</a:t>
            </a:r>
          </a:p>
          <a:p>
            <a:r>
              <a:rPr lang="nl-BE" dirty="0"/>
              <a:t>Returntype: </a:t>
            </a:r>
            <a:r>
              <a:rPr lang="nl-BE" dirty="0" err="1"/>
              <a:t>void</a:t>
            </a:r>
            <a:endParaRPr lang="nl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7148629-8E12-42E1-87E0-897227336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975" b="48058"/>
          <a:stretch/>
        </p:blipFill>
        <p:spPr bwMode="auto">
          <a:xfrm>
            <a:off x="2135559" y="4442941"/>
            <a:ext cx="843961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1791EAD6-F5D4-473A-BF10-9CC1AFF9A626}"/>
              </a:ext>
            </a:extLst>
          </p:cNvPr>
          <p:cNvSpPr/>
          <p:nvPr/>
        </p:nvSpPr>
        <p:spPr bwMode="auto">
          <a:xfrm>
            <a:off x="6355365" y="4408305"/>
            <a:ext cx="1109176" cy="28803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62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6624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5EBC266-BDE4-49BC-902C-31641673A7B1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21701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Aanroepen van </a:t>
            </a:r>
            <a:r>
              <a:rPr lang="nl-BE" dirty="0" err="1">
                <a:solidFill>
                  <a:schemeClr val="tx1"/>
                </a:solidFill>
              </a:rPr>
              <a:t>mehode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silly</a:t>
            </a:r>
            <a:r>
              <a:rPr lang="nl-BE" dirty="0">
                <a:solidFill>
                  <a:schemeClr val="tx1"/>
                </a:solidFill>
              </a:rPr>
              <a:t>().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geven als parameter de integer 101 mee.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572F8A4-DAD9-4042-88B0-003BF3152A57}"/>
              </a:ext>
            </a:extLst>
          </p:cNvPr>
          <p:cNvGrpSpPr/>
          <p:nvPr/>
        </p:nvGrpSpPr>
        <p:grpSpPr>
          <a:xfrm>
            <a:off x="479376" y="2608266"/>
            <a:ext cx="5972919" cy="2179638"/>
            <a:chOff x="2001839" y="2440931"/>
            <a:chExt cx="4162424" cy="1098198"/>
          </a:xfrm>
        </p:grpSpPr>
        <p:pic>
          <p:nvPicPr>
            <p:cNvPr id="21197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979" b="9718"/>
            <a:stretch/>
          </p:blipFill>
          <p:spPr bwMode="auto">
            <a:xfrm>
              <a:off x="2506663" y="2440931"/>
              <a:ext cx="3657600" cy="1098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51176" y="3021013"/>
              <a:ext cx="1298575" cy="227012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V="1">
              <a:off x="2001839" y="2455863"/>
              <a:ext cx="731837" cy="696912"/>
            </a:xfrm>
            <a:prstGeom prst="curvedRightArrow">
              <a:avLst>
                <a:gd name="adj1" fmla="val 25000"/>
                <a:gd name="adj2" fmla="val 50000"/>
                <a:gd name="adj3" fmla="val 2497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28124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726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Parameters: extra informatie die we meegeven waneer we methode aanroepen.</a:t>
            </a:r>
          </a:p>
        </p:txBody>
      </p:sp>
      <p:sp>
        <p:nvSpPr>
          <p:cNvPr id="26726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12D7AD7-9797-4AAB-8030-BF3FF561BED1}" type="slidenum">
              <a:rPr lang="nl-NL" smtClean="0"/>
              <a:pPr/>
              <a:t>13</a:t>
            </a:fld>
            <a:endParaRPr lang="nl-NL"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A3F5883-C25C-4CD5-88FA-F93536161B88}"/>
              </a:ext>
            </a:extLst>
          </p:cNvPr>
          <p:cNvGrpSpPr/>
          <p:nvPr/>
        </p:nvGrpSpPr>
        <p:grpSpPr>
          <a:xfrm>
            <a:off x="774700" y="2791870"/>
            <a:ext cx="5884864" cy="1902368"/>
            <a:chOff x="2506663" y="2460626"/>
            <a:chExt cx="3657600" cy="1030285"/>
          </a:xfrm>
        </p:grpSpPr>
        <p:pic>
          <p:nvPicPr>
            <p:cNvPr id="26726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240" b="12805"/>
            <a:stretch/>
          </p:blipFill>
          <p:spPr bwMode="auto">
            <a:xfrm>
              <a:off x="2506663" y="2460626"/>
              <a:ext cx="3657600" cy="1030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2765425" y="2460626"/>
              <a:ext cx="2306638" cy="1873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hthoek 6"/>
          <p:cNvSpPr/>
          <p:nvPr/>
        </p:nvSpPr>
        <p:spPr bwMode="auto">
          <a:xfrm>
            <a:off x="6659564" y="21701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Methode </a:t>
            </a:r>
            <a:r>
              <a:rPr lang="nl-BE" dirty="0" err="1">
                <a:solidFill>
                  <a:schemeClr val="tx1"/>
                </a:solidFill>
              </a:rPr>
              <a:t>silly</a:t>
            </a:r>
            <a:r>
              <a:rPr lang="nl-BE" dirty="0">
                <a:solidFill>
                  <a:schemeClr val="tx1"/>
                </a:solidFill>
              </a:rPr>
              <a:t>() verwacht één parameter van het type integer.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Binnen de methode zal deze parameter als i door het leven gaan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9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82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8292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B22727E-1F45-454F-B97B-1814CDE7DA37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383338" y="2170114"/>
            <a:ext cx="4284662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</a:t>
            </a:r>
            <a:r>
              <a:rPr lang="nl-BE" dirty="0">
                <a:solidFill>
                  <a:schemeClr val="tx1"/>
                </a:solidFill>
                <a:latin typeface="Courier" pitchFamily="49" charset="0"/>
              </a:rPr>
              <a:t>i is : 101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63C525F-64AF-45F1-9737-6BDC432A7AD1}"/>
              </a:ext>
            </a:extLst>
          </p:cNvPr>
          <p:cNvGrpSpPr/>
          <p:nvPr/>
        </p:nvGrpSpPr>
        <p:grpSpPr>
          <a:xfrm>
            <a:off x="623392" y="2806698"/>
            <a:ext cx="6216700" cy="2298700"/>
            <a:chOff x="2506663" y="2446235"/>
            <a:chExt cx="4189413" cy="1082745"/>
          </a:xfrm>
        </p:grpSpPr>
        <p:pic>
          <p:nvPicPr>
            <p:cNvPr id="26829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0319" b="10368"/>
            <a:stretch/>
          </p:blipFill>
          <p:spPr bwMode="auto">
            <a:xfrm>
              <a:off x="2506663" y="2446235"/>
              <a:ext cx="3657600" cy="1082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79751" y="2597151"/>
              <a:ext cx="3084513" cy="2000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H="1">
              <a:off x="6134101" y="2636838"/>
              <a:ext cx="561975" cy="665162"/>
            </a:xfrm>
            <a:prstGeom prst="curvedRightArrow">
              <a:avLst>
                <a:gd name="adj1" fmla="val 24982"/>
                <a:gd name="adj2" fmla="val 49969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9894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93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931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EDA1582-D59B-4316-B691-9AC5F2C27263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383338" y="2170114"/>
            <a:ext cx="4284662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Tweede aanroep van methode </a:t>
            </a:r>
            <a:r>
              <a:rPr lang="nl-BE" dirty="0" err="1">
                <a:solidFill>
                  <a:schemeClr val="tx1"/>
                </a:solidFill>
              </a:rPr>
              <a:t>silly</a:t>
            </a:r>
            <a:r>
              <a:rPr lang="nl-BE" dirty="0">
                <a:solidFill>
                  <a:schemeClr val="tx1"/>
                </a:solidFill>
              </a:rPr>
              <a:t>(). We geven nu een parameter met waarde 500 mee.</a:t>
            </a:r>
            <a:endParaRPr lang="nl-BE" dirty="0">
              <a:solidFill>
                <a:schemeClr val="tx1"/>
              </a:solidFill>
              <a:latin typeface="Courier" pitchFamily="49" charset="0"/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02542EFB-05BB-443B-90B7-CBE712B32CE1}"/>
              </a:ext>
            </a:extLst>
          </p:cNvPr>
          <p:cNvGrpSpPr/>
          <p:nvPr/>
        </p:nvGrpSpPr>
        <p:grpSpPr>
          <a:xfrm>
            <a:off x="301091" y="2737977"/>
            <a:ext cx="6164263" cy="1956262"/>
            <a:chOff x="1987550" y="2455863"/>
            <a:chExt cx="4176713" cy="1033667"/>
          </a:xfrm>
        </p:grpSpPr>
        <p:pic>
          <p:nvPicPr>
            <p:cNvPr id="26931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0935" b="12894"/>
            <a:stretch/>
          </p:blipFill>
          <p:spPr bwMode="auto">
            <a:xfrm>
              <a:off x="2506663" y="2455863"/>
              <a:ext cx="3657600" cy="1033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51176" y="3184525"/>
              <a:ext cx="1338263" cy="185738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9" name="Gekromde PIJL-RECHTS 8"/>
            <p:cNvSpPr>
              <a:spLocks noChangeArrowheads="1"/>
            </p:cNvSpPr>
            <p:nvPr/>
          </p:nvSpPr>
          <p:spPr bwMode="auto">
            <a:xfrm flipV="1">
              <a:off x="1987550" y="2455863"/>
              <a:ext cx="731838" cy="874712"/>
            </a:xfrm>
            <a:prstGeom prst="curvedRightArrow">
              <a:avLst>
                <a:gd name="adj1" fmla="val 25028"/>
                <a:gd name="adj2" fmla="val 50050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75485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7033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0340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7CDC84A-2337-4AB6-8415-36B840E97E4C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383338" y="2170114"/>
            <a:ext cx="4284662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</a:t>
            </a:r>
            <a:r>
              <a:rPr lang="nl-BE" dirty="0">
                <a:solidFill>
                  <a:schemeClr val="tx1"/>
                </a:solidFill>
                <a:latin typeface="Courier" pitchFamily="49" charset="0"/>
              </a:rPr>
              <a:t>i is : 500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60F9C97-177C-4A56-A4B0-E16CA0F43B8E}"/>
              </a:ext>
            </a:extLst>
          </p:cNvPr>
          <p:cNvGrpSpPr/>
          <p:nvPr/>
        </p:nvGrpSpPr>
        <p:grpSpPr>
          <a:xfrm>
            <a:off x="839417" y="2593051"/>
            <a:ext cx="6572622" cy="3572252"/>
            <a:chOff x="2506663" y="2472618"/>
            <a:chExt cx="4905375" cy="2645483"/>
          </a:xfrm>
        </p:grpSpPr>
        <p:pic>
          <p:nvPicPr>
            <p:cNvPr id="27034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2008" b="10063"/>
            <a:stretch/>
          </p:blipFill>
          <p:spPr bwMode="auto">
            <a:xfrm>
              <a:off x="2506663" y="2472618"/>
              <a:ext cx="3657600" cy="106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79751" y="2597151"/>
              <a:ext cx="3084513" cy="2000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H="1">
              <a:off x="6134101" y="2636838"/>
              <a:ext cx="561975" cy="774700"/>
            </a:xfrm>
            <a:prstGeom prst="curvedRightArrow">
              <a:avLst>
                <a:gd name="adj1" fmla="val 25005"/>
                <a:gd name="adj2" fmla="val 50010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pic>
          <p:nvPicPr>
            <p:cNvPr id="2129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8" y="4441826"/>
              <a:ext cx="268605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412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Oh, nerd l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461169"/>
            <a:ext cx="3503718" cy="1274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37" y="461169"/>
            <a:ext cx="3505200" cy="624840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 bwMode="auto">
          <a:xfrm rot="5400000" flipH="1" flipV="1">
            <a:off x="4583832" y="3645024"/>
            <a:ext cx="3384376" cy="6480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750032" y="5661248"/>
            <a:ext cx="2019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600057" y="2276872"/>
            <a:ext cx="3166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5191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Returntypes van methoden</a:t>
            </a:r>
          </a:p>
        </p:txBody>
      </p:sp>
    </p:spTree>
    <p:extLst>
      <p:ext uri="{BB962C8B-B14F-4D97-AF65-F5344CB8AC3E}">
        <p14:creationId xmlns:p14="http://schemas.microsoft.com/office/powerpoint/2010/main" val="283624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Returntype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Aangeven wat voor type data uit de methode komt, mogelijkheden:</a:t>
            </a:r>
          </a:p>
          <a:p>
            <a:endParaRPr lang="nl-BE" dirty="0"/>
          </a:p>
          <a:p>
            <a:pPr lvl="1"/>
            <a:r>
              <a:rPr lang="nl-BE" sz="1800" b="1" dirty="0" err="1"/>
              <a:t>Void</a:t>
            </a:r>
            <a:r>
              <a:rPr lang="nl-BE" sz="1800" dirty="0"/>
              <a:t>: niets komt terug uit de methode </a:t>
            </a:r>
          </a:p>
          <a:p>
            <a:pPr lvl="1"/>
            <a:r>
              <a:rPr lang="nl-BE" sz="1800" dirty="0"/>
              <a:t>Eender welk type (int, string, double)</a:t>
            </a:r>
          </a:p>
          <a:p>
            <a:pPr lvl="2"/>
            <a:r>
              <a:rPr lang="nl-BE" sz="1400" dirty="0"/>
              <a:t>MOET eindigen met </a:t>
            </a:r>
            <a:r>
              <a:rPr lang="nl-BE" sz="1400" b="1" dirty="0"/>
              <a:t>return</a:t>
            </a:r>
            <a:r>
              <a:rPr lang="nl-BE" sz="1400" dirty="0"/>
              <a:t> in methode-body</a:t>
            </a:r>
          </a:p>
          <a:p>
            <a:pPr lvl="1"/>
            <a:endParaRPr lang="nl-BE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64" y="4406152"/>
            <a:ext cx="6724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hoek 5"/>
          <p:cNvSpPr/>
          <p:nvPr/>
        </p:nvSpPr>
        <p:spPr bwMode="auto">
          <a:xfrm>
            <a:off x="4114801" y="4670612"/>
            <a:ext cx="1541929" cy="251012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5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E" dirty="0" err="1"/>
              <a:t>Methoden</a:t>
            </a:r>
            <a:r>
              <a:rPr lang="en-IE" dirty="0"/>
              <a:t>		</a:t>
            </a:r>
          </a:p>
        </p:txBody>
      </p:sp>
      <p:sp>
        <p:nvSpPr>
          <p:cNvPr id="260099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E" sz="2400" dirty="0" err="1">
                <a:solidFill>
                  <a:srgbClr val="000000"/>
                </a:solidFill>
              </a:rPr>
              <a:t>Manier</a:t>
            </a:r>
            <a:r>
              <a:rPr lang="en-IE" sz="2400" dirty="0">
                <a:solidFill>
                  <a:srgbClr val="000000"/>
                </a:solidFill>
              </a:rPr>
              <a:t> om code </a:t>
            </a:r>
            <a:r>
              <a:rPr lang="en-IE" sz="2400" dirty="0" err="1">
                <a:solidFill>
                  <a:srgbClr val="000000"/>
                </a:solidFill>
              </a:rPr>
              <a:t>éénmalig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te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typen</a:t>
            </a:r>
            <a:r>
              <a:rPr lang="en-IE" sz="2400" dirty="0">
                <a:solidFill>
                  <a:srgbClr val="000000"/>
                </a:solidFill>
              </a:rPr>
              <a:t> en </a:t>
            </a:r>
            <a:r>
              <a:rPr lang="en-IE" sz="2400" dirty="0" err="1">
                <a:solidFill>
                  <a:srgbClr val="000000"/>
                </a:solidFill>
              </a:rPr>
              <a:t>veelvuldig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te</a:t>
            </a:r>
            <a:r>
              <a:rPr lang="en-IE" sz="2400" dirty="0">
                <a:solidFill>
                  <a:srgbClr val="000000"/>
                </a:solidFill>
              </a:rPr>
              <a:t> (her)</a:t>
            </a:r>
            <a:r>
              <a:rPr lang="en-IE" sz="2400" dirty="0" err="1">
                <a:solidFill>
                  <a:srgbClr val="000000"/>
                </a:solidFill>
              </a:rPr>
              <a:t>gebruiken</a:t>
            </a:r>
            <a:r>
              <a:rPr lang="en-IE" sz="2400" dirty="0">
                <a:solidFill>
                  <a:srgbClr val="000000"/>
                </a:solidFill>
              </a:rPr>
              <a:t>.</a:t>
            </a:r>
          </a:p>
          <a:p>
            <a:r>
              <a:rPr lang="en-IE" sz="2400" dirty="0">
                <a:solidFill>
                  <a:srgbClr val="000000"/>
                </a:solidFill>
              </a:rPr>
              <a:t>Ook </a:t>
            </a:r>
            <a:r>
              <a:rPr lang="en-IE" sz="2400" dirty="0" err="1">
                <a:solidFill>
                  <a:srgbClr val="000000"/>
                </a:solidFill>
              </a:rPr>
              <a:t>wel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functies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genoemd</a:t>
            </a:r>
            <a:r>
              <a:rPr lang="en-IE" sz="2400" dirty="0">
                <a:solidFill>
                  <a:srgbClr val="000000"/>
                </a:solidFill>
              </a:rPr>
              <a:t> (Method=.NET </a:t>
            </a:r>
            <a:r>
              <a:rPr lang="en-IE" sz="2400" dirty="0" err="1">
                <a:solidFill>
                  <a:srgbClr val="000000"/>
                </a:solidFill>
              </a:rPr>
              <a:t>benaming</a:t>
            </a:r>
            <a:r>
              <a:rPr lang="en-IE" sz="2400" dirty="0">
                <a:solidFill>
                  <a:srgbClr val="000000"/>
                </a:solidFill>
              </a:rPr>
              <a:t>)</a:t>
            </a:r>
          </a:p>
          <a:p>
            <a:endParaRPr lang="en-I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7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61328-D2C7-4D86-8F61-468B87AF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met return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1906FF-B6D5-4121-8549-8B4B4328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Naam: </a:t>
            </a:r>
            <a:r>
              <a:rPr lang="nl-BE" dirty="0" err="1"/>
              <a:t>sillyReturnPlus</a:t>
            </a:r>
            <a:endParaRPr lang="nl-BE" dirty="0"/>
          </a:p>
          <a:p>
            <a:r>
              <a:rPr lang="nl-BE" dirty="0"/>
              <a:t>Parameters:</a:t>
            </a:r>
          </a:p>
          <a:p>
            <a:pPr lvl="1"/>
            <a:r>
              <a:rPr lang="nl-BE" dirty="0"/>
              <a:t>1° int i</a:t>
            </a:r>
          </a:p>
          <a:p>
            <a:r>
              <a:rPr lang="nl-BE" dirty="0"/>
              <a:t>Returntype: int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261EE2-AD17-420E-9500-BEF42E1F6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036" b="44357"/>
          <a:stretch/>
        </p:blipFill>
        <p:spPr bwMode="auto">
          <a:xfrm>
            <a:off x="2421375" y="4001294"/>
            <a:ext cx="770217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78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61328-D2C7-4D86-8F61-468B87AF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met return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1906FF-B6D5-4121-8549-8B4B4328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Naam: </a:t>
            </a:r>
            <a:r>
              <a:rPr lang="nl-BE" dirty="0" err="1"/>
              <a:t>sillyReturnPlus</a:t>
            </a:r>
            <a:endParaRPr lang="nl-BE" dirty="0"/>
          </a:p>
          <a:p>
            <a:r>
              <a:rPr lang="nl-BE" dirty="0"/>
              <a:t>Parameters:</a:t>
            </a:r>
          </a:p>
          <a:p>
            <a:pPr lvl="1"/>
            <a:r>
              <a:rPr lang="nl-BE" dirty="0"/>
              <a:t>1° int i</a:t>
            </a:r>
          </a:p>
          <a:p>
            <a:r>
              <a:rPr lang="nl-BE" dirty="0"/>
              <a:t>Returntype: int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261EE2-AD17-420E-9500-BEF42E1F6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036" b="44357"/>
          <a:stretch/>
        </p:blipFill>
        <p:spPr bwMode="auto">
          <a:xfrm>
            <a:off x="2161317" y="4000600"/>
            <a:ext cx="770217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6CF94D1-8454-4404-BB89-A637E33F6B0C}"/>
              </a:ext>
            </a:extLst>
          </p:cNvPr>
          <p:cNvSpPr/>
          <p:nvPr/>
        </p:nvSpPr>
        <p:spPr bwMode="auto">
          <a:xfrm>
            <a:off x="3326140" y="4880326"/>
            <a:ext cx="2184400" cy="28803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06C04F0-70E6-4284-8127-A45CD1903AD7}"/>
              </a:ext>
            </a:extLst>
          </p:cNvPr>
          <p:cNvSpPr/>
          <p:nvPr/>
        </p:nvSpPr>
        <p:spPr bwMode="auto">
          <a:xfrm>
            <a:off x="3770428" y="4000600"/>
            <a:ext cx="596424" cy="28803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7" name="Bijschrift: gebogen lijn 6">
            <a:extLst>
              <a:ext uri="{FF2B5EF4-FFF2-40B4-BE49-F238E27FC236}">
                <a16:creationId xmlns:a16="http://schemas.microsoft.com/office/drawing/2014/main" id="{7FCFA264-2BE9-4E2A-94C4-0DED4F882113}"/>
              </a:ext>
            </a:extLst>
          </p:cNvPr>
          <p:cNvSpPr/>
          <p:nvPr/>
        </p:nvSpPr>
        <p:spPr bwMode="auto">
          <a:xfrm>
            <a:off x="8010658" y="1011057"/>
            <a:ext cx="3705671" cy="22768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3430"/>
              <a:gd name="adj6" fmla="val -913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Type na return moet overeenkomen met return-type in header methode.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Enkele voorbeelden in deze methode die geldig zijn: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	return i;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	return 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	return i*3;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dirty="0">
              <a:solidFill>
                <a:schemeClr val="bg2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1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13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en-IE" b="1"/>
              <a:t>Return value: </a:t>
            </a:r>
            <a:r>
              <a:rPr lang="en-IE"/>
              <a:t>waarde teruggeven als resultaat van een methode.</a:t>
            </a:r>
            <a:endParaRPr lang="en-IE" b="1"/>
          </a:p>
        </p:txBody>
      </p:sp>
      <p:sp>
        <p:nvSpPr>
          <p:cNvPr id="27136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3BB7B57-065D-41A7-BA41-9F22EFDD01F1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Aanroep van de methode </a:t>
            </a:r>
            <a:r>
              <a:rPr lang="nl-BE" dirty="0" err="1">
                <a:solidFill>
                  <a:schemeClr val="tx1"/>
                </a:solidFill>
              </a:rPr>
              <a:t>sillyReturnPlus</a:t>
            </a:r>
            <a:r>
              <a:rPr lang="nl-BE" dirty="0">
                <a:solidFill>
                  <a:schemeClr val="tx1"/>
                </a:solidFill>
              </a:rPr>
              <a:t>(), met extra parameter de integer 5.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Het resultaat van de methode wordt in </a:t>
            </a:r>
            <a:r>
              <a:rPr lang="nl-BE" dirty="0" err="1">
                <a:solidFill>
                  <a:schemeClr val="tx1"/>
                </a:solidFill>
              </a:rPr>
              <a:t>res</a:t>
            </a:r>
            <a:r>
              <a:rPr lang="nl-BE" dirty="0">
                <a:solidFill>
                  <a:schemeClr val="tx1"/>
                </a:solidFill>
              </a:rPr>
              <a:t> bewaard.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879E5C9D-215D-4BBD-993E-D862F34B8789}"/>
              </a:ext>
            </a:extLst>
          </p:cNvPr>
          <p:cNvGrpSpPr/>
          <p:nvPr/>
        </p:nvGrpSpPr>
        <p:grpSpPr>
          <a:xfrm>
            <a:off x="454985" y="2348880"/>
            <a:ext cx="6196682" cy="3583458"/>
            <a:chOff x="1987550" y="2509838"/>
            <a:chExt cx="4329113" cy="2247900"/>
          </a:xfrm>
        </p:grpSpPr>
        <p:pic>
          <p:nvPicPr>
            <p:cNvPr id="2140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70213" y="4152901"/>
              <a:ext cx="2184400" cy="2000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V="1">
              <a:off x="1987550" y="2879726"/>
              <a:ext cx="731838" cy="1419225"/>
            </a:xfrm>
            <a:prstGeom prst="curvedRightArrow">
              <a:avLst>
                <a:gd name="adj1" fmla="val 24995"/>
                <a:gd name="adj2" fmla="val 49972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7271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23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238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5FBC54D-142C-4CB8-9F96-0ACB74CE08DC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Type van de return waarde die deze methode heeft.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C9685963-EDAB-4DCC-B813-9BEDEC4A832B}"/>
              </a:ext>
            </a:extLst>
          </p:cNvPr>
          <p:cNvGrpSpPr/>
          <p:nvPr/>
        </p:nvGrpSpPr>
        <p:grpSpPr>
          <a:xfrm>
            <a:off x="744572" y="2077244"/>
            <a:ext cx="5693271" cy="4273550"/>
            <a:chOff x="2354263" y="2509838"/>
            <a:chExt cx="3962400" cy="2247900"/>
          </a:xfrm>
        </p:grpSpPr>
        <p:pic>
          <p:nvPicPr>
            <p:cNvPr id="2723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3175001" y="2965450"/>
              <a:ext cx="341313" cy="173038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64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341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3412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22C439E-7DD6-4CDD-99F4-85785D160A08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 wordt met één verhoogd en op het scherm getoond.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E3BFB48-6515-4296-A757-0137B28864D7}"/>
              </a:ext>
            </a:extLst>
          </p:cNvPr>
          <p:cNvGrpSpPr/>
          <p:nvPr/>
        </p:nvGrpSpPr>
        <p:grpSpPr>
          <a:xfrm>
            <a:off x="450885" y="1700808"/>
            <a:ext cx="6037264" cy="5023618"/>
            <a:chOff x="2354263" y="2509838"/>
            <a:chExt cx="3962400" cy="2247900"/>
          </a:xfrm>
        </p:grpSpPr>
        <p:pic>
          <p:nvPicPr>
            <p:cNvPr id="2734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55925" y="3089275"/>
              <a:ext cx="3003550" cy="34925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416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44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443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B33B286-D33C-4F19-A7A3-7758C8F8CC64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 wordt </a:t>
            </a:r>
            <a:r>
              <a:rPr lang="nl-BE" dirty="0" err="1">
                <a:solidFill>
                  <a:schemeClr val="tx1"/>
                </a:solidFill>
              </a:rPr>
              <a:t>ge’return’d</a:t>
            </a:r>
            <a:r>
              <a:rPr lang="nl-BE" dirty="0">
                <a:solidFill>
                  <a:schemeClr val="tx1"/>
                </a:solidFill>
              </a:rPr>
              <a:t> als resultaat van deze methode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FD2CA70F-F85F-44E1-AA29-0C4B56926A3E}"/>
              </a:ext>
            </a:extLst>
          </p:cNvPr>
          <p:cNvGrpSpPr/>
          <p:nvPr/>
        </p:nvGrpSpPr>
        <p:grpSpPr>
          <a:xfrm>
            <a:off x="459219" y="1476376"/>
            <a:ext cx="5978624" cy="4606924"/>
            <a:chOff x="2354263" y="2509838"/>
            <a:chExt cx="3962400" cy="2247900"/>
          </a:xfrm>
        </p:grpSpPr>
        <p:pic>
          <p:nvPicPr>
            <p:cNvPr id="2744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43226" y="3375025"/>
              <a:ext cx="777875" cy="2413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H="1">
              <a:off x="5222876" y="3468688"/>
              <a:ext cx="722313" cy="952500"/>
            </a:xfrm>
            <a:prstGeom prst="curvedRightArrow">
              <a:avLst>
                <a:gd name="adj1" fmla="val 25024"/>
                <a:gd name="adj2" fmla="val 50043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98140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54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5460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D66D2A8-9D3F-4536-A5DD-3C9B8B3985D7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Returnwaarde van aangeroepen waarde wordt in </a:t>
            </a:r>
            <a:r>
              <a:rPr lang="nl-BE" dirty="0" err="1">
                <a:solidFill>
                  <a:schemeClr val="tx1"/>
                </a:solidFill>
              </a:rPr>
              <a:t>res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geplaats</a:t>
            </a:r>
            <a:r>
              <a:rPr lang="nl-BE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D5DBA0DC-1EFA-4C56-B990-509B4835E38B}"/>
              </a:ext>
            </a:extLst>
          </p:cNvPr>
          <p:cNvGrpSpPr/>
          <p:nvPr/>
        </p:nvGrpSpPr>
        <p:grpSpPr>
          <a:xfrm>
            <a:off x="479376" y="1428542"/>
            <a:ext cx="6125319" cy="5023618"/>
            <a:chOff x="2354263" y="2509838"/>
            <a:chExt cx="3962400" cy="2247900"/>
          </a:xfrm>
        </p:grpSpPr>
        <p:pic>
          <p:nvPicPr>
            <p:cNvPr id="27546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14650" y="4152901"/>
              <a:ext cx="369888" cy="1873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42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648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E9CF58E-641D-49D7-BE8C-7E5BD0CEF059}" type="slidenum">
              <a:rPr lang="nl-NL" smtClean="0"/>
              <a:pPr/>
              <a:t>27</a:t>
            </a:fld>
            <a:endParaRPr lang="nl-NL"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707C58E7-492E-44D4-B744-C035453B48C1}"/>
              </a:ext>
            </a:extLst>
          </p:cNvPr>
          <p:cNvGrpSpPr/>
          <p:nvPr/>
        </p:nvGrpSpPr>
        <p:grpSpPr>
          <a:xfrm>
            <a:off x="963085" y="2509838"/>
            <a:ext cx="5353578" cy="3655466"/>
            <a:chOff x="2354263" y="2509838"/>
            <a:chExt cx="3962400" cy="2247900"/>
          </a:xfrm>
        </p:grpSpPr>
        <p:pic>
          <p:nvPicPr>
            <p:cNvPr id="27648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28939" y="4289426"/>
              <a:ext cx="3303587" cy="214313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2064" y="4778497"/>
            <a:ext cx="4758862" cy="125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80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Voorbeeldmethode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/>
              <a:t>Faculteitsmethode: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Gebruik: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Op scherm verschijnt: </a:t>
            </a:r>
          </a:p>
          <a:p>
            <a:pPr lvl="2"/>
            <a:r>
              <a:rPr lang="nl-BE" dirty="0"/>
              <a:t>“Faculteit van 6 is 720”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28</a:t>
            </a:fld>
            <a:endParaRPr lang="nl-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78" y="1460648"/>
            <a:ext cx="5419013" cy="228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14" y="4077072"/>
            <a:ext cx="9932304" cy="13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hergebruiken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29</a:t>
            </a:fld>
            <a:endParaRPr lang="nl-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80" y="1345053"/>
            <a:ext cx="9733726" cy="124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12" y="3210080"/>
            <a:ext cx="5563568" cy="247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65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402FF-0A42-4532-994E-9CED857C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nl-NL" sz="4000" dirty="0"/>
              <a:t>Soorten methoden</a:t>
            </a:r>
            <a:endParaRPr lang="nl-BE" sz="4000" dirty="0"/>
          </a:p>
        </p:txBody>
      </p:sp>
      <p:graphicFrame>
        <p:nvGraphicFramePr>
          <p:cNvPr id="21" name="Tijdelijke aanduiding voor inhoud 2">
            <a:extLst>
              <a:ext uri="{FF2B5EF4-FFF2-40B4-BE49-F238E27FC236}">
                <a16:creationId xmlns:a16="http://schemas.microsoft.com/office/drawing/2014/main" id="{806267D2-E7FD-4777-BF92-C6E40CC7D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77605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296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handige methode</a:t>
            </a:r>
          </a:p>
        </p:txBody>
      </p:sp>
      <p:sp>
        <p:nvSpPr>
          <p:cNvPr id="2775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750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A414735-F2C9-4B1A-B58D-8A43E621AD0B}" type="slidenum">
              <a:rPr lang="nl-NL" smtClean="0"/>
              <a:pPr/>
              <a:t>30</a:t>
            </a:fld>
            <a:endParaRPr lang="nl-NL" dirty="0"/>
          </a:p>
        </p:txBody>
      </p:sp>
      <p:pic>
        <p:nvPicPr>
          <p:cNvPr id="277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3999" y="1595438"/>
            <a:ext cx="46069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6659564" y="33020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Startpunt!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ReadValue</a:t>
            </a:r>
            <a:r>
              <a:rPr lang="nl-BE" dirty="0">
                <a:solidFill>
                  <a:schemeClr val="tx1"/>
                </a:solidFill>
              </a:rPr>
              <a:t> vertelt gebruiker tussen welke twee (low, high) gebruiker mag kiezen om als invoer in te geven.</a:t>
            </a:r>
          </a:p>
        </p:txBody>
      </p:sp>
      <p:sp>
        <p:nvSpPr>
          <p:cNvPr id="8" name="Rechthoek 7"/>
          <p:cNvSpPr/>
          <p:nvPr/>
        </p:nvSpPr>
        <p:spPr bwMode="auto">
          <a:xfrm>
            <a:off x="2050395" y="4615111"/>
            <a:ext cx="2525712" cy="187325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3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2939" y="1798638"/>
            <a:ext cx="46069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Stukje GlazerCalc verbeterd</a:t>
            </a:r>
          </a:p>
        </p:txBody>
      </p:sp>
      <p:sp>
        <p:nvSpPr>
          <p:cNvPr id="278532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8533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8080D06-51E1-4E1F-801A-8BA8FF77FD48}" type="slidenum">
              <a:rPr lang="nl-NL" smtClean="0"/>
              <a:pPr/>
              <a:t>31</a:t>
            </a:fld>
            <a:endParaRPr lang="nl-NL" dirty="0"/>
          </a:p>
        </p:txBody>
      </p:sp>
      <p:pic>
        <p:nvPicPr>
          <p:cNvPr id="2785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2364" y="4837114"/>
            <a:ext cx="63150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96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2795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nl-BE" sz="3200"/>
              <a:t>“Design with methods”</a:t>
            </a:r>
          </a:p>
          <a:p>
            <a:endParaRPr lang="nl-BE" sz="3200"/>
          </a:p>
          <a:p>
            <a:pPr>
              <a:buFont typeface="Times" charset="0"/>
              <a:buNone/>
            </a:pPr>
            <a:r>
              <a:rPr lang="nl-BE" sz="2400"/>
              <a:t>1° Je moet minder vaak dezelfde code opnieuw schrijven</a:t>
            </a:r>
          </a:p>
          <a:p>
            <a:pPr>
              <a:buFont typeface="Times" charset="0"/>
              <a:buNone/>
            </a:pPr>
            <a:r>
              <a:rPr lang="nl-BE" sz="2400"/>
              <a:t>2° Indien er een fout in je code is, moet je die maar op 1 plek oplossen.</a:t>
            </a:r>
          </a:p>
        </p:txBody>
      </p:sp>
      <p:sp>
        <p:nvSpPr>
          <p:cNvPr id="27955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250D359-E18C-4685-861C-93FF31AA2D41}" type="slidenum">
              <a:rPr lang="nl-NL" smtClean="0"/>
              <a:pPr/>
              <a:t>32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0197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Parameters doorgeven</a:t>
            </a:r>
          </a:p>
        </p:txBody>
      </p:sp>
    </p:spTree>
    <p:extLst>
      <p:ext uri="{BB962C8B-B14F-4D97-AF65-F5344CB8AC3E}">
        <p14:creationId xmlns:p14="http://schemas.microsoft.com/office/powerpoint/2010/main" val="3694023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A society grows great whe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-99392"/>
            <a:ext cx="11812712" cy="773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339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 ‘by value’ doorgeven</a:t>
            </a:r>
          </a:p>
        </p:txBody>
      </p:sp>
      <p:sp>
        <p:nvSpPr>
          <p:cNvPr id="28057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Standaard</a:t>
            </a:r>
            <a:r>
              <a:rPr lang="en-IE" dirty="0"/>
              <a:t>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b="1" dirty="0" err="1"/>
              <a:t>kopie</a:t>
            </a:r>
            <a:r>
              <a:rPr lang="en-IE" b="1" dirty="0"/>
              <a:t> van de</a:t>
            </a:r>
            <a:r>
              <a:rPr lang="en-IE" dirty="0"/>
              <a:t> </a:t>
            </a:r>
            <a:r>
              <a:rPr lang="en-IE" b="1" dirty="0" err="1"/>
              <a:t>waarde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variabele</a:t>
            </a:r>
            <a:r>
              <a:rPr lang="en-IE" dirty="0"/>
              <a:t> </a:t>
            </a:r>
            <a:r>
              <a:rPr lang="en-IE" dirty="0" err="1"/>
              <a:t>meegegeven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en NIET de </a:t>
            </a:r>
            <a:r>
              <a:rPr lang="en-IE" dirty="0" err="1"/>
              <a:t>variabele</a:t>
            </a:r>
            <a:r>
              <a:rPr lang="en-IE" dirty="0"/>
              <a:t> in </a:t>
            </a:r>
            <a:r>
              <a:rPr lang="en-IE" dirty="0" err="1"/>
              <a:t>z’n</a:t>
            </a:r>
            <a:r>
              <a:rPr lang="en-IE" dirty="0"/>
              <a:t> </a:t>
            </a:r>
            <a:r>
              <a:rPr lang="en-IE" dirty="0" err="1"/>
              <a:t>geheel</a:t>
            </a:r>
            <a:r>
              <a:rPr lang="en-IE" dirty="0"/>
              <a:t> </a:t>
            </a:r>
            <a:r>
              <a:rPr lang="en-IE" dirty="0" err="1"/>
              <a:t>zelf</a:t>
            </a:r>
            <a:r>
              <a:rPr lang="en-IE" dirty="0"/>
              <a:t>. (=pass by value)</a:t>
            </a:r>
          </a:p>
          <a:p>
            <a:endParaRPr lang="en-IE" dirty="0"/>
          </a:p>
          <a:p>
            <a:r>
              <a:rPr lang="en-IE" dirty="0" err="1"/>
              <a:t>Voorbeeld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2805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7292" y="3630422"/>
            <a:ext cx="4792832" cy="336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8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590" y="4538379"/>
            <a:ext cx="4530271" cy="130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50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Titel 1"/>
          <p:cNvSpPr>
            <a:spLocks noGrp="1"/>
          </p:cNvSpPr>
          <p:nvPr>
            <p:ph type="title"/>
          </p:nvPr>
        </p:nvSpPr>
        <p:spPr>
          <a:xfrm>
            <a:off x="838200" y="213947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Startpunt!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maken variabele test aan met waarde 20.</a:t>
            </a: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4D3D01CD-6B24-48C0-B617-85DAC5345F33}"/>
              </a:ext>
            </a:extLst>
          </p:cNvPr>
          <p:cNvGrpSpPr/>
          <p:nvPr/>
        </p:nvGrpSpPr>
        <p:grpSpPr>
          <a:xfrm>
            <a:off x="767408" y="1144588"/>
            <a:ext cx="4353433" cy="2878137"/>
            <a:chOff x="2028825" y="1647825"/>
            <a:chExt cx="3067050" cy="2152650"/>
          </a:xfrm>
        </p:grpSpPr>
        <p:pic>
          <p:nvPicPr>
            <p:cNvPr id="28160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51088" y="2927351"/>
              <a:ext cx="1268412" cy="1873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1608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1609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1610" name="Rechte verbindingslijn 12"/>
            <p:cNvCxnSpPr>
              <a:cxnSpLocks noChangeShapeType="1"/>
              <a:stCxn id="281609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63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hthoek 39"/>
          <p:cNvSpPr>
            <a:spLocks noChangeArrowheads="1"/>
          </p:cNvSpPr>
          <p:nvPr/>
        </p:nvSpPr>
        <p:spPr bwMode="auto">
          <a:xfrm>
            <a:off x="6477000" y="4014788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IE"/>
          </a:p>
        </p:txBody>
      </p:sp>
      <p:sp>
        <p:nvSpPr>
          <p:cNvPr id="282628" name="Titel 1"/>
          <p:cNvSpPr>
            <a:spLocks noGrp="1"/>
          </p:cNvSpPr>
          <p:nvPr>
            <p:ph type="title"/>
          </p:nvPr>
        </p:nvSpPr>
        <p:spPr>
          <a:xfrm>
            <a:off x="838200" y="-16193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Inhoud van test wordt </a:t>
            </a:r>
            <a:r>
              <a:rPr lang="nl-BE" dirty="0" err="1">
                <a:solidFill>
                  <a:schemeClr val="tx1"/>
                </a:solidFill>
              </a:rPr>
              <a:t>meeggegeven</a:t>
            </a:r>
            <a:r>
              <a:rPr lang="nl-BE" dirty="0">
                <a:solidFill>
                  <a:schemeClr val="tx1"/>
                </a:solidFill>
              </a:rPr>
              <a:t> aan </a:t>
            </a:r>
            <a:r>
              <a:rPr lang="nl-BE" dirty="0" err="1">
                <a:solidFill>
                  <a:schemeClr val="tx1"/>
                </a:solidFill>
              </a:rPr>
              <a:t>addOneToParam</a:t>
            </a: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DCEE5B06-A330-4DBF-862F-C15E5F5330C4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262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12989" y="3124200"/>
              <a:ext cx="1601787" cy="17145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2632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263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263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2639" name="Rechte verbindingslijn 12"/>
            <p:cNvCxnSpPr>
              <a:cxnSpLocks noChangeShapeType="1"/>
              <a:stCxn id="28263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2633" name="Rechthoek 38"/>
          <p:cNvSpPr>
            <a:spLocks noChangeArrowheads="1"/>
          </p:cNvSpPr>
          <p:nvPr/>
        </p:nvSpPr>
        <p:spPr bwMode="auto">
          <a:xfrm>
            <a:off x="5481639" y="4659313"/>
            <a:ext cx="2401887" cy="80645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IE" sz="2000"/>
              <a:t>addOneToParam</a:t>
            </a:r>
          </a:p>
        </p:txBody>
      </p:sp>
      <p:sp>
        <p:nvSpPr>
          <p:cNvPr id="17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2635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2636" name="Gekromde verbindingslijn 19"/>
          <p:cNvCxnSpPr>
            <a:cxnSpLocks noChangeShapeType="1"/>
            <a:endCxn id="17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44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itel 1"/>
          <p:cNvSpPr>
            <a:spLocks noGrp="1"/>
          </p:cNvSpPr>
          <p:nvPr>
            <p:ph type="title"/>
          </p:nvPr>
        </p:nvSpPr>
        <p:spPr>
          <a:xfrm>
            <a:off x="838200" y="31734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komen in </a:t>
            </a:r>
            <a:r>
              <a:rPr lang="nl-BE" dirty="0" err="1">
                <a:solidFill>
                  <a:schemeClr val="tx1"/>
                </a:solidFill>
              </a:rPr>
              <a:t>addOneToParam</a:t>
            </a:r>
            <a:r>
              <a:rPr lang="nl-BE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Variabele int i wordt aangemaakt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10471B95-2381-49CA-82F2-DF2F04A608BB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365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055814" y="1676400"/>
              <a:ext cx="2478087" cy="1905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655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3664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3665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3666" name="Rechte verbindingslijn 12"/>
            <p:cNvCxnSpPr>
              <a:cxnSpLocks noChangeShapeType="1"/>
              <a:stCxn id="283665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3656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283657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3658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3659" name="Gekromde verbindingslijn 19"/>
          <p:cNvCxnSpPr>
            <a:cxnSpLocks noChangeShapeType="1"/>
            <a:endCxn id="283657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3661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3662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3663" name="Rechte verbindingslijn 21"/>
            <p:cNvCxnSpPr>
              <a:cxnSpLocks noChangeShapeType="1"/>
              <a:stCxn id="283662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57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Titel 1"/>
          <p:cNvSpPr>
            <a:spLocks noGrp="1"/>
          </p:cNvSpPr>
          <p:nvPr>
            <p:ph type="title"/>
          </p:nvPr>
        </p:nvSpPr>
        <p:spPr>
          <a:xfrm>
            <a:off x="838200" y="-3176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 wordt met eentje verhoogt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634670D5-F780-4B19-87D1-FC644C581537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467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284413" y="1943101"/>
              <a:ext cx="868362" cy="1809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679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4688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4689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4690" name="Rechte verbindingslijn 12"/>
            <p:cNvCxnSpPr>
              <a:cxnSpLocks noChangeShapeType="1"/>
              <a:stCxn id="284689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4680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284681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4682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4683" name="Gekromde verbindingslijn 19"/>
          <p:cNvCxnSpPr>
            <a:cxnSpLocks noChangeShapeType="1"/>
            <a:endCxn id="284681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4684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4685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21</a:t>
              </a:r>
            </a:p>
          </p:txBody>
        </p:sp>
        <p:sp>
          <p:nvSpPr>
            <p:cNvPr id="284686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4687" name="Rechte verbindingslijn 21"/>
            <p:cNvCxnSpPr>
              <a:cxnSpLocks noChangeShapeType="1"/>
              <a:stCxn id="284686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5187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azy programmer">
            <a:extLst>
              <a:ext uri="{FF2B5EF4-FFF2-40B4-BE49-F238E27FC236}">
                <a16:creationId xmlns:a16="http://schemas.microsoft.com/office/drawing/2014/main" id="{DCE135D6-D9EB-4190-A4F9-422C6AB93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38"/>
          <a:stretch/>
        </p:blipFill>
        <p:spPr bwMode="auto">
          <a:xfrm>
            <a:off x="-1" y="10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1122" name="Titel 1"/>
          <p:cNvSpPr>
            <a:spLocks noGrp="1"/>
          </p:cNvSpPr>
          <p:nvPr>
            <p:ph type="title"/>
          </p:nvPr>
        </p:nvSpPr>
        <p:spPr>
          <a:xfrm>
            <a:off x="703397" y="265364"/>
            <a:ext cx="8532881" cy="1509931"/>
          </a:xfrm>
        </p:spPr>
        <p:txBody>
          <a:bodyPr>
            <a:normAutofit/>
          </a:bodyPr>
          <a:lstStyle/>
          <a:p>
            <a:r>
              <a:rPr lang="en-IE" sz="3400" dirty="0" err="1">
                <a:solidFill>
                  <a:schemeClr val="bg1"/>
                </a:solidFill>
              </a:rPr>
              <a:t>Methoden</a:t>
            </a:r>
            <a:r>
              <a:rPr lang="en-IE" sz="3400" dirty="0">
                <a:solidFill>
                  <a:schemeClr val="bg1"/>
                </a:solidFill>
              </a:rPr>
              <a:t> : </a:t>
            </a:r>
            <a:r>
              <a:rPr lang="en-IE" sz="3400" dirty="0" err="1">
                <a:solidFill>
                  <a:schemeClr val="bg1"/>
                </a:solidFill>
              </a:rPr>
              <a:t>voor</a:t>
            </a:r>
            <a:r>
              <a:rPr lang="en-IE" sz="3400" dirty="0">
                <a:solidFill>
                  <a:schemeClr val="bg1"/>
                </a:solidFill>
              </a:rPr>
              <a:t> de </a:t>
            </a:r>
            <a:r>
              <a:rPr lang="en-IE" sz="3400" dirty="0" err="1">
                <a:solidFill>
                  <a:schemeClr val="bg1"/>
                </a:solidFill>
              </a:rPr>
              <a:t>luie,slimme</a:t>
            </a:r>
            <a:r>
              <a:rPr lang="en-IE" sz="3400" dirty="0">
                <a:solidFill>
                  <a:schemeClr val="bg1"/>
                </a:solidFill>
              </a:rPr>
              <a:t> </a:t>
            </a:r>
            <a:r>
              <a:rPr lang="en-IE" sz="3400" dirty="0" err="1">
                <a:solidFill>
                  <a:schemeClr val="bg1"/>
                </a:solidFill>
              </a:rPr>
              <a:t>programmeur</a:t>
            </a:r>
            <a:endParaRPr lang="en-IE" sz="34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03397" y="5196151"/>
            <a:ext cx="11779420" cy="1661849"/>
          </a:xfrm>
        </p:spPr>
        <p:txBody>
          <a:bodyPr anchor="ctr">
            <a:normAutofit fontScale="85000" lnSpcReduction="10000"/>
          </a:bodyPr>
          <a:lstStyle/>
          <a:p>
            <a:pPr>
              <a:defRPr/>
            </a:pPr>
            <a:r>
              <a:rPr lang="en-IE" sz="2400" dirty="0">
                <a:solidFill>
                  <a:srgbClr val="000000"/>
                </a:solidFill>
              </a:rPr>
              <a:t>Nut van </a:t>
            </a:r>
            <a:r>
              <a:rPr lang="en-IE" sz="2400" dirty="0" err="1">
                <a:solidFill>
                  <a:srgbClr val="000000"/>
                </a:solidFill>
              </a:rPr>
              <a:t>methoden</a:t>
            </a:r>
            <a:r>
              <a:rPr lang="en-IE" sz="2400" dirty="0">
                <a:solidFill>
                  <a:srgbClr val="000000"/>
                </a:solidFill>
              </a:rPr>
              <a:t>: </a:t>
            </a:r>
          </a:p>
          <a:p>
            <a:pPr marL="893762" lvl="1" indent="-457200">
              <a:buFont typeface="+mj-lt"/>
              <a:buAutoNum type="arabicPeriod"/>
              <a:defRPr/>
            </a:pPr>
            <a:r>
              <a:rPr lang="en-IE" dirty="0" err="1">
                <a:solidFill>
                  <a:srgbClr val="000000"/>
                </a:solidFill>
              </a:rPr>
              <a:t>Stukken</a:t>
            </a:r>
            <a:r>
              <a:rPr lang="en-IE" dirty="0">
                <a:solidFill>
                  <a:srgbClr val="000000"/>
                </a:solidFill>
              </a:rPr>
              <a:t> code </a:t>
            </a:r>
            <a:r>
              <a:rPr lang="en-IE" dirty="0" err="1">
                <a:solidFill>
                  <a:srgbClr val="000000"/>
                </a:solidFill>
              </a:rPr>
              <a:t>kunnen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herbruikt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worden</a:t>
            </a:r>
            <a:r>
              <a:rPr lang="en-IE" dirty="0">
                <a:solidFill>
                  <a:srgbClr val="000000"/>
                </a:solidFill>
              </a:rPr>
              <a:t>, </a:t>
            </a:r>
            <a:r>
              <a:rPr lang="en-IE" dirty="0" err="1">
                <a:solidFill>
                  <a:srgbClr val="000000"/>
                </a:solidFill>
              </a:rPr>
              <a:t>zonder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dat</a:t>
            </a:r>
            <a:r>
              <a:rPr lang="en-IE" dirty="0">
                <a:solidFill>
                  <a:srgbClr val="000000"/>
                </a:solidFill>
              </a:rPr>
              <a:t> ze </a:t>
            </a:r>
            <a:r>
              <a:rPr lang="en-IE" dirty="0" err="1">
                <a:solidFill>
                  <a:srgbClr val="000000"/>
                </a:solidFill>
              </a:rPr>
              <a:t>hertypt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moeten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worden</a:t>
            </a:r>
            <a:r>
              <a:rPr lang="en-IE" dirty="0">
                <a:solidFill>
                  <a:srgbClr val="000000"/>
                </a:solidFill>
              </a:rPr>
              <a:t>.</a:t>
            </a:r>
          </a:p>
          <a:p>
            <a:pPr marL="893762" lvl="1" indent="-457200">
              <a:buFont typeface="+mj-lt"/>
              <a:buAutoNum type="arabicPeriod"/>
              <a:defRPr/>
            </a:pPr>
            <a:r>
              <a:rPr lang="en-IE" dirty="0">
                <a:solidFill>
                  <a:srgbClr val="000000"/>
                </a:solidFill>
              </a:rPr>
              <a:t>Lange </a:t>
            </a:r>
            <a:r>
              <a:rPr lang="en-IE" dirty="0" err="1">
                <a:solidFill>
                  <a:srgbClr val="000000"/>
                </a:solidFill>
              </a:rPr>
              <a:t>stukken</a:t>
            </a:r>
            <a:r>
              <a:rPr lang="en-IE" dirty="0">
                <a:solidFill>
                  <a:srgbClr val="000000"/>
                </a:solidFill>
              </a:rPr>
              <a:t> code </a:t>
            </a:r>
            <a:r>
              <a:rPr lang="en-IE" dirty="0" err="1">
                <a:solidFill>
                  <a:srgbClr val="000000"/>
                </a:solidFill>
              </a:rPr>
              <a:t>kunnen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opgedeeld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worden</a:t>
            </a:r>
            <a:r>
              <a:rPr lang="en-IE" dirty="0">
                <a:solidFill>
                  <a:srgbClr val="000000"/>
                </a:solidFill>
              </a:rPr>
              <a:t> in </a:t>
            </a:r>
            <a:r>
              <a:rPr lang="en-IE" dirty="0" err="1">
                <a:solidFill>
                  <a:srgbClr val="000000"/>
                </a:solidFill>
              </a:rPr>
              <a:t>kleinere</a:t>
            </a:r>
            <a:r>
              <a:rPr lang="en-IE" dirty="0">
                <a:solidFill>
                  <a:srgbClr val="000000"/>
                </a:solidFill>
              </a:rPr>
              <a:t>, </a:t>
            </a:r>
            <a:r>
              <a:rPr lang="en-IE" dirty="0" err="1">
                <a:solidFill>
                  <a:srgbClr val="000000"/>
                </a:solidFill>
              </a:rPr>
              <a:t>losse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stukken</a:t>
            </a:r>
            <a:r>
              <a:rPr lang="en-IE" dirty="0">
                <a:solidFill>
                  <a:srgbClr val="000000"/>
                </a:solidFill>
              </a:rPr>
              <a:t> (“</a:t>
            </a:r>
            <a:r>
              <a:rPr lang="en-IE" dirty="0" err="1">
                <a:solidFill>
                  <a:srgbClr val="000000"/>
                </a:solidFill>
              </a:rPr>
              <a:t>verdeel</a:t>
            </a:r>
            <a:r>
              <a:rPr lang="en-IE" dirty="0">
                <a:solidFill>
                  <a:srgbClr val="000000"/>
                </a:solidFill>
              </a:rPr>
              <a:t> en </a:t>
            </a:r>
            <a:r>
              <a:rPr lang="en-IE" dirty="0" err="1">
                <a:solidFill>
                  <a:srgbClr val="000000"/>
                </a:solidFill>
              </a:rPr>
              <a:t>heers</a:t>
            </a:r>
            <a:r>
              <a:rPr lang="en-IE" dirty="0">
                <a:solidFill>
                  <a:srgbClr val="000000"/>
                </a:solidFill>
              </a:rPr>
              <a:t>”-</a:t>
            </a:r>
            <a:r>
              <a:rPr lang="en-IE" dirty="0" err="1">
                <a:solidFill>
                  <a:srgbClr val="000000"/>
                </a:solidFill>
              </a:rPr>
              <a:t>principe</a:t>
            </a:r>
            <a:r>
              <a:rPr lang="en-IE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defRPr/>
            </a:pPr>
            <a:r>
              <a:rPr lang="en-IE" sz="2400" dirty="0" err="1">
                <a:solidFill>
                  <a:srgbClr val="000000"/>
                </a:solidFill>
              </a:rPr>
              <a:t>Methoden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lossen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niets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zelf</a:t>
            </a:r>
            <a:r>
              <a:rPr lang="en-IE" sz="2400" dirty="0">
                <a:solidFill>
                  <a:srgbClr val="000000"/>
                </a:solidFill>
              </a:rPr>
              <a:t> op, maar </a:t>
            </a:r>
            <a:r>
              <a:rPr lang="en-IE" sz="2400" dirty="0" err="1">
                <a:solidFill>
                  <a:srgbClr val="000000"/>
                </a:solidFill>
              </a:rPr>
              <a:t>maken</a:t>
            </a:r>
            <a:r>
              <a:rPr lang="en-IE" sz="2400" dirty="0">
                <a:solidFill>
                  <a:srgbClr val="000000"/>
                </a:solidFill>
              </a:rPr>
              <a:t> het </a:t>
            </a:r>
            <a:r>
              <a:rPr lang="en-IE" sz="2400" dirty="0" err="1">
                <a:solidFill>
                  <a:srgbClr val="000000"/>
                </a:solidFill>
              </a:rPr>
              <a:t>programmeren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eenvoudiger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</a:p>
          <a:p>
            <a:pPr marL="914400" lvl="1" indent="-457200">
              <a:defRPr/>
            </a:pPr>
            <a:r>
              <a:rPr lang="en-IE" sz="2000" dirty="0">
                <a:solidFill>
                  <a:srgbClr val="000000"/>
                </a:solidFill>
              </a:rPr>
              <a:t>(minder </a:t>
            </a:r>
            <a:r>
              <a:rPr lang="en-IE" sz="2000" dirty="0" err="1">
                <a:solidFill>
                  <a:srgbClr val="000000"/>
                </a:solidFill>
              </a:rPr>
              <a:t>typwerk</a:t>
            </a:r>
            <a:r>
              <a:rPr lang="en-IE" sz="2000" dirty="0">
                <a:solidFill>
                  <a:srgbClr val="000000"/>
                </a:solidFill>
              </a:rPr>
              <a:t>, minder </a:t>
            </a:r>
            <a:r>
              <a:rPr lang="en-IE" sz="2000" dirty="0" err="1">
                <a:solidFill>
                  <a:srgbClr val="000000"/>
                </a:solidFill>
              </a:rPr>
              <a:t>kans</a:t>
            </a:r>
            <a:r>
              <a:rPr lang="en-IE" sz="2000" dirty="0">
                <a:solidFill>
                  <a:srgbClr val="000000"/>
                </a:solidFill>
              </a:rPr>
              <a:t> op </a:t>
            </a:r>
            <a:r>
              <a:rPr lang="en-IE" sz="2000" dirty="0" err="1">
                <a:solidFill>
                  <a:srgbClr val="000000"/>
                </a:solidFill>
              </a:rPr>
              <a:t>fouten</a:t>
            </a:r>
            <a:r>
              <a:rPr lang="en-IE" sz="2000" dirty="0">
                <a:solidFill>
                  <a:srgbClr val="000000"/>
                </a:solidFill>
              </a:rPr>
              <a:t>, etc).		</a:t>
            </a:r>
          </a:p>
          <a:p>
            <a:pPr marL="457200" indent="-457200">
              <a:defRPr/>
            </a:pPr>
            <a:endParaRPr lang="en-IE" sz="24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IE" sz="2400" dirty="0">
              <a:solidFill>
                <a:srgbClr val="000000"/>
              </a:solidFill>
            </a:endParaRPr>
          </a:p>
          <a:p>
            <a:pPr marL="893762" lvl="1" indent="-457200">
              <a:buFont typeface="+mj-lt"/>
              <a:buAutoNum type="arabicPeriod"/>
              <a:defRPr/>
            </a:pPr>
            <a:endParaRPr lang="en-I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8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itel 1"/>
          <p:cNvSpPr>
            <a:spLocks noGrp="1"/>
          </p:cNvSpPr>
          <p:nvPr>
            <p:ph type="title"/>
          </p:nvPr>
        </p:nvSpPr>
        <p:spPr>
          <a:xfrm>
            <a:off x="838200" y="-80963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verschijnt: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i is 21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00D83EE-5185-4F7C-A9BC-8074B0A985F5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569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12989" y="2133601"/>
              <a:ext cx="2725737" cy="1809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5703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571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571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5714" name="Rechte verbindingslijn 12"/>
            <p:cNvCxnSpPr>
              <a:cxnSpLocks noChangeShapeType="1"/>
              <a:stCxn id="28571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5704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285705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5706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5707" name="Gekromde verbindingslijn 19"/>
          <p:cNvCxnSpPr>
            <a:cxnSpLocks noChangeShapeType="1"/>
            <a:endCxn id="285705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5708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5709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21</a:t>
              </a:r>
            </a:p>
          </p:txBody>
        </p:sp>
        <p:sp>
          <p:nvSpPr>
            <p:cNvPr id="285710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5711" name="Rechte verbindingslijn 21"/>
            <p:cNvCxnSpPr>
              <a:cxnSpLocks noChangeShapeType="1"/>
              <a:stCxn id="285710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54549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Titel 1"/>
          <p:cNvSpPr>
            <a:spLocks noGrp="1"/>
          </p:cNvSpPr>
          <p:nvPr>
            <p:ph type="title"/>
          </p:nvPr>
        </p:nvSpPr>
        <p:spPr>
          <a:xfrm>
            <a:off x="838200" y="-80963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Alles van </a:t>
            </a:r>
            <a:r>
              <a:rPr lang="nl-BE" dirty="0" err="1">
                <a:solidFill>
                  <a:schemeClr val="tx1"/>
                </a:solidFill>
              </a:rPr>
              <a:t>addOneToParam</a:t>
            </a:r>
            <a:r>
              <a:rPr lang="nl-BE" dirty="0">
                <a:solidFill>
                  <a:schemeClr val="tx1"/>
                </a:solidFill>
              </a:rPr>
              <a:t>  verdwijnt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764B01B-F47A-4DBA-96E7-9DCA80186986}"/>
              </a:ext>
            </a:extLst>
          </p:cNvPr>
          <p:cNvGrpSpPr/>
          <p:nvPr/>
        </p:nvGrpSpPr>
        <p:grpSpPr>
          <a:xfrm>
            <a:off x="963085" y="984250"/>
            <a:ext cx="4132790" cy="2816225"/>
            <a:chOff x="2028825" y="1647825"/>
            <a:chExt cx="3067050" cy="2152650"/>
          </a:xfrm>
        </p:grpSpPr>
        <p:pic>
          <p:nvPicPr>
            <p:cNvPr id="28672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036764" y="2305051"/>
              <a:ext cx="192087" cy="1809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6727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6736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6737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6738" name="Rechte verbindingslijn 12"/>
            <p:cNvCxnSpPr>
              <a:cxnSpLocks noChangeShapeType="1"/>
              <a:stCxn id="286737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17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18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0" name="Gekromde verbindingslijn 19"/>
          <p:cNvCxnSpPr>
            <a:cxnSpLocks noChangeShapeType="1"/>
            <a:endCxn id="17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6733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21</a:t>
              </a:r>
            </a:p>
          </p:txBody>
        </p:sp>
        <p:sp>
          <p:nvSpPr>
            <p:cNvPr id="286734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6735" name="Rechte verbindingslijn 21"/>
            <p:cNvCxnSpPr>
              <a:cxnSpLocks noChangeShapeType="1"/>
              <a:stCxn id="286734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5051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verschijnt: 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 	test is 20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EB1AE9F-FA1A-4A5E-9C1D-0E3610A67A09}"/>
              </a:ext>
            </a:extLst>
          </p:cNvPr>
          <p:cNvGrpSpPr/>
          <p:nvPr/>
        </p:nvGrpSpPr>
        <p:grpSpPr>
          <a:xfrm>
            <a:off x="1144588" y="985992"/>
            <a:ext cx="4008437" cy="2814483"/>
            <a:chOff x="2028825" y="1647825"/>
            <a:chExt cx="3124200" cy="2152650"/>
          </a:xfrm>
        </p:grpSpPr>
        <p:pic>
          <p:nvPicPr>
            <p:cNvPr id="28774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22513" y="3295650"/>
              <a:ext cx="2830512" cy="1524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7751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775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775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7754" name="Rechte verbindingslijn 12"/>
            <p:cNvCxnSpPr>
              <a:cxnSpLocks noChangeShapeType="1"/>
              <a:stCxn id="28775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3814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 ‘by value’ doorgeven</a:t>
            </a:r>
          </a:p>
        </p:txBody>
      </p:sp>
      <p:sp>
        <p:nvSpPr>
          <p:cNvPr id="2887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/>
              <a:t>Enkel waarde van variabele wordt meegegeven, niet de variabele zelf!!!!</a:t>
            </a:r>
          </a:p>
          <a:p>
            <a:endParaRPr lang="en-IE" b="1"/>
          </a:p>
          <a:p>
            <a:r>
              <a:rPr lang="en-IE"/>
              <a:t>We kunnen dus ook doen:</a:t>
            </a:r>
          </a:p>
          <a:p>
            <a:endParaRPr lang="en-IE"/>
          </a:p>
        </p:txBody>
      </p:sp>
      <p:pic>
        <p:nvPicPr>
          <p:cNvPr id="2887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0176" y="4077072"/>
            <a:ext cx="49325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7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1170" y="3644994"/>
            <a:ext cx="548473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386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Huiswerk :kan jij dit afwerken?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47529" y="6609958"/>
            <a:ext cx="8212137" cy="4902200"/>
          </a:xfrm>
        </p:spPr>
        <p:txBody>
          <a:bodyPr/>
          <a:lstStyle/>
          <a:p>
            <a:r>
              <a:rPr lang="nl-BE" sz="1400" dirty="0">
                <a:hlinkClick r:id="rId2"/>
              </a:rPr>
              <a:t>https://apwt.gitbook.io/ziescherp/semester-1-appendix/all-in-projecten/2_asciimovieswithmethods</a:t>
            </a:r>
            <a:r>
              <a:rPr lang="nl-BE" sz="1400" dirty="0"/>
              <a:t> </a:t>
            </a:r>
          </a:p>
        </p:txBody>
      </p:sp>
      <p:pic>
        <p:nvPicPr>
          <p:cNvPr id="2050" name="Picture 2" descr="http://codevan1001nacht.files.wordpress.com/2013/11/111913_1435_krachtvanme1.png?w=6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77" y="1321917"/>
            <a:ext cx="7965045" cy="517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722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Aanmaken methode: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Elders oproepen:</a:t>
            </a:r>
          </a:p>
          <a:p>
            <a:endParaRPr lang="nl-BE" dirty="0"/>
          </a:p>
          <a:p>
            <a:pPr marL="1257300" lvl="3" indent="0">
              <a:buNone/>
            </a:pPr>
            <a:r>
              <a:rPr lang="nl-BE" sz="2400" dirty="0" err="1">
                <a:latin typeface="Courier New" pitchFamily="49" charset="0"/>
                <a:cs typeface="Courier New" pitchFamily="49" charset="0"/>
              </a:rPr>
              <a:t>MethodeNaam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78" y="2235063"/>
            <a:ext cx="9292844" cy="210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97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494CE-030B-4687-83E4-37EFC850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Eenvoudige 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6F206E-6014-4DDE-8F40-12BB49F4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Methodenaam: </a:t>
            </a:r>
            <a:r>
              <a:rPr lang="nl-BE" dirty="0" err="1"/>
              <a:t>doit</a:t>
            </a:r>
            <a:endParaRPr lang="nl-BE" dirty="0"/>
          </a:p>
          <a:p>
            <a:r>
              <a:rPr lang="nl-BE" dirty="0"/>
              <a:t>Parameters: geen</a:t>
            </a:r>
          </a:p>
          <a:p>
            <a:r>
              <a:rPr lang="nl-BE" dirty="0"/>
              <a:t>Returntype: </a:t>
            </a:r>
            <a:r>
              <a:rPr lang="nl-BE" dirty="0" err="1"/>
              <a:t>void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wil zeggen: deze methode geeft niets terug (zie later)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C22845-0D1D-43F0-B5A9-8EF082CB7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536" b="52048"/>
          <a:stretch/>
        </p:blipFill>
        <p:spPr bwMode="auto">
          <a:xfrm>
            <a:off x="1811127" y="4439921"/>
            <a:ext cx="813456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68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methode maken</a:t>
            </a:r>
          </a:p>
        </p:txBody>
      </p:sp>
      <p:sp>
        <p:nvSpPr>
          <p:cNvPr id="26214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6214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F8355B7-CFF9-4578-A18E-19F89432E15A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914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Zelf gemaakte methode, naam </a:t>
            </a:r>
            <a:r>
              <a:rPr lang="nl-BE" dirty="0" err="1">
                <a:solidFill>
                  <a:schemeClr val="tx1"/>
                </a:solidFill>
              </a:rPr>
              <a:t>doit</a:t>
            </a:r>
            <a:r>
              <a:rPr lang="nl-BE" dirty="0">
                <a:solidFill>
                  <a:schemeClr val="tx1"/>
                </a:solidFill>
              </a:rPr>
              <a:t>()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1C4603D-7FC3-4774-B65D-06017122797A}"/>
              </a:ext>
            </a:extLst>
          </p:cNvPr>
          <p:cNvGrpSpPr/>
          <p:nvPr/>
        </p:nvGrpSpPr>
        <p:grpSpPr>
          <a:xfrm>
            <a:off x="1127448" y="2203137"/>
            <a:ext cx="5121276" cy="2000563"/>
            <a:chOff x="2101851" y="1465263"/>
            <a:chExt cx="3019425" cy="1037358"/>
          </a:xfrm>
        </p:grpSpPr>
        <p:pic>
          <p:nvPicPr>
            <p:cNvPr id="26214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304" b="11766"/>
            <a:stretch/>
          </p:blipFill>
          <p:spPr bwMode="auto">
            <a:xfrm>
              <a:off x="2101851" y="1465263"/>
              <a:ext cx="3019425" cy="1037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451100" y="1465264"/>
              <a:ext cx="2552700" cy="4730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92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methode maken</a:t>
            </a:r>
          </a:p>
        </p:txBody>
      </p:sp>
      <p:sp>
        <p:nvSpPr>
          <p:cNvPr id="2631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3172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7C4C6D6-3492-4F2A-BED9-FCFBBED97E59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914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Aanroep van methode </a:t>
            </a:r>
            <a:r>
              <a:rPr lang="nl-BE" dirty="0" err="1">
                <a:solidFill>
                  <a:schemeClr val="tx1"/>
                </a:solidFill>
              </a:rPr>
              <a:t>doit</a:t>
            </a: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12ED674E-B645-4E17-A389-288F7C479E35}"/>
              </a:ext>
            </a:extLst>
          </p:cNvPr>
          <p:cNvGrpSpPr/>
          <p:nvPr/>
        </p:nvGrpSpPr>
        <p:grpSpPr>
          <a:xfrm>
            <a:off x="767408" y="2006601"/>
            <a:ext cx="5522914" cy="2032000"/>
            <a:chOff x="1714500" y="1475213"/>
            <a:chExt cx="3808414" cy="1028150"/>
          </a:xfrm>
        </p:grpSpPr>
        <p:pic>
          <p:nvPicPr>
            <p:cNvPr id="26317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965" b="11717"/>
            <a:stretch/>
          </p:blipFill>
          <p:spPr bwMode="auto">
            <a:xfrm>
              <a:off x="2101851" y="1475213"/>
              <a:ext cx="3019425" cy="102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682876" y="2060575"/>
              <a:ext cx="765175" cy="192088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" name="Gekromde PIJL-RECHTS 10"/>
            <p:cNvSpPr>
              <a:spLocks noChangeArrowheads="1"/>
            </p:cNvSpPr>
            <p:nvPr/>
          </p:nvSpPr>
          <p:spPr bwMode="auto">
            <a:xfrm flipV="1">
              <a:off x="1714500" y="1528764"/>
              <a:ext cx="731838" cy="695325"/>
            </a:xfrm>
            <a:prstGeom prst="curvedRightArrow">
              <a:avLst>
                <a:gd name="adj1" fmla="val 25000"/>
                <a:gd name="adj2" fmla="val 50000"/>
                <a:gd name="adj3" fmla="val 2503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Gekromde PIJL-RECHTS 11"/>
            <p:cNvSpPr>
              <a:spLocks noChangeArrowheads="1"/>
            </p:cNvSpPr>
            <p:nvPr/>
          </p:nvSpPr>
          <p:spPr bwMode="auto">
            <a:xfrm flipH="1">
              <a:off x="4959351" y="1654176"/>
              <a:ext cx="563563" cy="652463"/>
            </a:xfrm>
            <a:prstGeom prst="curvedRightArrow">
              <a:avLst>
                <a:gd name="adj1" fmla="val 24945"/>
                <a:gd name="adj2" fmla="val 49901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19770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methode maken</a:t>
            </a:r>
          </a:p>
        </p:txBody>
      </p:sp>
      <p:sp>
        <p:nvSpPr>
          <p:cNvPr id="26419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6419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5AF95CE-5B83-4CC6-A50F-3EA11B8462F2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914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Tweede aanroep van methode </a:t>
            </a:r>
            <a:r>
              <a:rPr lang="nl-BE" dirty="0" err="1">
                <a:solidFill>
                  <a:schemeClr val="tx1"/>
                </a:solidFill>
              </a:rPr>
              <a:t>doit</a:t>
            </a:r>
            <a:r>
              <a:rPr lang="nl-BE" dirty="0">
                <a:solidFill>
                  <a:schemeClr val="tx1"/>
                </a:solidFill>
              </a:rPr>
              <a:t>().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8FD9D4C-F666-427B-ABB5-D9CA061276B1}"/>
              </a:ext>
            </a:extLst>
          </p:cNvPr>
          <p:cNvGrpSpPr/>
          <p:nvPr/>
        </p:nvGrpSpPr>
        <p:grpSpPr>
          <a:xfrm>
            <a:off x="825898" y="2151611"/>
            <a:ext cx="7837884" cy="3791990"/>
            <a:chOff x="1714500" y="1428928"/>
            <a:chExt cx="4786314" cy="2014361"/>
          </a:xfrm>
        </p:grpSpPr>
        <p:pic>
          <p:nvPicPr>
            <p:cNvPr id="26419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6889" b="9332"/>
            <a:stretch/>
          </p:blipFill>
          <p:spPr bwMode="auto">
            <a:xfrm>
              <a:off x="2101851" y="1428928"/>
              <a:ext cx="3019425" cy="1110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670176" y="2197100"/>
              <a:ext cx="765175" cy="1905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" name="Gekromde PIJL-RECHTS 10"/>
            <p:cNvSpPr>
              <a:spLocks noChangeArrowheads="1"/>
            </p:cNvSpPr>
            <p:nvPr/>
          </p:nvSpPr>
          <p:spPr bwMode="auto">
            <a:xfrm flipV="1">
              <a:off x="1714500" y="1528764"/>
              <a:ext cx="731838" cy="695325"/>
            </a:xfrm>
            <a:prstGeom prst="curvedRightArrow">
              <a:avLst>
                <a:gd name="adj1" fmla="val 25000"/>
                <a:gd name="adj2" fmla="val 50000"/>
                <a:gd name="adj3" fmla="val 2503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Gekromde PIJL-RECHTS 8"/>
            <p:cNvSpPr>
              <a:spLocks noChangeArrowheads="1"/>
            </p:cNvSpPr>
            <p:nvPr/>
          </p:nvSpPr>
          <p:spPr bwMode="auto">
            <a:xfrm flipH="1">
              <a:off x="4959351" y="1654175"/>
              <a:ext cx="563563" cy="762000"/>
            </a:xfrm>
            <a:prstGeom prst="curvedRightArrow">
              <a:avLst>
                <a:gd name="adj1" fmla="val 24964"/>
                <a:gd name="adj2" fmla="val 4992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2389" y="2786064"/>
              <a:ext cx="2638425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7474421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926</Words>
  <Application>Microsoft Office PowerPoint</Application>
  <PresentationFormat>Breedbeeld</PresentationFormat>
  <Paragraphs>254</Paragraphs>
  <Slides>45</Slides>
  <Notes>0</Notes>
  <HiddenSlides>5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45</vt:i4>
      </vt:variant>
    </vt:vector>
  </HeadingPairs>
  <TitlesOfParts>
    <vt:vector size="53" baseType="lpstr">
      <vt:lpstr>Calibri</vt:lpstr>
      <vt:lpstr>Archivo Narrow</vt:lpstr>
      <vt:lpstr>Courier</vt:lpstr>
      <vt:lpstr>Blogger Sans</vt:lpstr>
      <vt:lpstr>Times</vt:lpstr>
      <vt:lpstr>Courier New</vt:lpstr>
      <vt:lpstr>Arial</vt:lpstr>
      <vt:lpstr>ziescherpthemappt</vt:lpstr>
      <vt:lpstr>1.Methoden</vt:lpstr>
      <vt:lpstr>Methoden  </vt:lpstr>
      <vt:lpstr>Soorten methoden</vt:lpstr>
      <vt:lpstr>Methoden : voor de luie,slimme programmeur</vt:lpstr>
      <vt:lpstr>Methode syntax</vt:lpstr>
      <vt:lpstr>Eenvoudige methode</vt:lpstr>
      <vt:lpstr>Een methode maken</vt:lpstr>
      <vt:lpstr>Een methode maken</vt:lpstr>
      <vt:lpstr>Een methode maken</vt:lpstr>
      <vt:lpstr>Parameters</vt:lpstr>
      <vt:lpstr>Voorbeeld: methode met 1 parameter</vt:lpstr>
      <vt:lpstr>Parameters</vt:lpstr>
      <vt:lpstr>Parameters</vt:lpstr>
      <vt:lpstr>Parameters</vt:lpstr>
      <vt:lpstr>Parameters</vt:lpstr>
      <vt:lpstr>Parameters</vt:lpstr>
      <vt:lpstr>PowerPoint-presentatie</vt:lpstr>
      <vt:lpstr>Returntypes van methoden</vt:lpstr>
      <vt:lpstr>Returntype</vt:lpstr>
      <vt:lpstr>Methode met return</vt:lpstr>
      <vt:lpstr>Methode met return</vt:lpstr>
      <vt:lpstr>Waarden terugkrijgen van methodes</vt:lpstr>
      <vt:lpstr>Waarden terugkrijgen van methodes</vt:lpstr>
      <vt:lpstr>Waarden terugkrijgen van methodes</vt:lpstr>
      <vt:lpstr>Waarden terugkrijgen van methodes</vt:lpstr>
      <vt:lpstr>Waarden terugkrijgen van methodes</vt:lpstr>
      <vt:lpstr>Waarden terugkrijgen van methodes</vt:lpstr>
      <vt:lpstr>Voorbeeldmethode</vt:lpstr>
      <vt:lpstr>Methode hergebruiken</vt:lpstr>
      <vt:lpstr>Een handige methode</vt:lpstr>
      <vt:lpstr>Stukje GlazerCalc verbeterd</vt:lpstr>
      <vt:lpstr>Programmer’s Point </vt:lpstr>
      <vt:lpstr>Parameters doorgeven</vt:lpstr>
      <vt:lpstr>PowerPoint-presentatie</vt:lpstr>
      <vt:lpstr>Parameters ‘by value’ doorgeven</vt:lpstr>
      <vt:lpstr>Voorbeeld ‘by value passing’</vt:lpstr>
      <vt:lpstr>Voorbeeld ‘by value passing’</vt:lpstr>
      <vt:lpstr>Voorbeeld ‘by value passing’</vt:lpstr>
      <vt:lpstr>Voorbeeld ‘by value passing’</vt:lpstr>
      <vt:lpstr>Voorbeeld ‘by value passing’</vt:lpstr>
      <vt:lpstr>Voorbeeld ‘by value passing’</vt:lpstr>
      <vt:lpstr>Voorbeeld ‘by value passing’</vt:lpstr>
      <vt:lpstr>Parameters ‘by value’ doorgeven</vt:lpstr>
      <vt:lpstr>Huiswerk :kan jij dit afwerken?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1.Methoden</dc:title>
  <dc:creator>Tim Dams</dc:creator>
  <cp:lastModifiedBy>Tim Dams</cp:lastModifiedBy>
  <cp:revision>5</cp:revision>
  <dcterms:created xsi:type="dcterms:W3CDTF">2020-09-14T12:04:45Z</dcterms:created>
  <dcterms:modified xsi:type="dcterms:W3CDTF">2023-05-02T15:11:35Z</dcterms:modified>
</cp:coreProperties>
</file>