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16"/>
  </p:notesMasterIdLst>
  <p:sldIdLst>
    <p:sldId id="1966" r:id="rId2"/>
    <p:sldId id="1967" r:id="rId3"/>
    <p:sldId id="1969" r:id="rId4"/>
    <p:sldId id="1757" r:id="rId5"/>
    <p:sldId id="1758" r:id="rId6"/>
    <p:sldId id="1968" r:id="rId7"/>
    <p:sldId id="1970" r:id="rId8"/>
    <p:sldId id="1971" r:id="rId9"/>
    <p:sldId id="1972" r:id="rId10"/>
    <p:sldId id="1973" r:id="rId11"/>
    <p:sldId id="1974" r:id="rId12"/>
    <p:sldId id="1975" r:id="rId13"/>
    <p:sldId id="1976" r:id="rId14"/>
    <p:sldId id="330" r:id="rId15"/>
  </p:sldIdLst>
  <p:sldSz cx="12192000" cy="6858000"/>
  <p:notesSz cx="6858000" cy="9144000"/>
  <p:embeddedFontLst>
    <p:embeddedFont>
      <p:font typeface="Archivo Narrow" panose="020B0604020202020204" charset="0"/>
      <p:regular r:id="rId17"/>
      <p:bold r:id="rId18"/>
      <p:italic r:id="rId19"/>
    </p:embeddedFont>
    <p:embeddedFont>
      <p:font typeface="Blogger Sans" panose="02000506030000020004" charset="0"/>
      <p:regular r:id="rId20"/>
      <p:bold r:id="rId21"/>
    </p:embeddedFon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Consolas" panose="020B0609020204030204" pitchFamily="49" charset="0"/>
      <p:regular r:id="rId26"/>
      <p:bold r:id="rId27"/>
      <p:italic r:id="rId28"/>
      <p:boldItalic r:id="rId29"/>
    </p:embeddedFont>
  </p:embeddedFontLst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Stijl, gemiddeld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Stijl, licht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B1E9D1-C262-4CF5-AED2-7DBFF7C74527}" type="datetimeFigureOut">
              <a:rPr lang="nl-BE" smtClean="0"/>
              <a:t>2/05/2023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1C8739-5CB2-49BD-94A4-5FD36140319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00771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1pPr>
            <a:lvl2pPr marL="783589" indent="-301381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2pPr>
            <a:lvl3pPr marL="1205522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3pPr>
            <a:lvl4pPr marL="1687731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4pPr>
            <a:lvl5pPr marL="2169940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5pPr>
            <a:lvl6pPr marL="2652149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6pPr>
            <a:lvl7pPr marL="3134357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7pPr>
            <a:lvl8pPr marL="3616566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8pPr>
            <a:lvl9pPr marL="4098775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9pPr>
          </a:lstStyle>
          <a:p>
            <a:pPr eaLnBrk="1" hangingPunct="1"/>
            <a:fld id="{46FC09A8-2D35-4E5A-85C2-D8D9D07C54D3}" type="slidenum">
              <a:rPr lang="en-US" sz="1300">
                <a:solidFill>
                  <a:schemeClr val="tx1"/>
                </a:solidFill>
              </a:rPr>
              <a:pPr eaLnBrk="1" hangingPunct="1"/>
              <a:t>4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125" y="749300"/>
            <a:ext cx="6661150" cy="3748088"/>
          </a:xfrm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63329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1pPr>
            <a:lvl2pPr marL="783589" indent="-301381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2pPr>
            <a:lvl3pPr marL="1205522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3pPr>
            <a:lvl4pPr marL="1687731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4pPr>
            <a:lvl5pPr marL="2169940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5pPr>
            <a:lvl6pPr marL="2652149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6pPr>
            <a:lvl7pPr marL="3134357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7pPr>
            <a:lvl8pPr marL="3616566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8pPr>
            <a:lvl9pPr marL="4098775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9pPr>
          </a:lstStyle>
          <a:p>
            <a:pPr eaLnBrk="1" hangingPunct="1"/>
            <a:fld id="{59821A55-A2CF-44A0-A2E5-2BE45E5FBA8B}" type="slidenum">
              <a:rPr lang="en-US" sz="1300">
                <a:solidFill>
                  <a:schemeClr val="tx1"/>
                </a:solidFill>
              </a:rPr>
              <a:pPr eaLnBrk="1" hangingPunct="1"/>
              <a:t>5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125" y="749300"/>
            <a:ext cx="6661150" cy="3748088"/>
          </a:xfrm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98593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1pPr>
            <a:lvl2pPr marL="783589" indent="-301381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2pPr>
            <a:lvl3pPr marL="1205522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3pPr>
            <a:lvl4pPr marL="1687731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4pPr>
            <a:lvl5pPr marL="2169940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5pPr>
            <a:lvl6pPr marL="2652149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6pPr>
            <a:lvl7pPr marL="3134357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7pPr>
            <a:lvl8pPr marL="3616566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8pPr>
            <a:lvl9pPr marL="4098775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9pPr>
          </a:lstStyle>
          <a:p>
            <a:pPr eaLnBrk="1" hangingPunct="1"/>
            <a:fld id="{46FC09A8-2D35-4E5A-85C2-D8D9D07C54D3}" type="slidenum">
              <a:rPr lang="en-US" sz="1300">
                <a:solidFill>
                  <a:schemeClr val="tx1"/>
                </a:solidFill>
              </a:rPr>
              <a:pPr eaLnBrk="1" hangingPunct="1"/>
              <a:t>6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125" y="749300"/>
            <a:ext cx="6661150" cy="3748088"/>
          </a:xfrm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33072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1pPr>
            <a:lvl2pPr marL="783589" indent="-301381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2pPr>
            <a:lvl3pPr marL="1205522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3pPr>
            <a:lvl4pPr marL="1687731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4pPr>
            <a:lvl5pPr marL="2169940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5pPr>
            <a:lvl6pPr marL="2652149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6pPr>
            <a:lvl7pPr marL="3134357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7pPr>
            <a:lvl8pPr marL="3616566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8pPr>
            <a:lvl9pPr marL="4098775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9pPr>
          </a:lstStyle>
          <a:p>
            <a:pPr eaLnBrk="1" hangingPunct="1"/>
            <a:fld id="{46FC09A8-2D35-4E5A-85C2-D8D9D07C54D3}" type="slidenum">
              <a:rPr lang="en-US" sz="1300">
                <a:solidFill>
                  <a:schemeClr val="tx1"/>
                </a:solidFill>
              </a:rPr>
              <a:pPr eaLnBrk="1" hangingPunct="1"/>
              <a:t>7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125" y="749300"/>
            <a:ext cx="6661150" cy="3748088"/>
          </a:xfrm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9184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>
            <a:extLst>
              <a:ext uri="{FF2B5EF4-FFF2-40B4-BE49-F238E27FC236}">
                <a16:creationId xmlns:a16="http://schemas.microsoft.com/office/drawing/2014/main" id="{BB4E0A59-AC5E-4BF7-A172-03B9126A3D3F}"/>
              </a:ext>
            </a:extLst>
          </p:cNvPr>
          <p:cNvSpPr/>
          <p:nvPr/>
        </p:nvSpPr>
        <p:spPr>
          <a:xfrm>
            <a:off x="-66503" y="-55562"/>
            <a:ext cx="12518967" cy="3657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E81773F8-747F-4DB8-869A-30EE55502AF6}"/>
              </a:ext>
            </a:extLst>
          </p:cNvPr>
          <p:cNvSpPr/>
          <p:nvPr/>
        </p:nvSpPr>
        <p:spPr>
          <a:xfrm>
            <a:off x="-66502" y="3602038"/>
            <a:ext cx="12518967" cy="325596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6780E7B-6347-428E-9965-E1E54D7784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6525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nl-BE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F4AD66E2-DACF-4235-AD2C-BAA9DFEF48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3F6A1CD-5EA8-4193-B23C-9717C769A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2/05/2023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741BD09-7970-442C-A1A1-B86377CB7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8B1A799-4AA9-4556-A585-E1DA33460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  <p:pic>
        <p:nvPicPr>
          <p:cNvPr id="11" name="Picture 2" descr="Huisstijl | AP Hogeschool">
            <a:extLst>
              <a:ext uri="{FF2B5EF4-FFF2-40B4-BE49-F238E27FC236}">
                <a16:creationId xmlns:a16="http://schemas.microsoft.com/office/drawing/2014/main" id="{7BDC3559-A25B-405A-914F-BA7F85567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41" y="6378084"/>
            <a:ext cx="513792" cy="285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Afbeelding 12">
            <a:extLst>
              <a:ext uri="{FF2B5EF4-FFF2-40B4-BE49-F238E27FC236}">
                <a16:creationId xmlns:a16="http://schemas.microsoft.com/office/drawing/2014/main" id="{011958E0-A483-4667-85CC-ADE850A08F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5367" y="4638922"/>
            <a:ext cx="1421265" cy="1418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138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CA75D8-30CC-4149-B0EE-6C11B19BA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EA66E83B-B9D4-47F4-9EBF-0A4626AECA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3BA7F98-DF99-4920-8C1F-D468B384F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2/05/2023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F88D253-8A58-4125-A227-13E738D48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FA5504E-511A-417A-A6BA-EF7240883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29896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A79AEEB0-02B2-447D-B1FD-D25D55DD56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A47050A7-1669-4805-929E-741E4C4CF3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9C78FC2-A4A1-4447-98A1-FB656BDDD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2/05/2023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463AC9B-1104-4245-83B2-941B2D352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51C8C71-ADCE-408A-BD03-6A3026513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685340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7427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8BAD38-7922-4925-9B1E-C8B9824AB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646D84E-4957-4D2C-BDD6-C478B3F04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67BED60-0F65-4F2B-B5B9-7CDC70E73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2/05/2023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C5970C4-1407-4452-9148-636A126C9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5C57E89-1D0D-4354-8F65-63804968C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93779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7D09DE-9877-4775-9EA0-3FAF25053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E204716-6C27-4458-A66E-7D0C8675C9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66AC9EB-DEAD-42CF-AD23-439C5DA97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2/05/2023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E272174-F617-485C-8862-B67278A66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D7AC59F-8095-4C85-89CD-7324AA678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03017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F8B325-2136-406D-BF0A-E575C7306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12A1A84-3D08-49DA-A4A4-7023BFE6C8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91B5DB36-3733-4D71-9D2B-5502BA30CF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A884AE63-C510-4ABD-BCB9-469A9F65E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2/05/2023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0A8498C-B6A6-4DC9-8255-569230952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68D77CFB-1B09-43DB-9177-427CFFA2B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39439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918494-5C63-47C0-84BE-8ED0D3FF6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C63C31E-AB27-4678-9D54-B1D0D3466F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5F81428D-6F2B-4A4F-BE3B-04884F6C65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EF87D035-5B4E-4F7A-A699-252D6B1852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D354858C-4DA6-4DAE-93E2-3D7E0C6E07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C3997C63-4B1E-4009-A760-23659F6D4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2/05/2023</a:t>
            </a:fld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2D13070B-C3A5-4C21-93A3-2901C5275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1C467616-5346-4858-8558-4E5248921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47680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F3B850-D9CF-469D-8F6A-E2BDD637A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A18378AF-4848-4FF4-8280-7D9ECB8B1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2/05/2023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00949076-FEA0-4733-9BD4-144121369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EEBC9A3-1316-4097-A51D-A3E7C9F05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00967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A9D634B5-8C2D-48AE-91EA-C4594F8C1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2/05/2023</a:t>
            </a:fld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E0A0C514-A640-4C96-B201-54186C9AF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9500356-ABD5-4B99-B278-E17553C15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63781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C76E74-348C-48C3-A13E-74C76572A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BBF6845-2F60-4F6C-831E-1BAF210E6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9B303079-BF21-44E3-8E18-CFA9C16974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D763318B-D3A7-4D55-82AF-7D19CCD01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2/05/2023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16126F0-267A-413E-A20B-7214BF146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EE8EF28-8D87-4E29-987A-25E61C23C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71658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068CD6-8C62-40B2-A334-AB8A4A31F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5C519671-7768-46CF-9589-EC18A631F5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43BB512F-050B-486A-BF60-FAF904A258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13014279-A0D6-4628-B04E-B73C6A41F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2/05/2023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9E1844A0-29A9-431A-BC59-A681E7C22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68B01B68-315D-4275-93E7-1CD101EBA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33512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00694DA2-4E03-486D-860B-097381549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85C7508-DC72-4533-8509-4CD8946504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31C0E2D-36AC-4651-B5A5-7C24D95AAA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61A00B-007A-4326-8859-8C83DD4C6E5D}" type="datetimeFigureOut">
              <a:rPr lang="nl-BE" smtClean="0"/>
              <a:t>2/05/2023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2F3C7A1-BCFE-4981-8966-87B26FEB7E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C052746-846E-4603-B721-809D7198C9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68D9A7F4-42E3-4B0A-82BD-605C2DE65CF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7487" y="0"/>
            <a:ext cx="513792" cy="512965"/>
          </a:xfrm>
          <a:prstGeom prst="rect">
            <a:avLst/>
          </a:prstGeom>
        </p:spPr>
      </p:pic>
      <p:pic>
        <p:nvPicPr>
          <p:cNvPr id="1026" name="Picture 2" descr="Huisstijl | AP Hogeschool">
            <a:extLst>
              <a:ext uri="{FF2B5EF4-FFF2-40B4-BE49-F238E27FC236}">
                <a16:creationId xmlns:a16="http://schemas.microsoft.com/office/drawing/2014/main" id="{A63DCC07-2517-4A2E-85D4-1179A0BDB0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41" y="6378084"/>
            <a:ext cx="513792" cy="285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9977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ziescherp.b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118BF3-2E30-4ED1-8CEA-1B19E4C9FF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3236" y="1214438"/>
            <a:ext cx="9144000" cy="2387600"/>
          </a:xfrm>
        </p:spPr>
        <p:txBody>
          <a:bodyPr/>
          <a:lstStyle/>
          <a:p>
            <a:r>
              <a:rPr lang="nl-BE" dirty="0"/>
              <a:t>3. </a:t>
            </a:r>
            <a:r>
              <a:rPr lang="nl-BE" dirty="0" err="1"/>
              <a:t>System.Array</a:t>
            </a:r>
            <a:endParaRPr lang="nl-BE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3EC5C298-B690-436C-BEBA-D56B63112D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H8. Arrays</a:t>
            </a:r>
          </a:p>
        </p:txBody>
      </p:sp>
    </p:spTree>
    <p:extLst>
      <p:ext uri="{BB962C8B-B14F-4D97-AF65-F5344CB8AC3E}">
        <p14:creationId xmlns:p14="http://schemas.microsoft.com/office/powerpoint/2010/main" val="38746094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118BF3-2E30-4ED1-8CEA-1B19E4C9FF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3236" y="1214438"/>
            <a:ext cx="9144000" cy="2387600"/>
          </a:xfrm>
        </p:spPr>
        <p:txBody>
          <a:bodyPr/>
          <a:lstStyle/>
          <a:p>
            <a:r>
              <a:rPr lang="nl-BE" dirty="0"/>
              <a:t>4. Algoritmes met array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3EC5C298-B690-436C-BEBA-D56B63112D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H8. Arrays</a:t>
            </a:r>
          </a:p>
        </p:txBody>
      </p:sp>
    </p:spTree>
    <p:extLst>
      <p:ext uri="{BB962C8B-B14F-4D97-AF65-F5344CB8AC3E}">
        <p14:creationId xmlns:p14="http://schemas.microsoft.com/office/powerpoint/2010/main" val="28916131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110393-E018-4B89-9001-3E5DB4764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Een venijnige sectie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B7A8F78-9101-4C96-9EC4-CADC80081E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82603" cy="4351338"/>
          </a:xfrm>
        </p:spPr>
        <p:txBody>
          <a:bodyPr/>
          <a:lstStyle/>
          <a:p>
            <a:r>
              <a:rPr lang="nl-BE" dirty="0"/>
              <a:t>Weinig tekst, weinig slides… maar verdomd pittig!</a:t>
            </a:r>
          </a:p>
          <a:p>
            <a:endParaRPr lang="nl-BE" dirty="0"/>
          </a:p>
          <a:p>
            <a:r>
              <a:rPr lang="nl-BE" dirty="0"/>
              <a:t>Klassiek onderwerp bij sollicitaties</a:t>
            </a:r>
          </a:p>
        </p:txBody>
      </p:sp>
      <p:pic>
        <p:nvPicPr>
          <p:cNvPr id="1026" name="Picture 2" descr="Tricky this one is Careful you must be - Advice Yoda | Meme Generator">
            <a:extLst>
              <a:ext uri="{FF2B5EF4-FFF2-40B4-BE49-F238E27FC236}">
                <a16:creationId xmlns:a16="http://schemas.microsoft.com/office/drawing/2014/main" id="{0D88873C-8DC5-449E-A955-7E858EDF41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2568" y="1108362"/>
            <a:ext cx="4820257" cy="4820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31921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079910-63AE-425F-BA36-EB6A4EBFB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Manueel zoeken in een array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39C639A-579D-4B17-A3D2-9A7DA23184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/>
              <a:t>BinarySearch</a:t>
            </a:r>
            <a:r>
              <a:rPr lang="nl-BE" dirty="0"/>
              <a:t> heeft nadelen. </a:t>
            </a:r>
          </a:p>
          <a:p>
            <a:r>
              <a:rPr lang="nl-BE" dirty="0"/>
              <a:t>Manueel zoeken is dan de oplossing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8EF8A3F7-51D9-4841-A4BE-2F403826EF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0297" y="3074201"/>
            <a:ext cx="6639852" cy="3343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5222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BA4012-DCD1-45FF-AD7F-514398AA4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Synchrone arrays en zoeken: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FE0C19C-3CB0-41F3-AB57-C2C61D5E6C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7E5A8B63-DAB9-4C78-B9FB-850A20B774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39482"/>
            <a:ext cx="5010466" cy="557888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F5EAB074-DC84-4D3E-BD83-C2373CF21F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036954"/>
            <a:ext cx="6506483" cy="3753374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D4F149E5-AE1C-49E8-A64A-5AD273876B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197154"/>
            <a:ext cx="4837084" cy="654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572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hoek 5">
            <a:extLst>
              <a:ext uri="{FF2B5EF4-FFF2-40B4-BE49-F238E27FC236}">
                <a16:creationId xmlns:a16="http://schemas.microsoft.com/office/drawing/2014/main" id="{C1CC89C1-DC1E-917B-D25E-69B5776D404F}"/>
              </a:ext>
            </a:extLst>
          </p:cNvPr>
          <p:cNvSpPr/>
          <p:nvPr/>
        </p:nvSpPr>
        <p:spPr>
          <a:xfrm>
            <a:off x="838200" y="5085184"/>
            <a:ext cx="10658400" cy="86409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F8E1924-B892-8B5A-7836-BE57C96EF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Meer info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732A4CC-42D6-F95B-C0C5-FF2A05D197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267671"/>
          </a:xfrm>
        </p:spPr>
        <p:txBody>
          <a:bodyPr>
            <a:normAutofit fontScale="92500" lnSpcReduction="10000"/>
          </a:bodyPr>
          <a:lstStyle/>
          <a:p>
            <a:r>
              <a:rPr lang="nl-BE" dirty="0"/>
              <a:t>Slides gemaakt door </a:t>
            </a:r>
          </a:p>
          <a:p>
            <a:pPr lvl="1"/>
            <a:r>
              <a:rPr lang="nl-BE" dirty="0"/>
              <a:t>Tim Dams (</a:t>
            </a:r>
            <a:r>
              <a:rPr lang="nl-BE" dirty="0">
                <a:hlinkClick r:id="rId2" action="ppaction://hlinkfile"/>
              </a:rPr>
              <a:t>ziescherp.be</a:t>
            </a:r>
            <a:r>
              <a:rPr lang="nl-BE" dirty="0"/>
              <a:t>), AP Hogeschool opleidingen elektronica-</a:t>
            </a:r>
            <a:r>
              <a:rPr lang="nl-BE" dirty="0" err="1"/>
              <a:t>ict</a:t>
            </a:r>
            <a:r>
              <a:rPr lang="nl-BE" dirty="0"/>
              <a:t> en toegepaste informatica</a:t>
            </a:r>
          </a:p>
          <a:p>
            <a:pPr lvl="1"/>
            <a:endParaRPr lang="nl-BE" dirty="0"/>
          </a:p>
          <a:p>
            <a:r>
              <a:rPr lang="nl-BE" dirty="0"/>
              <a:t>Sommige slides gebaseerd of gekopieerd van slidedecks van:</a:t>
            </a:r>
          </a:p>
          <a:p>
            <a:pPr lvl="1"/>
            <a:r>
              <a:rPr lang="nl-BE" sz="2200" dirty="0"/>
              <a:t>Programmeren in C# door Douglas Bell en Mike Parr (vert. Kris Hermans)</a:t>
            </a:r>
          </a:p>
          <a:p>
            <a:pPr lvl="1"/>
            <a:r>
              <a:rPr lang="nl-BE" sz="2200" dirty="0"/>
              <a:t>Microsoft Visual C# 2015: An </a:t>
            </a:r>
            <a:r>
              <a:rPr lang="nl-BE" sz="2200" dirty="0" err="1"/>
              <a:t>Introduction</a:t>
            </a:r>
            <a:r>
              <a:rPr lang="nl-BE" sz="2200" dirty="0"/>
              <a:t> </a:t>
            </a:r>
            <a:r>
              <a:rPr lang="nl-BE" sz="2200" dirty="0" err="1"/>
              <a:t>to</a:t>
            </a:r>
            <a:r>
              <a:rPr lang="nl-BE" sz="2200" dirty="0"/>
              <a:t> Object-</a:t>
            </a:r>
            <a:r>
              <a:rPr lang="nl-BE" sz="2200" dirty="0" err="1"/>
              <a:t>Oriented</a:t>
            </a:r>
            <a:r>
              <a:rPr lang="nl-BE" sz="2200" dirty="0"/>
              <a:t> Programming door Joyce </a:t>
            </a:r>
            <a:r>
              <a:rPr lang="nl-BE" sz="2200" dirty="0" err="1"/>
              <a:t>Farrell</a:t>
            </a:r>
            <a:endParaRPr lang="nl-BE" sz="2200" dirty="0"/>
          </a:p>
          <a:p>
            <a:pPr lvl="1"/>
            <a:r>
              <a:rPr lang="nl-BE" dirty="0"/>
              <a:t>E.a.</a:t>
            </a:r>
          </a:p>
          <a:p>
            <a:pPr lvl="1"/>
            <a:endParaRPr lang="nl-BE" dirty="0"/>
          </a:p>
          <a:p>
            <a:pPr lvl="1"/>
            <a:endParaRPr lang="nl-BE" dirty="0"/>
          </a:p>
          <a:p>
            <a:r>
              <a:rPr lang="nl-BE" b="1" dirty="0"/>
              <a:t>Slides mogen aangepast worden, op voorwaarde dat deze slide steeds achteraan de slidedeck staat.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4C3978F3-3532-3F17-E9AB-E248272BA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9769B4E3-C3FC-8575-9CA3-EE3F0673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6072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0977B7-67D2-4130-9CA3-DD404982E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System.Array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8B9223F-63DB-4D6F-840D-3614A88E27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453284" cy="4351338"/>
          </a:xfrm>
        </p:spPr>
        <p:txBody>
          <a:bodyPr/>
          <a:lstStyle/>
          <a:p>
            <a:r>
              <a:rPr lang="nl-BE" dirty="0"/>
              <a:t>Alle arrays “erven over” van </a:t>
            </a:r>
            <a:r>
              <a:rPr lang="nl-BE" dirty="0" err="1"/>
              <a:t>System.Array</a:t>
            </a:r>
            <a:endParaRPr lang="nl-BE" dirty="0"/>
          </a:p>
          <a:p>
            <a:endParaRPr lang="nl-BE" dirty="0"/>
          </a:p>
          <a:p>
            <a:r>
              <a:rPr lang="nl-BE" dirty="0"/>
              <a:t>Alle arrays hebben de methoden en eigenschappen van </a:t>
            </a:r>
            <a:r>
              <a:rPr lang="nl-BE" dirty="0" err="1"/>
              <a:t>System.Array</a:t>
            </a:r>
            <a:endParaRPr lang="nl-BE" dirty="0"/>
          </a:p>
          <a:p>
            <a:endParaRPr lang="nl-BE" dirty="0"/>
          </a:p>
          <a:p>
            <a:r>
              <a:rPr lang="nl-BE" dirty="0"/>
              <a:t>We lichten de nuttigste toe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3CE13855-4460-4BAC-B2A5-04740EB002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6988" y="0"/>
            <a:ext cx="1714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216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392E94-66E1-4186-8B4C-C9B287C18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Clear</a:t>
            </a:r>
            <a:r>
              <a:rPr lang="nl-BE" dirty="0"/>
              <a:t>() : array leegmaken 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A50F17F-FDCC-4245-95E7-02496A527F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Alle elementen worden op default waarde gezet</a:t>
            </a: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74C67B3B-9203-4740-8E60-FC95A0BA21E3}"/>
              </a:ext>
            </a:extLst>
          </p:cNvPr>
          <p:cNvSpPr txBox="1"/>
          <p:nvPr/>
        </p:nvSpPr>
        <p:spPr>
          <a:xfrm>
            <a:off x="2362200" y="2570133"/>
            <a:ext cx="926034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BE" sz="3600" dirty="0"/>
              <a:t>//Enkel eerste 5 elementen</a:t>
            </a:r>
          </a:p>
          <a:p>
            <a:r>
              <a:rPr lang="nl-BE" sz="3600" dirty="0" err="1"/>
              <a:t>Array.Clear</a:t>
            </a:r>
            <a:r>
              <a:rPr lang="nl-BE" sz="3600" dirty="0"/>
              <a:t>(myColors,0,5);</a:t>
            </a:r>
          </a:p>
          <a:p>
            <a:endParaRPr lang="nl-BE" sz="3600" dirty="0"/>
          </a:p>
          <a:p>
            <a:r>
              <a:rPr lang="nl-BE" sz="3600" dirty="0"/>
              <a:t>//Alles verwijderen</a:t>
            </a:r>
          </a:p>
          <a:p>
            <a:r>
              <a:rPr lang="nl-BE" sz="3600" dirty="0" err="1"/>
              <a:t>Array.Clear</a:t>
            </a:r>
            <a:r>
              <a:rPr lang="nl-BE" sz="3600" dirty="0"/>
              <a:t>(myColors,0, </a:t>
            </a:r>
            <a:r>
              <a:rPr lang="nl-BE" sz="3600" dirty="0" err="1"/>
              <a:t>myColors.Length</a:t>
            </a:r>
            <a:r>
              <a:rPr lang="nl-BE" sz="3600" dirty="0"/>
              <a:t>); </a:t>
            </a:r>
          </a:p>
        </p:txBody>
      </p:sp>
    </p:spTree>
    <p:extLst>
      <p:ext uri="{BB962C8B-B14F-4D97-AF65-F5344CB8AC3E}">
        <p14:creationId xmlns:p14="http://schemas.microsoft.com/office/powerpoint/2010/main" val="1179075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sz="4000" dirty="0"/>
              <a:t>Reverse(): array </a:t>
            </a:r>
            <a:r>
              <a:rPr lang="en-US" sz="4000" dirty="0" err="1"/>
              <a:t>omkeren</a:t>
            </a:r>
            <a:endParaRPr lang="en-US" sz="4000" dirty="0"/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E8B19268-0078-412F-A40D-E0E68D239D9C}"/>
              </a:ext>
            </a:extLst>
          </p:cNvPr>
          <p:cNvSpPr/>
          <p:nvPr/>
        </p:nvSpPr>
        <p:spPr>
          <a:xfrm>
            <a:off x="4133849" y="2803696"/>
            <a:ext cx="8256337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l-BE" sz="24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nl-B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ages</a:t>
            </a:r>
            <a:r>
              <a:rPr lang="nl-BE" sz="2400" dirty="0">
                <a:solidFill>
                  <a:srgbClr val="000000"/>
                </a:solidFill>
                <a:latin typeface="Consolas" panose="020B0609020204030204" pitchFamily="49" charset="0"/>
              </a:rPr>
              <a:t> = { 35, 67, 31, 57, 100 };</a:t>
            </a:r>
          </a:p>
          <a:p>
            <a:endParaRPr lang="nl-BE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Array.Reverse</a:t>
            </a:r>
            <a:r>
              <a:rPr lang="nl-BE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ages</a:t>
            </a:r>
            <a:r>
              <a:rPr lang="nl-BE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nl-BE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n-NO" sz="2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2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2400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ages.Length; i++)</a:t>
            </a:r>
          </a:p>
          <a:p>
            <a:r>
              <a:rPr lang="nl-BE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l-BE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nl-BE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ages</a:t>
            </a:r>
            <a:r>
              <a:rPr lang="nl-BE" sz="2400" dirty="0">
                <a:solidFill>
                  <a:srgbClr val="000000"/>
                </a:solidFill>
                <a:latin typeface="Consolas" panose="020B0609020204030204" pitchFamily="49" charset="0"/>
              </a:rPr>
              <a:t>[i]);</a:t>
            </a:r>
          </a:p>
          <a:p>
            <a:r>
              <a:rPr lang="nl-BE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082977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1028700" y="190501"/>
            <a:ext cx="10081752" cy="2486024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 err="1"/>
              <a:t>Voorbeeld</a:t>
            </a:r>
            <a:r>
              <a:rPr lang="en-US" sz="3600" dirty="0"/>
              <a:t> Reverse()</a:t>
            </a:r>
          </a:p>
        </p:txBody>
      </p:sp>
      <p:sp>
        <p:nvSpPr>
          <p:cNvPr id="3" name="Rechthoek 2">
            <a:extLst>
              <a:ext uri="{FF2B5EF4-FFF2-40B4-BE49-F238E27FC236}">
                <a16:creationId xmlns:a16="http://schemas.microsoft.com/office/drawing/2014/main" id="{F1D3F5C3-F204-4226-9A46-0FF4923831FB}"/>
              </a:ext>
            </a:extLst>
          </p:cNvPr>
          <p:cNvSpPr/>
          <p:nvPr/>
        </p:nvSpPr>
        <p:spPr>
          <a:xfrm>
            <a:off x="4133849" y="2803696"/>
            <a:ext cx="8256337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l-BE" sz="24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nl-B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ages</a:t>
            </a:r>
            <a:r>
              <a:rPr lang="nl-BE" sz="2400" dirty="0">
                <a:solidFill>
                  <a:srgbClr val="000000"/>
                </a:solidFill>
                <a:latin typeface="Consolas" panose="020B0609020204030204" pitchFamily="49" charset="0"/>
              </a:rPr>
              <a:t> = { 35, 67, 31, 57, 100 };</a:t>
            </a:r>
          </a:p>
          <a:p>
            <a:endParaRPr lang="nl-BE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Array.Reverse</a:t>
            </a:r>
            <a:r>
              <a:rPr lang="nl-BE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ages</a:t>
            </a:r>
            <a:r>
              <a:rPr lang="nl-BE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nl-BE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n-NO" sz="2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sz="2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sz="2400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ages.Length; i++)</a:t>
            </a:r>
          </a:p>
          <a:p>
            <a:r>
              <a:rPr lang="nl-BE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l-BE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nl-BE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ages</a:t>
            </a:r>
            <a:r>
              <a:rPr lang="nl-BE" sz="2400" dirty="0">
                <a:solidFill>
                  <a:srgbClr val="000000"/>
                </a:solidFill>
                <a:latin typeface="Consolas" panose="020B0609020204030204" pitchFamily="49" charset="0"/>
              </a:rPr>
              <a:t>[i]);</a:t>
            </a:r>
          </a:p>
          <a:p>
            <a:r>
              <a:rPr lang="nl-BE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556175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1" hangingPunct="1"/>
            <a:r>
              <a:rPr lang="en-US" sz="4000" dirty="0"/>
              <a:t>Sort() : </a:t>
            </a:r>
            <a:r>
              <a:rPr lang="en-US" sz="4000" dirty="0" err="1"/>
              <a:t>sorteren</a:t>
            </a:r>
            <a:endParaRPr lang="en-US" sz="4000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FB12B90-E104-451D-B92E-40B58D26D9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Sorteren gebeurt volgens het principe dat voor het datatype van die array geldt (klein naar groot, alfabetisch, etc.)</a:t>
            </a:r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445F7FA3-803B-4C5E-ABBB-C533A6FD5FE2}"/>
              </a:ext>
            </a:extLst>
          </p:cNvPr>
          <p:cNvSpPr/>
          <p:nvPr/>
        </p:nvSpPr>
        <p:spPr>
          <a:xfrm>
            <a:off x="3425420" y="3429000"/>
            <a:ext cx="1020277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names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= { </a:t>
            </a:r>
            <a:r>
              <a:rPr lang="nl-BE" dirty="0">
                <a:solidFill>
                  <a:srgbClr val="A31515"/>
                </a:solidFill>
                <a:latin typeface="Consolas" panose="020B0609020204030204" pitchFamily="49" charset="0"/>
              </a:rPr>
              <a:t>"Tim"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nl-BE" dirty="0">
                <a:solidFill>
                  <a:srgbClr val="A31515"/>
                </a:solidFill>
                <a:latin typeface="Consolas" panose="020B0609020204030204" pitchFamily="49" charset="0"/>
              </a:rPr>
              <a:t>"Marie"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nl-BE" dirty="0">
                <a:solidFill>
                  <a:srgbClr val="A31515"/>
                </a:solidFill>
                <a:latin typeface="Consolas" panose="020B0609020204030204" pitchFamily="49" charset="0"/>
              </a:rPr>
              <a:t>"Abdul"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nl-BE" dirty="0">
                <a:solidFill>
                  <a:srgbClr val="A31515"/>
                </a:solidFill>
                <a:latin typeface="Consolas" panose="020B0609020204030204" pitchFamily="49" charset="0"/>
              </a:rPr>
              <a:t>"Bob"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};</a:t>
            </a:r>
          </a:p>
          <a:p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Array.Sort</a:t>
            </a:r>
            <a:r>
              <a:rPr lang="nl-BE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names</a:t>
            </a:r>
            <a:r>
              <a:rPr lang="nl-BE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nl-BE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names.Length; i++)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names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[i]);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204539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1" hangingPunct="1"/>
            <a:r>
              <a:rPr lang="en-US" sz="4000" dirty="0" err="1"/>
              <a:t>BinarySearch</a:t>
            </a:r>
            <a:r>
              <a:rPr lang="en-US" sz="4000" dirty="0"/>
              <a:t>(): index </a:t>
            </a:r>
            <a:r>
              <a:rPr lang="en-US" sz="4000" dirty="0" err="1"/>
              <a:t>zoeken</a:t>
            </a:r>
            <a:endParaRPr lang="en-US" sz="4000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FB12B90-E104-451D-B92E-40B58D26D9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081007" cy="4351338"/>
          </a:xfrm>
        </p:spPr>
        <p:txBody>
          <a:bodyPr/>
          <a:lstStyle/>
          <a:p>
            <a:r>
              <a:rPr lang="nl-BE" dirty="0"/>
              <a:t>Werkt ENKEL INDIEN </a:t>
            </a:r>
          </a:p>
          <a:p>
            <a:pPr lvl="1"/>
            <a:r>
              <a:rPr lang="nl-BE" dirty="0"/>
              <a:t>ARRAY GESORTEERD werd</a:t>
            </a:r>
          </a:p>
          <a:p>
            <a:pPr lvl="1"/>
            <a:r>
              <a:rPr lang="nl-BE" dirty="0"/>
              <a:t>Geen duplicaten (anders wordt resultaat index van eerste element dat aan voorwaarde voldoet)</a:t>
            </a:r>
          </a:p>
          <a:p>
            <a:r>
              <a:rPr lang="nl-BE" dirty="0"/>
              <a:t>Verwacht 2 parameters: </a:t>
            </a:r>
          </a:p>
          <a:p>
            <a:pPr lvl="1"/>
            <a:r>
              <a:rPr lang="nl-BE" dirty="0"/>
              <a:t>1° array waarin moet gezocht worden</a:t>
            </a:r>
          </a:p>
          <a:p>
            <a:pPr lvl="1"/>
            <a:r>
              <a:rPr lang="nl-BE" dirty="0"/>
              <a:t>2° waarde die gezocht moet worden</a:t>
            </a:r>
          </a:p>
          <a:p>
            <a:pPr lvl="1"/>
            <a:endParaRPr lang="nl-BE" dirty="0"/>
          </a:p>
          <a:p>
            <a:pPr lvl="1"/>
            <a:r>
              <a:rPr lang="nl-BE" dirty="0"/>
              <a:t>Resultaat is index (-1 indien niet gevonden)</a:t>
            </a:r>
          </a:p>
        </p:txBody>
      </p:sp>
      <p:pic>
        <p:nvPicPr>
          <p:cNvPr id="2" name="Picture 2" descr="Image result for exclamation">
            <a:extLst>
              <a:ext uri="{FF2B5EF4-FFF2-40B4-BE49-F238E27FC236}">
                <a16:creationId xmlns:a16="http://schemas.microsoft.com/office/drawing/2014/main" id="{C2417A74-0ED2-4147-AA1E-9FDD8FC7CA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9573" y="2087642"/>
            <a:ext cx="1252378" cy="1252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29792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40C1A2-9FF9-493A-927E-D46470E11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Voorbeeld </a:t>
            </a:r>
            <a:r>
              <a:rPr lang="nl-BE" dirty="0" err="1"/>
              <a:t>BinarySearch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4B2F2E6-5ECE-4C55-8E75-6B0EC5FAA0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79BD0A25-F89C-488F-92A1-BB36F3D76A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0254" y="2188663"/>
            <a:ext cx="6600095" cy="3011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6274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BA3DBB-FEE3-4A78-A02F-610059CBE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Copy(): array, of deel, naar nieuwe array </a:t>
            </a:r>
            <a:r>
              <a:rPr lang="nl-BE" dirty="0" err="1"/>
              <a:t>kopieren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8627576-0093-41FD-831A-F97C19C025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Verwacht minimaal volgende parameters:</a:t>
            </a:r>
          </a:p>
          <a:p>
            <a:pPr lvl="1"/>
            <a:r>
              <a:rPr lang="nl-BE" dirty="0"/>
              <a:t>Bronarray, </a:t>
            </a:r>
          </a:p>
          <a:p>
            <a:pPr lvl="1"/>
            <a:r>
              <a:rPr lang="nl-BE" dirty="0"/>
              <a:t>Doelarray, </a:t>
            </a:r>
          </a:p>
          <a:p>
            <a:pPr lvl="1"/>
            <a:r>
              <a:rPr lang="nl-BE" dirty="0"/>
              <a:t>Optioneel: aantal te </a:t>
            </a:r>
            <a:r>
              <a:rPr lang="nl-BE" dirty="0" err="1"/>
              <a:t>kopieren</a:t>
            </a:r>
            <a:r>
              <a:rPr lang="nl-BE" dirty="0"/>
              <a:t> elementen, </a:t>
            </a:r>
          </a:p>
          <a:p>
            <a:pPr lvl="1"/>
            <a:r>
              <a:rPr lang="nl-BE" dirty="0" err="1"/>
              <a:t>Optioneek</a:t>
            </a:r>
            <a:r>
              <a:rPr lang="nl-BE" dirty="0"/>
              <a:t>: startpositie van </a:t>
            </a:r>
            <a:r>
              <a:rPr lang="nl-BE" dirty="0" err="1"/>
              <a:t>kope</a:t>
            </a:r>
            <a:r>
              <a:rPr lang="nl-BE" dirty="0"/>
              <a:t> in bronarray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3DAF65C5-5728-40BF-B2C6-8E4CF440B8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0288" y="4545950"/>
            <a:ext cx="7568982" cy="1032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677"/>
      </p:ext>
    </p:extLst>
  </p:cSld>
  <p:clrMapOvr>
    <a:masterClrMapping/>
  </p:clrMapOvr>
</p:sld>
</file>

<file path=ppt/theme/theme1.xml><?xml version="1.0" encoding="utf-8"?>
<a:theme xmlns:a="http://schemas.openxmlformats.org/drawingml/2006/main" name="ziescherpthemapp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angepast 1">
      <a:majorFont>
        <a:latin typeface="Archivo Narrow"/>
        <a:ea typeface=""/>
        <a:cs typeface=""/>
      </a:majorFont>
      <a:minorFont>
        <a:latin typeface="Blogger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ziescherpthemappt" id="{1E4A7A97-E1A8-4455-8CC9-149647988B7E}" vid="{955D22B0-FB40-4B6D-9E24-0A5565CBC636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ziescherpthemappt</Template>
  <TotalTime>102</TotalTime>
  <Words>473</Words>
  <Application>Microsoft Office PowerPoint</Application>
  <PresentationFormat>Breedbeeld</PresentationFormat>
  <Paragraphs>86</Paragraphs>
  <Slides>14</Slides>
  <Notes>4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6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14</vt:i4>
      </vt:variant>
    </vt:vector>
  </HeadingPairs>
  <TitlesOfParts>
    <vt:vector size="21" baseType="lpstr">
      <vt:lpstr>Archivo Narrow</vt:lpstr>
      <vt:lpstr>Calibri</vt:lpstr>
      <vt:lpstr>Blogger Sans</vt:lpstr>
      <vt:lpstr>Times New Roman</vt:lpstr>
      <vt:lpstr>Arial</vt:lpstr>
      <vt:lpstr>Consolas</vt:lpstr>
      <vt:lpstr>ziescherpthemappt</vt:lpstr>
      <vt:lpstr>3. System.Array</vt:lpstr>
      <vt:lpstr>System.Array</vt:lpstr>
      <vt:lpstr>Clear() : array leegmaken </vt:lpstr>
      <vt:lpstr>Reverse(): array omkeren</vt:lpstr>
      <vt:lpstr>Voorbeeld Reverse()</vt:lpstr>
      <vt:lpstr>Sort() : sorteren</vt:lpstr>
      <vt:lpstr>BinarySearch(): index zoeken</vt:lpstr>
      <vt:lpstr>Voorbeeld BinarySearch</vt:lpstr>
      <vt:lpstr>Copy(): array, of deel, naar nieuwe array kopieren</vt:lpstr>
      <vt:lpstr>4. Algoritmes met array</vt:lpstr>
      <vt:lpstr>Een venijnige sectie</vt:lpstr>
      <vt:lpstr>Manueel zoeken in een array</vt:lpstr>
      <vt:lpstr>Synchrone arrays en zoeken:</vt:lpstr>
      <vt:lpstr>Meer info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with arrays</dc:title>
  <dc:creator>Tim Dams</dc:creator>
  <cp:lastModifiedBy>Tim Dams</cp:lastModifiedBy>
  <cp:revision>14</cp:revision>
  <dcterms:created xsi:type="dcterms:W3CDTF">2018-12-17T08:00:20Z</dcterms:created>
  <dcterms:modified xsi:type="dcterms:W3CDTF">2023-05-02T15:10:52Z</dcterms:modified>
</cp:coreProperties>
</file>